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22" r:id="rId5"/>
    <p:sldId id="307" r:id="rId6"/>
    <p:sldId id="319" r:id="rId7"/>
    <p:sldId id="308" r:id="rId8"/>
    <p:sldId id="309" r:id="rId9"/>
    <p:sldId id="321" r:id="rId10"/>
    <p:sldId id="310" r:id="rId11"/>
    <p:sldId id="318" r:id="rId12"/>
    <p:sldId id="323" r:id="rId13"/>
    <p:sldId id="317" r:id="rId14"/>
    <p:sldId id="316" r:id="rId15"/>
  </p:sldIdLst>
  <p:sldSz cx="12192000" cy="6858000"/>
  <p:notesSz cx="7010400" cy="9296400"/>
  <p:defaultTextStyle>
    <a:defPPr rtl="0">
      <a:defRPr lang="es-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5DBA3E"/>
    <a:srgbClr val="FF0000"/>
    <a:srgbClr val="00317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731DC-245C-416A-B1FE-FAB45647F633}" v="52" dt="2022-03-16T20:21:44.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2" autoAdjust="0"/>
    <p:restoredTop sz="72515" autoAdjust="0"/>
  </p:normalViewPr>
  <p:slideViewPr>
    <p:cSldViewPr>
      <p:cViewPr varScale="1">
        <p:scale>
          <a:sx n="78" d="100"/>
          <a:sy n="78" d="100"/>
        </p:scale>
        <p:origin x="2148" y="90"/>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93D731DC-245C-416A-B1FE-FAB45647F633}"/>
    <pc:docChg chg="modSld">
      <pc:chgData name="Missy Ruff" userId="2fedf697-c7c4-47e5-81d4-5bd69038a8f8" providerId="ADAL" clId="{93D731DC-245C-416A-B1FE-FAB45647F633}" dt="2022-03-16T20:21:44.338" v="80" actId="1035"/>
      <pc:docMkLst>
        <pc:docMk/>
      </pc:docMkLst>
      <pc:sldChg chg="modSp mod">
        <pc:chgData name="Missy Ruff" userId="2fedf697-c7c4-47e5-81d4-5bd69038a8f8" providerId="ADAL" clId="{93D731DC-245C-416A-B1FE-FAB45647F633}" dt="2022-03-16T20:16:23.643" v="17" actId="1076"/>
        <pc:sldMkLst>
          <pc:docMk/>
          <pc:sldMk cId="0" sldId="307"/>
        </pc:sldMkLst>
        <pc:spChg chg="mod">
          <ac:chgData name="Missy Ruff" userId="2fedf697-c7c4-47e5-81d4-5bd69038a8f8" providerId="ADAL" clId="{93D731DC-245C-416A-B1FE-FAB45647F633}" dt="2022-03-16T20:15:47.601" v="13" actId="255"/>
          <ac:spMkLst>
            <pc:docMk/>
            <pc:sldMk cId="0" sldId="307"/>
            <ac:spMk id="9219" creationId="{DBD3E46C-2799-41B4-8AC6-548078477476}"/>
          </ac:spMkLst>
        </pc:spChg>
        <pc:picChg chg="mod modCrop">
          <ac:chgData name="Missy Ruff" userId="2fedf697-c7c4-47e5-81d4-5bd69038a8f8" providerId="ADAL" clId="{93D731DC-245C-416A-B1FE-FAB45647F633}" dt="2022-03-16T20:16:23.643" v="17" actId="1076"/>
          <ac:picMkLst>
            <pc:docMk/>
            <pc:sldMk cId="0" sldId="307"/>
            <ac:picMk id="3" creationId="{B15ACC4B-96AD-4EA2-9383-F4D1D76D3F5B}"/>
          </ac:picMkLst>
        </pc:picChg>
      </pc:sldChg>
      <pc:sldChg chg="modSp mod">
        <pc:chgData name="Missy Ruff" userId="2fedf697-c7c4-47e5-81d4-5bd69038a8f8" providerId="ADAL" clId="{93D731DC-245C-416A-B1FE-FAB45647F633}" dt="2022-03-16T20:18:34.281" v="34" actId="1076"/>
        <pc:sldMkLst>
          <pc:docMk/>
          <pc:sldMk cId="0" sldId="308"/>
        </pc:sldMkLst>
        <pc:spChg chg="mod">
          <ac:chgData name="Missy Ruff" userId="2fedf697-c7c4-47e5-81d4-5bd69038a8f8" providerId="ADAL" clId="{93D731DC-245C-416A-B1FE-FAB45647F633}" dt="2022-03-16T20:18:25.062" v="32" actId="1035"/>
          <ac:spMkLst>
            <pc:docMk/>
            <pc:sldMk cId="0" sldId="308"/>
            <ac:spMk id="8194" creationId="{D0AF8090-20E8-48AD-B152-AF30CFA83001}"/>
          </ac:spMkLst>
        </pc:spChg>
        <pc:spChg chg="mod">
          <ac:chgData name="Missy Ruff" userId="2fedf697-c7c4-47e5-81d4-5bd69038a8f8" providerId="ADAL" clId="{93D731DC-245C-416A-B1FE-FAB45647F633}" dt="2022-03-16T20:17:45.356" v="27" actId="20577"/>
          <ac:spMkLst>
            <pc:docMk/>
            <pc:sldMk cId="0" sldId="308"/>
            <ac:spMk id="13315" creationId="{1BD08083-1E68-4BDC-8D1B-3F24CC0E2AD1}"/>
          </ac:spMkLst>
        </pc:spChg>
        <pc:picChg chg="mod">
          <ac:chgData name="Missy Ruff" userId="2fedf697-c7c4-47e5-81d4-5bd69038a8f8" providerId="ADAL" clId="{93D731DC-245C-416A-B1FE-FAB45647F633}" dt="2022-03-16T20:18:34.281" v="34" actId="1076"/>
          <ac:picMkLst>
            <pc:docMk/>
            <pc:sldMk cId="0" sldId="308"/>
            <ac:picMk id="2" creationId="{843C8A45-4AEF-414D-9DDD-6A4EB1DC0666}"/>
          </ac:picMkLst>
        </pc:picChg>
      </pc:sldChg>
      <pc:sldChg chg="modSp">
        <pc:chgData name="Missy Ruff" userId="2fedf697-c7c4-47e5-81d4-5bd69038a8f8" providerId="ADAL" clId="{93D731DC-245C-416A-B1FE-FAB45647F633}" dt="2022-03-16T20:18:43.304" v="37" actId="1035"/>
        <pc:sldMkLst>
          <pc:docMk/>
          <pc:sldMk cId="0" sldId="309"/>
        </pc:sldMkLst>
        <pc:spChg chg="mod">
          <ac:chgData name="Missy Ruff" userId="2fedf697-c7c4-47e5-81d4-5bd69038a8f8" providerId="ADAL" clId="{93D731DC-245C-416A-B1FE-FAB45647F633}" dt="2022-03-16T20:18:43.304" v="37" actId="1035"/>
          <ac:spMkLst>
            <pc:docMk/>
            <pc:sldMk cId="0" sldId="309"/>
            <ac:spMk id="15362" creationId="{E0057F93-D460-43BC-B59A-833F31BC2D35}"/>
          </ac:spMkLst>
        </pc:spChg>
      </pc:sldChg>
      <pc:sldChg chg="modSp mod">
        <pc:chgData name="Missy Ruff" userId="2fedf697-c7c4-47e5-81d4-5bd69038a8f8" providerId="ADAL" clId="{93D731DC-245C-416A-B1FE-FAB45647F633}" dt="2022-03-16T20:19:56.669" v="60" actId="1076"/>
        <pc:sldMkLst>
          <pc:docMk/>
          <pc:sldMk cId="0" sldId="310"/>
        </pc:sldMkLst>
        <pc:spChg chg="mod">
          <ac:chgData name="Missy Ruff" userId="2fedf697-c7c4-47e5-81d4-5bd69038a8f8" providerId="ADAL" clId="{93D731DC-245C-416A-B1FE-FAB45647F633}" dt="2022-03-16T20:19:38.085" v="54" actId="1038"/>
          <ac:spMkLst>
            <pc:docMk/>
            <pc:sldMk cId="0" sldId="310"/>
            <ac:spMk id="11266" creationId="{E7CDA5E1-B2D0-4438-9451-6622FD553C56}"/>
          </ac:spMkLst>
        </pc:spChg>
        <pc:picChg chg="mod">
          <ac:chgData name="Missy Ruff" userId="2fedf697-c7c4-47e5-81d4-5bd69038a8f8" providerId="ADAL" clId="{93D731DC-245C-416A-B1FE-FAB45647F633}" dt="2022-03-16T20:19:56.669" v="60" actId="1076"/>
          <ac:picMkLst>
            <pc:docMk/>
            <pc:sldMk cId="0" sldId="310"/>
            <ac:picMk id="9" creationId="{9A60FD9B-1F9A-468F-8C0C-BCC202225B08}"/>
          </ac:picMkLst>
        </pc:picChg>
        <pc:picChg chg="mod">
          <ac:chgData name="Missy Ruff" userId="2fedf697-c7c4-47e5-81d4-5bd69038a8f8" providerId="ADAL" clId="{93D731DC-245C-416A-B1FE-FAB45647F633}" dt="2022-03-16T20:19:54.301" v="59" actId="1076"/>
          <ac:picMkLst>
            <pc:docMk/>
            <pc:sldMk cId="0" sldId="310"/>
            <ac:picMk id="19462" creationId="{A46C3AB4-0711-41FD-ADB3-13CF4FD9FEB2}"/>
          </ac:picMkLst>
        </pc:picChg>
      </pc:sldChg>
      <pc:sldChg chg="modSp">
        <pc:chgData name="Missy Ruff" userId="2fedf697-c7c4-47e5-81d4-5bd69038a8f8" providerId="ADAL" clId="{93D731DC-245C-416A-B1FE-FAB45647F633}" dt="2022-03-15T20:01:41.420" v="8" actId="1036"/>
        <pc:sldMkLst>
          <pc:docMk/>
          <pc:sldMk cId="0" sldId="316"/>
        </pc:sldMkLst>
        <pc:spChg chg="mod">
          <ac:chgData name="Missy Ruff" userId="2fedf697-c7c4-47e5-81d4-5bd69038a8f8" providerId="ADAL" clId="{93D731DC-245C-416A-B1FE-FAB45647F633}" dt="2022-03-15T20:01:41.420" v="8" actId="1036"/>
          <ac:spMkLst>
            <pc:docMk/>
            <pc:sldMk cId="0" sldId="316"/>
            <ac:spMk id="25602" creationId="{C95AE3CD-07D4-406A-BB60-D23A90AFAC08}"/>
          </ac:spMkLst>
        </pc:spChg>
      </pc:sldChg>
      <pc:sldChg chg="modSp">
        <pc:chgData name="Missy Ruff" userId="2fedf697-c7c4-47e5-81d4-5bd69038a8f8" providerId="ADAL" clId="{93D731DC-245C-416A-B1FE-FAB45647F633}" dt="2022-03-16T20:21:44.338" v="80" actId="1035"/>
        <pc:sldMkLst>
          <pc:docMk/>
          <pc:sldMk cId="0" sldId="317"/>
        </pc:sldMkLst>
        <pc:spChg chg="mod">
          <ac:chgData name="Missy Ruff" userId="2fedf697-c7c4-47e5-81d4-5bd69038a8f8" providerId="ADAL" clId="{93D731DC-245C-416A-B1FE-FAB45647F633}" dt="2022-03-16T20:21:44.338" v="80" actId="1035"/>
          <ac:spMkLst>
            <pc:docMk/>
            <pc:sldMk cId="0" sldId="317"/>
            <ac:spMk id="23555" creationId="{E060820A-F573-4BD6-89FD-1A4001012341}"/>
          </ac:spMkLst>
        </pc:spChg>
      </pc:sldChg>
      <pc:sldChg chg="modSp mod">
        <pc:chgData name="Missy Ruff" userId="2fedf697-c7c4-47e5-81d4-5bd69038a8f8" providerId="ADAL" clId="{93D731DC-245C-416A-B1FE-FAB45647F633}" dt="2022-03-16T20:20:47.591" v="70" actId="1035"/>
        <pc:sldMkLst>
          <pc:docMk/>
          <pc:sldMk cId="0" sldId="318"/>
        </pc:sldMkLst>
        <pc:spChg chg="mod">
          <ac:chgData name="Missy Ruff" userId="2fedf697-c7c4-47e5-81d4-5bd69038a8f8" providerId="ADAL" clId="{93D731DC-245C-416A-B1FE-FAB45647F633}" dt="2022-03-16T20:20:47.591" v="70" actId="1035"/>
          <ac:spMkLst>
            <pc:docMk/>
            <pc:sldMk cId="0" sldId="318"/>
            <ac:spMk id="21506" creationId="{1B8BA99C-4223-451E-908D-3BBBC4EDDBDB}"/>
          </ac:spMkLst>
        </pc:spChg>
        <pc:spChg chg="mod">
          <ac:chgData name="Missy Ruff" userId="2fedf697-c7c4-47e5-81d4-5bd69038a8f8" providerId="ADAL" clId="{93D731DC-245C-416A-B1FE-FAB45647F633}" dt="2022-03-15T20:00:52.059" v="5" actId="255"/>
          <ac:spMkLst>
            <pc:docMk/>
            <pc:sldMk cId="0" sldId="318"/>
            <ac:spMk id="21507" creationId="{E7D19C2F-D8C5-4FD0-9712-DDA2E1D6D384}"/>
          </ac:spMkLst>
        </pc:spChg>
        <pc:picChg chg="mod">
          <ac:chgData name="Missy Ruff" userId="2fedf697-c7c4-47e5-81d4-5bd69038a8f8" providerId="ADAL" clId="{93D731DC-245C-416A-B1FE-FAB45647F633}" dt="2022-03-16T20:20:41.388" v="65" actId="1076"/>
          <ac:picMkLst>
            <pc:docMk/>
            <pc:sldMk cId="0" sldId="318"/>
            <ac:picMk id="3" creationId="{3F646D34-CC7D-413F-A78B-C60240749292}"/>
          </ac:picMkLst>
        </pc:picChg>
      </pc:sldChg>
      <pc:sldChg chg="modSp mod">
        <pc:chgData name="Missy Ruff" userId="2fedf697-c7c4-47e5-81d4-5bd69038a8f8" providerId="ADAL" clId="{93D731DC-245C-416A-B1FE-FAB45647F633}" dt="2022-03-16T20:17:22.640" v="24" actId="1035"/>
        <pc:sldMkLst>
          <pc:docMk/>
          <pc:sldMk cId="0" sldId="319"/>
        </pc:sldMkLst>
        <pc:spChg chg="mod">
          <ac:chgData name="Missy Ruff" userId="2fedf697-c7c4-47e5-81d4-5bd69038a8f8" providerId="ADAL" clId="{93D731DC-245C-416A-B1FE-FAB45647F633}" dt="2022-03-16T20:17:22.640" v="24" actId="1035"/>
          <ac:spMkLst>
            <pc:docMk/>
            <pc:sldMk cId="0" sldId="319"/>
            <ac:spMk id="7171" creationId="{D593ED6B-E682-4377-913B-70D65F2377C8}"/>
          </ac:spMkLst>
        </pc:spChg>
      </pc:sldChg>
      <pc:sldChg chg="modSp mod">
        <pc:chgData name="Missy Ruff" userId="2fedf697-c7c4-47e5-81d4-5bd69038a8f8" providerId="ADAL" clId="{93D731DC-245C-416A-B1FE-FAB45647F633}" dt="2022-03-16T20:21:35.980" v="77" actId="1035"/>
        <pc:sldMkLst>
          <pc:docMk/>
          <pc:sldMk cId="3047447773" sldId="323"/>
        </pc:sldMkLst>
        <pc:spChg chg="mod">
          <ac:chgData name="Missy Ruff" userId="2fedf697-c7c4-47e5-81d4-5bd69038a8f8" providerId="ADAL" clId="{93D731DC-245C-416A-B1FE-FAB45647F633}" dt="2022-03-16T20:21:35.980" v="77" actId="1035"/>
          <ac:spMkLst>
            <pc:docMk/>
            <pc:sldMk cId="3047447773" sldId="323"/>
            <ac:spMk id="3" creationId="{A7047489-F461-43F2-A84C-FF22166A67A0}"/>
          </ac:spMkLst>
        </pc:spChg>
        <pc:picChg chg="mod">
          <ac:chgData name="Missy Ruff" userId="2fedf697-c7c4-47e5-81d4-5bd69038a8f8" providerId="ADAL" clId="{93D731DC-245C-416A-B1FE-FAB45647F633}" dt="2022-03-16T20:21:26.633" v="76" actId="1076"/>
          <ac:picMkLst>
            <pc:docMk/>
            <pc:sldMk cId="3047447773" sldId="323"/>
            <ac:picMk id="29698" creationId="{5394CA29-1AE2-444A-BA6C-510426352E53}"/>
          </ac:picMkLst>
        </pc:picChg>
      </pc:sldChg>
    </pc:docChg>
  </pc:docChgLst>
  <pc:docChgLst>
    <pc:chgData name="Missy Ruff" userId="2fedf697-c7c4-47e5-81d4-5bd69038a8f8" providerId="ADAL" clId="{63BD4AB6-FE90-4A5B-83C6-621FC7C0E1A3}"/>
    <pc:docChg chg="modSld">
      <pc:chgData name="Missy Ruff" userId="2fedf697-c7c4-47e5-81d4-5bd69038a8f8" providerId="ADAL" clId="{63BD4AB6-FE90-4A5B-83C6-621FC7C0E1A3}" dt="2021-12-04T21:29:28.713" v="14" actId="20577"/>
      <pc:docMkLst>
        <pc:docMk/>
      </pc:docMkLst>
      <pc:sldChg chg="modNotesTx">
        <pc:chgData name="Missy Ruff" userId="2fedf697-c7c4-47e5-81d4-5bd69038a8f8" providerId="ADAL" clId="{63BD4AB6-FE90-4A5B-83C6-621FC7C0E1A3}" dt="2021-12-04T21:29:28.713" v="14" actId="20577"/>
        <pc:sldMkLst>
          <pc:docMk/>
          <pc:sldMk cId="0"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E907C-66F1-4A0E-A45B-EC6B4D411477}"/>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3" name="Date Placeholder 2">
            <a:extLst>
              <a:ext uri="{FF2B5EF4-FFF2-40B4-BE49-F238E27FC236}">
                <a16:creationId xmlns:a16="http://schemas.microsoft.com/office/drawing/2014/main" id="{7655DF1F-8BDF-4042-8CC7-34A4B09B24FA}"/>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rtlCol="0" anchor="t" anchorCtr="0" compatLnSpc="1">
            <a:prstTxWarp prst="textNoShape">
              <a:avLst/>
            </a:prstTxWarp>
          </a:bodyPr>
          <a:lstStyle>
            <a:lvl1pPr algn="r" eaLnBrk="1" hangingPunct="1">
              <a:defRPr sz="1200">
                <a:latin typeface="Arial" charset="0"/>
              </a:defRPr>
            </a:lvl1pPr>
          </a:lstStyle>
          <a:p>
            <a:pPr rtl="0">
              <a:defRPr/>
            </a:pPr>
            <a:fld id="{D32F7404-04C2-41CF-8AFA-C216DCEFB945}" type="datetimeFigureOut">
              <a:rPr lang="en-US"/>
              <a:pPr rtl="0">
                <a:defRPr/>
              </a:pPr>
              <a:t>3/16/2022</a:t>
            </a:fld>
            <a:endParaRPr lang="en-US"/>
          </a:p>
        </p:txBody>
      </p:sp>
      <p:sp>
        <p:nvSpPr>
          <p:cNvPr id="4" name="Footer Placeholder 3">
            <a:extLst>
              <a:ext uri="{FF2B5EF4-FFF2-40B4-BE49-F238E27FC236}">
                <a16:creationId xmlns:a16="http://schemas.microsoft.com/office/drawing/2014/main" id="{10CD9535-8AF1-434C-AA52-D875A4BB3261}"/>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rtl="0">
              <a:defRPr/>
            </a:pPr>
            <a:endParaRPr lang="en-US"/>
          </a:p>
        </p:txBody>
      </p:sp>
      <p:sp>
        <p:nvSpPr>
          <p:cNvPr id="5" name="Slide Number Placeholder 4">
            <a:extLst>
              <a:ext uri="{FF2B5EF4-FFF2-40B4-BE49-F238E27FC236}">
                <a16:creationId xmlns:a16="http://schemas.microsoft.com/office/drawing/2014/main" id="{8001EAC7-676E-48DB-BB21-94B01F3EDC20}"/>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a:lvl1pPr>
          </a:lstStyle>
          <a:p>
            <a:pPr rtl="0">
              <a:defRPr/>
            </a:pPr>
            <a:fld id="{20942485-FB7D-4829-BCAF-852673D7F19A}" type="slidenum">
              <a:rPr lang="en-US" altLang="en-US"/>
              <a:pPr rtl="0">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6F7C3-911A-4BAB-9380-721B1504EC2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3" name="Date Placeholder 2">
            <a:extLst>
              <a:ext uri="{FF2B5EF4-FFF2-40B4-BE49-F238E27FC236}">
                <a16:creationId xmlns:a16="http://schemas.microsoft.com/office/drawing/2014/main" id="{C6016511-07B4-455F-8A70-FA45EDBB1431}"/>
              </a:ext>
            </a:extLst>
          </p:cNvPr>
          <p:cNvSpPr>
            <a:spLocks noGrp="1"/>
          </p:cNvSpPr>
          <p:nvPr>
            <p:ph type="dt" idx="1"/>
          </p:nvPr>
        </p:nvSpPr>
        <p:spPr>
          <a:xfrm>
            <a:off x="3970338" y="0"/>
            <a:ext cx="3038475" cy="465138"/>
          </a:xfrm>
          <a:prstGeom prst="rect">
            <a:avLst/>
          </a:prstGeom>
        </p:spPr>
        <p:txBody>
          <a:bodyPr vert="horz" wrap="square" lIns="91431" tIns="45716" rIns="91431" bIns="45716" numCol="1" rtlCol="0" anchor="t" anchorCtr="0" compatLnSpc="1">
            <a:prstTxWarp prst="textNoShape">
              <a:avLst/>
            </a:prstTxWarp>
          </a:bodyPr>
          <a:lstStyle>
            <a:lvl1pPr algn="r" eaLnBrk="1" hangingPunct="1">
              <a:defRPr sz="1200">
                <a:latin typeface="Calibri" pitchFamily="34" charset="0"/>
                <a:cs typeface="Arial" charset="0"/>
              </a:defRPr>
            </a:lvl1pPr>
          </a:lstStyle>
          <a:p>
            <a:pPr rtl="0">
              <a:defRPr/>
            </a:pPr>
            <a:fld id="{7F26A011-F25D-463B-BD40-1652331F8777}" type="datetimeFigureOut">
              <a:rPr lang="en-US"/>
              <a:pPr rtl="0">
                <a:defRPr/>
              </a:pPr>
              <a:t>3/16/2022</a:t>
            </a:fld>
            <a:endParaRPr lang="en-US"/>
          </a:p>
        </p:txBody>
      </p:sp>
      <p:sp>
        <p:nvSpPr>
          <p:cNvPr id="4" name="Slide Image Placeholder 3">
            <a:extLst>
              <a:ext uri="{FF2B5EF4-FFF2-40B4-BE49-F238E27FC236}">
                <a16:creationId xmlns:a16="http://schemas.microsoft.com/office/drawing/2014/main" id="{FB4E2076-1E7E-4B0B-9083-F3B7E993A8F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rtl="0"/>
            <a:endParaRPr lang="en-US" noProof="0"/>
          </a:p>
        </p:txBody>
      </p:sp>
      <p:sp>
        <p:nvSpPr>
          <p:cNvPr id="5" name="Notes Placeholder 4">
            <a:extLst>
              <a:ext uri="{FF2B5EF4-FFF2-40B4-BE49-F238E27FC236}">
                <a16:creationId xmlns:a16="http://schemas.microsoft.com/office/drawing/2014/main" id="{1BCFEA29-7E5B-4F02-8930-DE271A9AA91D}"/>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rtl="0"/>
            <a:r>
              <a:rPr lang="es-us" noProof="0"/>
              <a:t>Click to edit Master text styles</a:t>
            </a:r>
          </a:p>
          <a:p>
            <a:pPr lvl="1" rtl="0"/>
            <a:r>
              <a:rPr lang="es-us" noProof="0"/>
              <a:t>Second level</a:t>
            </a:r>
          </a:p>
          <a:p>
            <a:pPr lvl="2" rtl="0"/>
            <a:r>
              <a:rPr lang="es-us" noProof="0"/>
              <a:t>Third level</a:t>
            </a:r>
          </a:p>
          <a:p>
            <a:pPr lvl="3" rtl="0"/>
            <a:r>
              <a:rPr lang="es-us" noProof="0"/>
              <a:t>Fourth level</a:t>
            </a:r>
          </a:p>
          <a:p>
            <a:pPr lvl="4" rtl="0"/>
            <a:r>
              <a:rPr lang="es-us" noProof="0"/>
              <a:t>Fifth level</a:t>
            </a:r>
          </a:p>
        </p:txBody>
      </p:sp>
      <p:sp>
        <p:nvSpPr>
          <p:cNvPr id="6" name="Footer Placeholder 5">
            <a:extLst>
              <a:ext uri="{FF2B5EF4-FFF2-40B4-BE49-F238E27FC236}">
                <a16:creationId xmlns:a16="http://schemas.microsoft.com/office/drawing/2014/main" id="{4D7E134B-3BB4-4923-A862-F61AC3C690B9}"/>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rtl="0">
              <a:defRPr/>
            </a:pPr>
            <a:endParaRPr lang="en-US"/>
          </a:p>
        </p:txBody>
      </p:sp>
      <p:sp>
        <p:nvSpPr>
          <p:cNvPr id="7" name="Slide Number Placeholder 6">
            <a:extLst>
              <a:ext uri="{FF2B5EF4-FFF2-40B4-BE49-F238E27FC236}">
                <a16:creationId xmlns:a16="http://schemas.microsoft.com/office/drawing/2014/main" id="{B0B51EC7-2026-4824-B133-12609115175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rtlCol="0"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rtl="0">
              <a:defRPr/>
            </a:pPr>
            <a:fld id="{ABE034D5-752F-461F-9BC9-94FEFC54C0CF}" type="slidenum">
              <a:rPr lang="en-US" altLang="en-US"/>
              <a:pPr rtl="0">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C3A8486-CFAD-46F1-BA34-53C8D6F158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9B5D97-52CE-4BB6-AFAD-152B49B92CD9}"/>
              </a:ext>
            </a:extLst>
          </p:cNvPr>
          <p:cNvSpPr>
            <a:spLocks noGrp="1"/>
          </p:cNvSpPr>
          <p:nvPr>
            <p:ph type="body" idx="1"/>
          </p:nvPr>
        </p:nvSpPr>
        <p:spPr/>
        <p:txBody>
          <a:bodyPr rtlCol="0"/>
          <a:lstStyle/>
          <a:p>
            <a:pPr rtl="0">
              <a:defRPr/>
            </a:pPr>
            <a:r>
              <a:rPr lang="es-us" sz="1000" b="1">
                <a:latin typeface="Arial" pitchFamily="34" charset="0"/>
                <a:cs typeface="Arial" pitchFamily="34" charset="0"/>
              </a:rPr>
              <a:t>Duración del módulo:</a:t>
            </a:r>
            <a:r>
              <a:rPr lang="es-us" sz="1000">
                <a:latin typeface="Arial" pitchFamily="34" charset="0"/>
                <a:cs typeface="Arial" pitchFamily="34" charset="0"/>
              </a:rPr>
              <a:t> 30 a 55 minutos</a:t>
            </a:r>
          </a:p>
          <a:p>
            <a:pPr rtl="0">
              <a:defRPr/>
            </a:pPr>
            <a:endParaRPr lang="en-US" sz="1000" dirty="0">
              <a:latin typeface="Arial" pitchFamily="34" charset="0"/>
              <a:cs typeface="Arial" pitchFamily="34" charset="0"/>
            </a:endParaRPr>
          </a:p>
          <a:p>
            <a:pPr rtl="0">
              <a:defRPr/>
            </a:pPr>
            <a:r>
              <a:rPr lang="es-us" sz="1000" b="1">
                <a:latin typeface="Arial" pitchFamily="34" charset="0"/>
                <a:cs typeface="Arial" pitchFamily="34" charset="0"/>
              </a:rPr>
              <a:t>Materiales:</a:t>
            </a:r>
          </a:p>
          <a:p>
            <a:pPr marL="171450" indent="-171450" rtl="0">
              <a:buFont typeface="Arial" pitchFamily="34" charset="0"/>
              <a:buChar char="•"/>
              <a:defRPr/>
            </a:pPr>
            <a:r>
              <a:rPr lang="es-us" sz="1000">
                <a:latin typeface="Arial" pitchFamily="34" charset="0"/>
                <a:cs typeface="Arial" pitchFamily="34" charset="0"/>
              </a:rPr>
              <a:t>Actividad 7.1</a:t>
            </a:r>
          </a:p>
          <a:p>
            <a:pPr marL="628650" lvl="1" indent="-171450" rtl="0">
              <a:buFont typeface="Arial" pitchFamily="34" charset="0"/>
              <a:buChar char="•"/>
              <a:defRPr/>
            </a:pPr>
            <a:r>
              <a:rPr lang="es-us" sz="1000">
                <a:latin typeface="Arial" pitchFamily="34" charset="0"/>
                <a:cs typeface="Arial" pitchFamily="34" charset="0"/>
              </a:rPr>
              <a:t>Hoja de trabajo 7.1</a:t>
            </a:r>
          </a:p>
          <a:p>
            <a:pPr marL="171450" indent="-171450" rtl="0">
              <a:buFont typeface="Arial" pitchFamily="34" charset="0"/>
              <a:buChar char="•"/>
              <a:defRPr/>
            </a:pPr>
            <a:r>
              <a:rPr lang="es-us" sz="1000">
                <a:latin typeface="Arial" pitchFamily="34" charset="0"/>
                <a:cs typeface="Arial" pitchFamily="34" charset="0"/>
              </a:rPr>
              <a:t>Video </a:t>
            </a:r>
            <a:r>
              <a:rPr lang="es-us" sz="1000" i="1">
                <a:latin typeface="Arial" pitchFamily="34" charset="0"/>
                <a:cs typeface="Arial" pitchFamily="34" charset="0"/>
              </a:rPr>
              <a:t>Consideraciones para la Respuesta ante Emergencias </a:t>
            </a:r>
            <a:r>
              <a:rPr lang="es-us" sz="1000">
                <a:latin typeface="Arial" pitchFamily="34" charset="0"/>
                <a:cs typeface="Arial" pitchFamily="34" charset="0"/>
              </a:rPr>
              <a:t>– (muestre el segmento de video de 15:42 a 17:50)</a:t>
            </a:r>
          </a:p>
          <a:p>
            <a:pPr rtl="0">
              <a:defRPr/>
            </a:pPr>
            <a:endParaRPr lang="en-US" dirty="0"/>
          </a:p>
        </p:txBody>
      </p:sp>
      <p:sp>
        <p:nvSpPr>
          <p:cNvPr id="8196" name="Slide Number Placeholder 3">
            <a:extLst>
              <a:ext uri="{FF2B5EF4-FFF2-40B4-BE49-F238E27FC236}">
                <a16:creationId xmlns:a16="http://schemas.microsoft.com/office/drawing/2014/main" id="{826A4F88-7493-409B-9C88-3B5A241A62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rtl="0"/>
            <a:fld id="{F55950E6-D3C9-4848-87F8-787173EAA056}"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D7ECEF-E2DE-4FF6-BC5D-DAB604F4B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A16D095-68CC-4287-A836-59BB4976B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En este módulo aprendimos que, independientemente de si se enfrentan a un derrame o a un incendio, hay ciertos procedimientos que deben seguirse para asegurar la gestión segura de los incidentes.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Conocer el tipo de combustible que se ha derramado o está ardiendo es esencial para el éxito de su operación. Además, deben tomar medidas para contener el incidente.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Si se van a iniciar operaciones ofensivas con espuma, entonces deben obtenerse cantidades apropiadas de concentrado de espuma AR-AFFF y el equipo de aplicación de espuma necesario y organizarse en el lugar del incidente. Se debe haber capacitado al personal CON ANTICIPACIÓN sobre cómo utilizar el equipo especializado de extinción de incendios con espuma.</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 muy importante que todos los socorristas usen el equipo adecuado de protección personal cuando respondan a emergencias que involucren combustibles mezclados con etanol.</a:t>
            </a:r>
          </a:p>
          <a:p>
            <a:pPr rtl="0"/>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E86495E-A5D2-44B0-9773-8ED1202B3E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57DB179-3983-42BB-B436-35BDF6C337D9}"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A5EC852-E7B7-4DAA-AF8D-1E62C1034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5B7A783-E35D-4EDE-BFA1-BD6330F108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Duración:</a:t>
            </a:r>
            <a:r>
              <a:rPr lang="es-us" sz="1000">
                <a:latin typeface="Arial" panose="020B0604020202020204" pitchFamily="34" charset="0"/>
                <a:ea typeface="ＭＳ Ｐゴシック" panose="020B0600070205080204" pitchFamily="34" charset="-128"/>
                <a:cs typeface="Arial" panose="020B0604020202020204" pitchFamily="34" charset="0"/>
              </a:rPr>
              <a:t> 15 minutos</a:t>
            </a:r>
          </a:p>
          <a:p>
            <a:pPr rtl="0"/>
            <a:r>
              <a:rPr lang="es-us" sz="1000" b="1">
                <a:latin typeface="Arial" panose="020B0604020202020204" pitchFamily="34" charset="0"/>
                <a:ea typeface="ＭＳ Ｐゴシック" panose="020B0600070205080204" pitchFamily="34" charset="-128"/>
                <a:cs typeface="Arial" panose="020B0604020202020204" pitchFamily="34" charset="0"/>
              </a:rPr>
              <a:t>Materiales:</a:t>
            </a:r>
            <a:r>
              <a:rPr lang="es-us" sz="1000">
                <a:latin typeface="Arial" panose="020B0604020202020204" pitchFamily="34" charset="0"/>
                <a:ea typeface="ＭＳ Ｐゴシック" panose="020B0600070205080204" pitchFamily="34" charset="-128"/>
                <a:cs typeface="Arial" panose="020B0604020202020204" pitchFamily="34" charset="0"/>
              </a:rPr>
              <a:t> Hoja de trabajo 7.1</a:t>
            </a:r>
          </a:p>
          <a:p>
            <a:pPr rtl="0"/>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b="1">
                <a:latin typeface="Arial" panose="020B0604020202020204" pitchFamily="34" charset="0"/>
                <a:ea typeface="ＭＳ Ｐゴシック" panose="020B0600070205080204" pitchFamily="34" charset="-128"/>
                <a:cs typeface="Arial" panose="020B0604020202020204" pitchFamily="34" charset="0"/>
              </a:rPr>
              <a:t>Instrucciones para el instructor:</a:t>
            </a:r>
          </a:p>
          <a:p>
            <a:pPr rtl="0"/>
            <a:r>
              <a:rPr lang="es-us" sz="1000" i="1">
                <a:latin typeface="Arial" panose="020B0604020202020204" pitchFamily="34" charset="0"/>
                <a:ea typeface="ＭＳ Ｐゴシック" panose="020B0600070205080204" pitchFamily="34" charset="-128"/>
                <a:cs typeface="Arial" panose="020B0604020202020204" pitchFamily="34" charset="0"/>
              </a:rPr>
              <a:t>1. Indique a los participantes que intenten ordenar correctamente los pasos en los siguientes procedimientos.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2. Los participantes pueden trabajar individualmente o en grupos.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3. Use la hoja de trabajo 7.1.</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4. Después de que los participantes hayan ordenado los procedimientos, repase el orden correcto y luego    </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    hable sobre las razones detrás de cada uno. </a:t>
            </a:r>
          </a:p>
          <a:p>
            <a:pPr rtl="0"/>
            <a:endParaRPr lang="en-US" altLang="en-US" sz="1000" i="1"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b="1">
                <a:latin typeface="Arial" panose="020B0604020202020204" pitchFamily="34" charset="0"/>
                <a:ea typeface="ＭＳ Ｐゴシック" panose="020B0600070205080204" pitchFamily="34" charset="-128"/>
                <a:cs typeface="Arial" panose="020B0604020202020204" pitchFamily="34" charset="0"/>
              </a:rPr>
              <a:t>Respuestas:</a:t>
            </a:r>
          </a:p>
          <a:p>
            <a:pPr rtl="0"/>
            <a:r>
              <a:rPr lang="es-us" sz="1000" i="1">
                <a:latin typeface="Arial" panose="020B0604020202020204" pitchFamily="34" charset="0"/>
                <a:ea typeface="ＭＳ Ｐゴシック" panose="020B0600070205080204" pitchFamily="34" charset="-128"/>
                <a:cs typeface="Arial" panose="020B0604020202020204" pitchFamily="34" charset="0"/>
              </a:rPr>
              <a:t>D</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A</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B</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C</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1127C27D-938B-48E2-931F-D7FD9056C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51B6AA82-3707-4B8B-B4BB-8E76EF2A1F5D}" type="slidenum">
              <a:rPr lang="en-US" altLang="en-US" smtClean="0"/>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22B2293-2C22-43F3-9E05-7FE477A76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6E3152-9215-47B0-9539-A3099B306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b="1">
                <a:latin typeface="Arial" panose="020B0604020202020204" pitchFamily="34" charset="0"/>
                <a:ea typeface="ＭＳ Ｐゴシック" panose="020B0600070205080204" pitchFamily="34" charset="-128"/>
                <a:cs typeface="Arial" panose="020B0604020202020204" pitchFamily="34" charset="0"/>
              </a:rPr>
              <a:t>Objetivos intermedios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1. Analizar las posibles combinaciones de derrames de combustibles de etanol o combustibles mezclados con etanol.</a:t>
            </a:r>
          </a:p>
          <a:p>
            <a:pPr rtl="0"/>
            <a:r>
              <a:rPr lang="es-us" sz="1000">
                <a:latin typeface="Arial" panose="020B0604020202020204" pitchFamily="34" charset="0"/>
                <a:ea typeface="ＭＳ Ｐゴシック" panose="020B0600070205080204" pitchFamily="34" charset="-128"/>
                <a:cs typeface="Arial" panose="020B0604020202020204" pitchFamily="34" charset="0"/>
              </a:rPr>
              <a:t>2. Determine las herramientas, el personal y los pasos necesarios para limpiar los derrames de varios combustibles.</a:t>
            </a:r>
          </a:p>
        </p:txBody>
      </p:sp>
      <p:sp>
        <p:nvSpPr>
          <p:cNvPr id="10244" name="Slide Number Placeholder 3">
            <a:extLst>
              <a:ext uri="{FF2B5EF4-FFF2-40B4-BE49-F238E27FC236}">
                <a16:creationId xmlns:a16="http://schemas.microsoft.com/office/drawing/2014/main" id="{F05D5A78-DA48-4B60-BBD1-60F4F0D97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76566169-1FE4-477E-9746-0EAC7B6270A0}"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D84CEE3-B34B-4CFE-90E3-BA12BAAA0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2E91F24-B62A-426A-B4E4-7A6CABCFD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normAutofit lnSpcReduction="10000"/>
          </a:bodyPr>
          <a:lstStyle/>
          <a:p>
            <a:pPr rtl="0"/>
            <a:r>
              <a:rPr lang="es-us" sz="1000" i="1">
                <a:latin typeface="Arial" panose="020B0604020202020204" pitchFamily="34" charset="0"/>
                <a:ea typeface="ＭＳ Ｐゴシック" panose="020B0600070205080204" pitchFamily="34" charset="-128"/>
                <a:cs typeface="Arial" panose="020B0604020202020204" pitchFamily="34" charset="0"/>
              </a:rPr>
              <a:t>Muestre el video</a:t>
            </a:r>
            <a:r>
              <a:rPr lang="es-us" sz="1000">
                <a:latin typeface="Arial" panose="020B0604020202020204" pitchFamily="34" charset="0"/>
                <a:ea typeface="ＭＳ Ｐゴシック" panose="020B0600070205080204" pitchFamily="34" charset="-128"/>
                <a:cs typeface="Arial" panose="020B0604020202020204" pitchFamily="34" charset="0"/>
              </a:rPr>
              <a:t> Consideraciones para la Respuesta ante Emergencias</a:t>
            </a:r>
            <a:r>
              <a:rPr lang="es-us" sz="1000" i="1">
                <a:latin typeface="Arial" panose="020B0604020202020204" pitchFamily="34" charset="0"/>
                <a:ea typeface="ＭＳ Ｐゴシック" panose="020B0600070205080204" pitchFamily="34" charset="-128"/>
                <a:cs typeface="Arial" panose="020B0604020202020204" pitchFamily="34" charset="0"/>
              </a:rPr>
              <a:t> (15:42 a 17:50). </a:t>
            </a:r>
          </a:p>
          <a:p>
            <a:pPr rtl="0"/>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b="1">
                <a:latin typeface="Arial" panose="020B0604020202020204" pitchFamily="34" charset="0"/>
                <a:ea typeface="ＭＳ Ｐゴシック" panose="020B0600070205080204" pitchFamily="34" charset="-128"/>
                <a:cs typeface="Arial" panose="020B0604020202020204" pitchFamily="34" charset="0"/>
              </a:rPr>
              <a:t>Debate grupal:</a:t>
            </a:r>
            <a:endParaRPr lang="en-US" altLang="en-US" sz="1000" i="1"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i="1">
                <a:latin typeface="Arial" panose="020B0604020202020204" pitchFamily="34" charset="0"/>
                <a:ea typeface="ＭＳ Ｐゴシック" panose="020B0600070205080204" pitchFamily="34" charset="-128"/>
                <a:cs typeface="Arial" panose="020B0604020202020204" pitchFamily="34" charset="0"/>
              </a:rPr>
              <a:t>El video mencionó anteriormente que la dilución con agua no era una táctica eficaz para los incendios de etanol y combustibles mezclados con etanol. ¿Por qué es cierto?</a:t>
            </a:r>
          </a:p>
          <a:p>
            <a:pPr marL="628650" lvl="1" indent="-171450" rtl="0">
              <a:buFontTx/>
              <a:buChar char="•"/>
            </a:pPr>
            <a:r>
              <a:rPr lang="es-us" sz="1000" b="1" i="1">
                <a:latin typeface="Arial" panose="020B0604020202020204" pitchFamily="34" charset="0"/>
                <a:ea typeface="ＭＳ Ｐゴシック" panose="020B0600070205080204" pitchFamily="34" charset="-128"/>
                <a:cs typeface="Arial" panose="020B0604020202020204" pitchFamily="34" charset="0"/>
              </a:rPr>
              <a:t>Respuesta: </a:t>
            </a:r>
            <a:r>
              <a:rPr lang="es-us" sz="1000" i="1">
                <a:latin typeface="Arial" panose="020B0604020202020204" pitchFamily="34" charset="0"/>
                <a:ea typeface="ＭＳ Ｐゴシック" panose="020B0600070205080204" pitchFamily="34" charset="-128"/>
                <a:cs typeface="Arial" panose="020B0604020202020204" pitchFamily="34" charset="0"/>
              </a:rPr>
              <a:t>El etanol diluido hasta un 500 % (proporción 5:1) con agua seguirá quemándose.</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Comprender las propiedades y las características de la gasolina y el etanol ayudará a los socorristas a mitigar los incidentes relacionados con combustibles mezclados con etanol. La gasolina mezclada con hasta un 10 % de etanol conservará las características químicas del combustible de hidrocarburos. En un incidente de este tipo, son eficaces los absorbentes y las barreras de contención diseñados para recoger sustancias de tipo oleoso.  Las mezclas con más del 10 % de etanol comenzarán a tomar características de disolvente polar. Si están disponibles, se deben usar absorbentes y barreras de contención diseñados para recoger los disolventes polares.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Cuando se introduce agua en una mezcla de gasolina y etanol, puede empezar a tener lugar la separación de fases. La separación de fases ocurre después de que la mezcla de combustible alcanza el punto de saturación del agua. El agua atraerá el etanol y formará una solución de agua y etanol en el fondo del tanque. En esta situación, una barrera de contención o absorbente de petróleo recogerá la gasolina restante en la parte superior dejando la solución de agua y etanol.</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https://www.youtube.com/watch?v=-o5D-nic9WM es un video de la quema de combustibles de hidrocarburos y etanol.</a:t>
            </a:r>
          </a:p>
          <a:p>
            <a:pPr rtl="0"/>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7ED4C808-FA7C-450E-91EF-1A2C37552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3B4D4F9D-26F3-4F56-B5F1-6AB9ADA6F76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D9F6E19-5ECE-4591-B178-D490FDE83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595BCD-ED4A-4FE3-B407-21879DE6E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Es importante reconocer los diversos tipos de medidas de control de derrames que pueden necesitarse en una respuesta ante emergencias. Se necesitarán diferentes tácticas para los derrames en tierra frente a los derrames en agua. También es importante reconocer qué tipo de productos de contención de derrames se requerirán.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 importante notificar a las autoridades locales, estatales o federales apropiadas que tengan jurisdicción en el caso de un derrame.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Las mejores prácticas serían establecer buenas relaciones de trabajo con estas organizaciones que tienen responsabilidades legales o capacidades funcionales mucho antes de un incidente.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Esto asegura una respuesta ante incidentes más proactiva en lugar de una respuesta reactiva ante los incidentes que pondrá a los socorristas y a la comunidad en un riesgo potencialmente mayor.</a:t>
            </a:r>
          </a:p>
          <a:p>
            <a:pPr rtl="0"/>
            <a:endParaRPr lang="en-US" altLang="en-US" dirty="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20E4220A-D5E2-4396-8347-12A58AB1C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AB645B9F-E4AE-46D5-87FB-B4CD82BE8D3F}"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D9E4D43-601F-43F8-AC09-F03FAD390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ECCA6C7-F361-4543-A607-23D49E0C7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La solución de agua y etanol se puede recoger con una barrera de contención absorbente o un absorbente de agua. Tenga en cuenta que, dependiendo de la proporción de agua y etanol, la solución puede seguir siendo inflamable.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También recuerde que si se usa una manta de espuma AR para contener el vapor del combustible mezclado con etanol, una porción de la solución de espuma se absorberá en el combustible mezclado con etanol, formando una solución que se hunde por debajo del nivel de gasolina. Esta solución de nuevo tendrá propiedades de agua y etanol, lo que requerirá una barrera de contención o un absorbente de soluciones acuosas.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combustible mezclado con etanol situado justo por debajo de la membrana de espuma requerirá un absorbente de aceite, ya que la mezcla de etanol y gasolina seguirá manteniendo las características de los hidrocarburos.</a:t>
            </a:r>
          </a:p>
          <a:p>
            <a:pPr rtl="0"/>
            <a:endParaRPr lang="en-US" altLang="en-US" dirty="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E438CFF-C262-4E17-B750-C384D6C26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0ADF56E1-CAB1-4929-8CF1-11C0AAE0FB12}"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C23CA4D-EB43-4495-942D-1FC2C22D2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766DF2-DCEB-4384-BD3D-7CE8C2DC9622}"/>
              </a:ext>
            </a:extLst>
          </p:cNvPr>
          <p:cNvSpPr>
            <a:spLocks noGrp="1"/>
          </p:cNvSpPr>
          <p:nvPr>
            <p:ph type="body" idx="1"/>
          </p:nvPr>
        </p:nvSpPr>
        <p:spPr/>
        <p:txBody>
          <a:bodyPr rtlCol="0"/>
          <a:lstStyle/>
          <a:p>
            <a:pPr rtl="0">
              <a:defRPr/>
            </a:pPr>
            <a:r>
              <a:rPr lang="es-us" sz="1000">
                <a:latin typeface="Arial" panose="020B0604020202020204" pitchFamily="34" charset="0"/>
                <a:cs typeface="Arial" panose="020B0604020202020204" pitchFamily="34" charset="0"/>
              </a:rPr>
              <a:t>Las zonas de control son las áreas establecidas en torno a un incidente con materiales peligrosos e indican el nivel de seguridad y el grado de peligro en esa zona específica. Las zonas de control se establecen inicialmente mediante el uso de la </a:t>
            </a:r>
            <a:r>
              <a:rPr lang="es-us" sz="1000" i="1">
                <a:latin typeface="Arial" panose="020B0604020202020204" pitchFamily="34" charset="0"/>
                <a:cs typeface="Arial" panose="020B0604020202020204" pitchFamily="34" charset="0"/>
              </a:rPr>
              <a:t>Guía de Respuesta en Caso de Emergencia del DOT de EE. UU</a:t>
            </a:r>
            <a:r>
              <a:rPr lang="es-us" sz="1000">
                <a:latin typeface="Arial" panose="020B0604020202020204" pitchFamily="34" charset="0"/>
                <a:cs typeface="Arial" panose="020B0604020202020204" pitchFamily="34" charset="0"/>
              </a:rPr>
              <a:t>. Hay tres zonas de control que deben establecerse: caliente, tibia y fría.</a:t>
            </a:r>
          </a:p>
          <a:p>
            <a:pPr rtl="0">
              <a:defRPr/>
            </a:pPr>
            <a:endParaRPr lang="en-US" sz="10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defRPr/>
            </a:pPr>
            <a:r>
              <a:rPr lang="es-us" sz="1000">
                <a:latin typeface="Arial" panose="020B0604020202020204" pitchFamily="34" charset="0"/>
                <a:cs typeface="Arial" panose="020B0604020202020204" pitchFamily="34" charset="0"/>
              </a:rPr>
              <a:t>La zona caliente se localiza inmediatamente alrededor de la liberación de un material. Esta área abarca materiales que son peligrosos. Es el área de mayor peligro y contaminación. Se conoce comúnmente como la zona de peligro inmediato para la vida o la salud (IDLH).</a:t>
            </a:r>
          </a:p>
          <a:p>
            <a:pPr marL="171450" indent="-171450" rtl="0">
              <a:buFont typeface="Arial" panose="020B0604020202020204" pitchFamily="34" charset="0"/>
              <a:buChar char="•"/>
              <a:defRPr/>
            </a:pPr>
            <a:r>
              <a:rPr lang="es-us" sz="1000">
                <a:latin typeface="Arial" panose="020B0604020202020204" pitchFamily="34" charset="0"/>
                <a:cs typeface="Arial" panose="020B0604020202020204" pitchFamily="34" charset="0"/>
              </a:rPr>
              <a:t>La zona tibia se encuentra inmediatamente fuera de la zona caliente y es el área donde se realiza la descontaminación. </a:t>
            </a:r>
          </a:p>
          <a:p>
            <a:pPr marL="171450" indent="-171450" rtl="0">
              <a:buFont typeface="Arial" panose="020B0604020202020204" pitchFamily="34" charset="0"/>
              <a:buChar char="•"/>
              <a:defRPr/>
            </a:pPr>
            <a:r>
              <a:rPr lang="es-us" sz="1000">
                <a:latin typeface="Arial" panose="020B0604020202020204" pitchFamily="34" charset="0"/>
                <a:cs typeface="Arial" panose="020B0604020202020204" pitchFamily="34" charset="0"/>
              </a:rPr>
              <a:t>La zona fría comienza donde termina la zona tibia. El puesto de mando, así como otras funciones de apoyo, se establece en la zona fría. La ropa de protección personal en esta área puede limitarse a equipos de seguridad y ropa de trabajo normal.</a:t>
            </a:r>
          </a:p>
          <a:p>
            <a:pPr marL="171450" indent="-171450" rtl="0">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rtl="0">
              <a:defRPr/>
            </a:pPr>
            <a:r>
              <a:rPr lang="es-us" sz="1000">
                <a:latin typeface="Arial" panose="020B0604020202020204" pitchFamily="34" charset="0"/>
                <a:cs typeface="Arial" panose="020B0604020202020204" pitchFamily="34" charset="0"/>
              </a:rPr>
              <a:t>Después de que se establecen las zonas de control, la detección y el monitoreo se usan continuamente para refinar o modificar el perímetro de las zonas de control a medida que cambia el incidente.</a:t>
            </a:r>
          </a:p>
          <a:p>
            <a:pPr rtl="0">
              <a:defRPr/>
            </a:pPr>
            <a:endParaRPr lang="en-US" sz="1000" dirty="0">
              <a:latin typeface="Arial" panose="020B0604020202020204" pitchFamily="34" charset="0"/>
              <a:cs typeface="Arial" panose="020B0604020202020204" pitchFamily="34" charset="0"/>
            </a:endParaRPr>
          </a:p>
          <a:p>
            <a:pPr rtl="0">
              <a:defRPr/>
            </a:pPr>
            <a:r>
              <a:rPr lang="es-us" sz="1000">
                <a:latin typeface="Arial" panose="020B0604020202020204" pitchFamily="34" charset="0"/>
                <a:cs typeface="Arial" panose="020B0604020202020204" pitchFamily="34" charset="0"/>
              </a:rPr>
              <a:t> </a:t>
            </a:r>
          </a:p>
          <a:p>
            <a:pPr rtl="0">
              <a:defRPr/>
            </a:pPr>
            <a:endParaRPr lang="en-US" dirty="0"/>
          </a:p>
        </p:txBody>
      </p:sp>
      <p:sp>
        <p:nvSpPr>
          <p:cNvPr id="18436" name="Slide Number Placeholder 3">
            <a:extLst>
              <a:ext uri="{FF2B5EF4-FFF2-40B4-BE49-F238E27FC236}">
                <a16:creationId xmlns:a16="http://schemas.microsoft.com/office/drawing/2014/main" id="{882C1715-0110-41F2-A3C3-65CD65759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821DFC17-854B-4A19-BFA7-93E20CB1A96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8014FC6-6BC2-4FBE-B48E-DAC7EAE5E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B37EF3B-E04A-4F54-8B63-AC44D1E5C8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us" sz="1000">
                <a:latin typeface="Arial" panose="020B0604020202020204" pitchFamily="34" charset="0"/>
                <a:ea typeface="ＭＳ Ｐゴシック" panose="020B0600070205080204" pitchFamily="34" charset="-128"/>
                <a:cs typeface="Arial" panose="020B0604020202020204" pitchFamily="34" charset="0"/>
              </a:rPr>
              <a:t>Generalmente, los socorristas de nivel técnico o especialista realizan la detección e identificación de materiales peligrosos con equipo de monitoreo. El equipo de monitoreo es un recurso crucial para que los socorristas lo usen durante un incidente con combustibles mezclados con etanol para la evaluación y mitigación.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equipo de monitoreo ayudará a los socorristas a determinar los niveles de concentración de vapor de los materiales peligrosos y a tomar decisiones de respuesta en función de estas lecturas. Usar un medidor de gas múltiple hace que sea posible detectar LEL, CO, H2S y O2. Las lecturas de monitoreo ayudarán a los socorristas a determinar la mejor manera de protegerse a sí mismos y a los demás de los efectos del material y qué tan lejos se debe alejar al público del área contaminada.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El uso de dos (2) detectores multigás permite que los socorristas se centren en cada aspecto individual de los incidentes con combustibles mezclados con etanol. Un socorrista se centra en la identificación de hidrocarburos, mientras que el segundo socorrista se centra en la identificación de etanol. </a:t>
            </a:r>
          </a:p>
          <a:p>
            <a:pPr rtl="0"/>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rtl="0"/>
            <a:r>
              <a:rPr lang="es-us" sz="1000">
                <a:latin typeface="Arial" panose="020B0604020202020204" pitchFamily="34" charset="0"/>
                <a:ea typeface="ＭＳ Ｐゴシック" panose="020B0600070205080204" pitchFamily="34" charset="-128"/>
                <a:cs typeface="Arial" panose="020B0604020202020204" pitchFamily="34" charset="0"/>
              </a:rPr>
              <a:t>Dado que los detectores multigás actuales no son “inteligentes” y, por lo tanto, no pueden identificar el gas o el vapor que se analiza, el uso de dos detectores ayuda a minimizar la confusión en cuanto a qué vapor o gas se ha detectado y qué factor de conversión se debe aplicar. </a:t>
            </a:r>
          </a:p>
          <a:p>
            <a:pPr rtl="0"/>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45FCFDE4-EB08-444A-AD82-CBDD91CE8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1801FDF7-DAC4-4C91-99CA-DE3032B6EF9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23D506C-C2A6-4940-96CF-040CE003B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EDB37B-352A-45D4-AF49-BD7A03F4C3BD}"/>
              </a:ext>
            </a:extLst>
          </p:cNvPr>
          <p:cNvSpPr>
            <a:spLocks noGrp="1"/>
          </p:cNvSpPr>
          <p:nvPr>
            <p:ph type="body" idx="1"/>
          </p:nvPr>
        </p:nvSpPr>
        <p:spPr/>
        <p:txBody>
          <a:bodyPr rtlCol="0">
            <a:normAutofit fontScale="47500" lnSpcReduction="20000"/>
          </a:bodyPr>
          <a:lstStyle/>
          <a:p>
            <a:pPr rtl="0">
              <a:defRPr/>
            </a:pPr>
            <a:r>
              <a:rPr lang="es-us" sz="1000" b="1">
                <a:latin typeface="Arial" pitchFamily="34" charset="0"/>
                <a:cs typeface="Arial" pitchFamily="34" charset="0"/>
              </a:rPr>
              <a:t>Debate grupal:</a:t>
            </a:r>
          </a:p>
          <a:p>
            <a:pPr rtl="0">
              <a:defRPr/>
            </a:pPr>
            <a:r>
              <a:rPr lang="es-us" sz="1000" i="1">
                <a:latin typeface="Arial" pitchFamily="34" charset="0"/>
                <a:cs typeface="Arial" pitchFamily="34" charset="0"/>
              </a:rPr>
              <a:t>Pregunte a los participantes si pueden enumerar los peligros del etanol para la salud. Colóquelos en un rotafolio o un pizarrón blanco. Algunos peligros típicos son los siguientes:</a:t>
            </a:r>
            <a:endParaRPr lang="en-US" sz="1000" dirty="0">
              <a:latin typeface="Arial" pitchFamily="34" charset="0"/>
              <a:cs typeface="Arial" pitchFamily="34" charset="0"/>
            </a:endParaRPr>
          </a:p>
          <a:p>
            <a:pPr marL="628650" lvl="1" indent="-171450" rtl="0">
              <a:buFont typeface="Arial" pitchFamily="34" charset="0"/>
              <a:buChar char="•"/>
              <a:defRPr/>
            </a:pPr>
            <a:r>
              <a:rPr lang="es-us" sz="1000" i="1">
                <a:latin typeface="Arial" pitchFamily="34" charset="0"/>
                <a:cs typeface="Arial" pitchFamily="34" charset="0"/>
              </a:rPr>
              <a:t>Irritación de los ojos y la piel</a:t>
            </a:r>
            <a:endParaRPr lang="en-US" sz="1000" dirty="0">
              <a:latin typeface="Arial" pitchFamily="34" charset="0"/>
              <a:cs typeface="Arial" pitchFamily="34" charset="0"/>
            </a:endParaRPr>
          </a:p>
          <a:p>
            <a:pPr marL="628650" lvl="1" indent="-171450" rtl="0">
              <a:buFont typeface="Arial" pitchFamily="34" charset="0"/>
              <a:buChar char="•"/>
              <a:defRPr/>
            </a:pPr>
            <a:r>
              <a:rPr lang="es-us" sz="1000" i="1">
                <a:latin typeface="Arial" pitchFamily="34" charset="0"/>
                <a:cs typeface="Arial" pitchFamily="34" charset="0"/>
              </a:rPr>
              <a:t>Cuando se inhala o se absorbe:</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Produce depresión del sistema nervioso central</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Dolores de cabeza</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Náusea</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Vértigo</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Pérdida del equilibrio o la coordinación</a:t>
            </a:r>
            <a:endParaRPr lang="en-US" sz="1000" dirty="0">
              <a:latin typeface="Arial" pitchFamily="34" charset="0"/>
              <a:cs typeface="Arial" pitchFamily="34" charset="0"/>
            </a:endParaRPr>
          </a:p>
          <a:p>
            <a:pPr marL="1085850" lvl="2" indent="-171450" rtl="0">
              <a:buFont typeface="Arial" pitchFamily="34" charset="0"/>
              <a:buChar char="•"/>
              <a:defRPr/>
            </a:pPr>
            <a:r>
              <a:rPr lang="es-us" sz="1000" i="1">
                <a:latin typeface="Arial" pitchFamily="34" charset="0"/>
                <a:cs typeface="Arial" pitchFamily="34" charset="0"/>
              </a:rPr>
              <a:t>Estupor</a:t>
            </a:r>
            <a:endParaRPr lang="en-US" sz="1000" dirty="0">
              <a:latin typeface="Arial" pitchFamily="34" charset="0"/>
              <a:cs typeface="Arial" pitchFamily="34" charset="0"/>
            </a:endParaRPr>
          </a:p>
          <a:p>
            <a:pPr rtl="0">
              <a:buFont typeface="Arial" pitchFamily="34" charset="0"/>
              <a:buNone/>
              <a:defRPr/>
            </a:pPr>
            <a:r>
              <a:rPr lang="es-us" sz="1000" i="1">
                <a:latin typeface="Arial" pitchFamily="34" charset="0"/>
                <a:cs typeface="Arial" pitchFamily="34" charset="0"/>
              </a:rPr>
              <a:t>Algunos peligros típicos son los siguientes:</a:t>
            </a:r>
          </a:p>
          <a:p>
            <a:pPr marL="628650" lvl="1" indent="-171450" rtl="0">
              <a:buFont typeface="Arial" pitchFamily="34" charset="0"/>
              <a:buChar char="•"/>
              <a:defRPr/>
            </a:pPr>
            <a:r>
              <a:rPr lang="es-us" sz="1000" i="1">
                <a:latin typeface="Arial" pitchFamily="34" charset="0"/>
                <a:cs typeface="Arial" pitchFamily="34" charset="0"/>
              </a:rPr>
              <a:t>Inhalación:</a:t>
            </a:r>
          </a:p>
          <a:p>
            <a:pPr marL="1085850" lvl="2" indent="-171450" rtl="0">
              <a:buFont typeface="Arial" pitchFamily="34" charset="0"/>
              <a:buChar char="•"/>
              <a:defRPr/>
            </a:pPr>
            <a:r>
              <a:rPr lang="es-us" sz="1000" i="1">
                <a:latin typeface="Arial" pitchFamily="34" charset="0"/>
                <a:cs typeface="Arial" pitchFamily="34" charset="0"/>
              </a:rPr>
              <a:t>Depresión del sistema nervioso central</a:t>
            </a:r>
          </a:p>
          <a:p>
            <a:pPr marL="1085850" lvl="2" indent="-171450" rtl="0">
              <a:buFont typeface="Arial" pitchFamily="34" charset="0"/>
              <a:buChar char="•"/>
              <a:defRPr/>
            </a:pPr>
            <a:r>
              <a:rPr lang="es-us" sz="1000" i="1">
                <a:latin typeface="Arial" pitchFamily="34" charset="0"/>
                <a:cs typeface="Arial" pitchFamily="34" charset="0"/>
              </a:rPr>
              <a:t>Irritación</a:t>
            </a:r>
          </a:p>
          <a:p>
            <a:pPr marL="1085850" lvl="2" indent="-171450" rtl="0">
              <a:buFont typeface="Arial" pitchFamily="34" charset="0"/>
              <a:buChar char="•"/>
              <a:defRPr/>
            </a:pPr>
            <a:r>
              <a:rPr lang="es-us" sz="1000" i="1">
                <a:latin typeface="Arial" pitchFamily="34" charset="0"/>
                <a:cs typeface="Arial" pitchFamily="34" charset="0"/>
              </a:rPr>
              <a:t>Náusea</a:t>
            </a:r>
          </a:p>
          <a:p>
            <a:pPr marL="1085850" lvl="2" indent="-171450" rtl="0">
              <a:buFont typeface="Arial" pitchFamily="34" charset="0"/>
              <a:buChar char="•"/>
              <a:defRPr/>
            </a:pPr>
            <a:r>
              <a:rPr lang="es-us" sz="1000" i="1">
                <a:latin typeface="Arial" pitchFamily="34" charset="0"/>
                <a:cs typeface="Arial" pitchFamily="34" charset="0"/>
              </a:rPr>
              <a:t>Vómitos</a:t>
            </a:r>
          </a:p>
          <a:p>
            <a:pPr marL="628650" lvl="1" indent="-171450" rtl="0">
              <a:buFont typeface="Arial" pitchFamily="34" charset="0"/>
              <a:buChar char="•"/>
              <a:defRPr/>
            </a:pPr>
            <a:r>
              <a:rPr lang="es-us" sz="1000" i="1">
                <a:latin typeface="Arial" pitchFamily="34" charset="0"/>
                <a:cs typeface="Arial" pitchFamily="34" charset="0"/>
              </a:rPr>
              <a:t>Exposición a largo plazo:</a:t>
            </a:r>
          </a:p>
          <a:p>
            <a:pPr marL="1085850" lvl="2" indent="-171450" rtl="0">
              <a:buFont typeface="Arial" pitchFamily="34" charset="0"/>
              <a:buChar char="•"/>
              <a:defRPr/>
            </a:pPr>
            <a:r>
              <a:rPr lang="es-us" sz="1000" i="1">
                <a:latin typeface="Arial" pitchFamily="34" charset="0"/>
                <a:cs typeface="Arial" pitchFamily="34" charset="0"/>
              </a:rPr>
              <a:t>Daño hepático</a:t>
            </a:r>
          </a:p>
          <a:p>
            <a:pPr marL="1085850" lvl="2" indent="-171450" rtl="0">
              <a:buFont typeface="Arial" pitchFamily="34" charset="0"/>
              <a:buChar char="•"/>
              <a:defRPr/>
            </a:pPr>
            <a:r>
              <a:rPr lang="es-us" sz="1000" i="1">
                <a:latin typeface="Arial" pitchFamily="34" charset="0"/>
                <a:cs typeface="Arial" pitchFamily="34" charset="0"/>
              </a:rPr>
              <a:t>Daño renal</a:t>
            </a:r>
          </a:p>
          <a:p>
            <a:pPr rtl="0">
              <a:defRPr/>
            </a:pPr>
            <a:r>
              <a:rPr lang="es-us" sz="1000" i="1">
                <a:latin typeface="Arial" pitchFamily="34" charset="0"/>
                <a:cs typeface="Arial" pitchFamily="34" charset="0"/>
              </a:rPr>
              <a:t> </a:t>
            </a:r>
          </a:p>
          <a:p>
            <a:pPr rtl="0">
              <a:defRPr/>
            </a:pPr>
            <a:r>
              <a:rPr lang="es-us" sz="1000" i="1">
                <a:latin typeface="Arial" pitchFamily="34" charset="0"/>
                <a:cs typeface="Arial" pitchFamily="34" charset="0"/>
              </a:rPr>
              <a:t>Pregunte a los participantes cuál consideran que es el tipo de equipo de protección personal más importante al responder a emergencias con etanol, como derrames, liberaciones e incendios.</a:t>
            </a:r>
          </a:p>
          <a:p>
            <a:pPr rtl="0">
              <a:defRPr/>
            </a:pPr>
            <a:endParaRPr lang="en-US" sz="1000" i="1" dirty="0">
              <a:latin typeface="Arial" pitchFamily="34" charset="0"/>
              <a:cs typeface="Arial" pitchFamily="34" charset="0"/>
            </a:endParaRPr>
          </a:p>
          <a:p>
            <a:pPr rtl="0">
              <a:defRPr/>
            </a:pPr>
            <a:r>
              <a:rPr lang="es-us" sz="1000" i="1">
                <a:latin typeface="Arial" pitchFamily="34" charset="0"/>
                <a:cs typeface="Arial" pitchFamily="34" charset="0"/>
              </a:rPr>
              <a:t>Recuerde a los participantes que a menudo pensamos en los peligros de los materiales cuando están involucrados en un incendio, sin embargo, es igual de importante considerar el equipo de protección personal y, en particular, la protección respiratoria contra los materiales involucrados en derrames y liberaciones.</a:t>
            </a:r>
            <a:endParaRPr lang="en-US" sz="1000" dirty="0">
              <a:latin typeface="Arial" pitchFamily="34" charset="0"/>
              <a:cs typeface="Arial" pitchFamily="34" charset="0"/>
            </a:endParaRPr>
          </a:p>
          <a:p>
            <a:pPr rtl="0">
              <a:defRPr/>
            </a:pPr>
            <a:endParaRPr lang="en-US" sz="1000" i="1" dirty="0">
              <a:latin typeface="Arial" pitchFamily="34" charset="0"/>
              <a:cs typeface="Arial" pitchFamily="34" charset="0"/>
            </a:endParaRPr>
          </a:p>
          <a:p>
            <a:pPr rtl="0">
              <a:defRPr/>
            </a:pPr>
            <a:r>
              <a:rPr lang="es-us" sz="1000" i="1">
                <a:latin typeface="Arial" pitchFamily="34" charset="0"/>
                <a:cs typeface="Arial" pitchFamily="34" charset="0"/>
              </a:rPr>
              <a:t>Recuerde a los participantes que este es un curso de concientización sobre el etanol y las mezclas de etanol y combustible. Sin embargo, siempre es fundamental enfatizar la importancia del equipo de protección personal adecuado. Este curso no está diseñado para proporcionar instrucciones sobre el uso o la selección del equipo de protección personal, pero esta sección se presenta como un recordatorio de su importancia.</a:t>
            </a:r>
          </a:p>
          <a:p>
            <a:pPr rtl="0">
              <a:defRPr/>
            </a:pPr>
            <a:endParaRPr lang="en-US" sz="1000" i="1" dirty="0">
              <a:latin typeface="Arial" pitchFamily="34" charset="0"/>
              <a:cs typeface="Arial" pitchFamily="34" charset="0"/>
            </a:endParaRPr>
          </a:p>
          <a:p>
            <a:pPr rtl="0">
              <a:defRPr/>
            </a:pPr>
            <a:r>
              <a:rPr lang="es-us" sz="1000">
                <a:latin typeface="Arial" pitchFamily="34" charset="0"/>
                <a:cs typeface="Arial" pitchFamily="34" charset="0"/>
              </a:rPr>
              <a:t>El etanol y los combustibles mezclados con etanol se queman de manera similar a los incendios de gasolina; por lo tanto, es fundamental que todos los socorristas usen el equipo adecuado de protección personal para bombero. La ropa protectora está diseñada para proteger al usuario de la cabeza a los pies y ha demostrado reducir la gravedad de las lesiones y salvar la vida de muchos bomberos. Los siguientes componentes constituyen el conjunto general de elementos y dispositivos del equipo de protección personal para bomberos:</a:t>
            </a:r>
          </a:p>
          <a:p>
            <a:pPr marL="171450" indent="-171450" rtl="0">
              <a:buFont typeface="Arial" panose="020B0604020202020204" pitchFamily="34" charset="0"/>
              <a:buChar char="•"/>
              <a:defRPr/>
            </a:pPr>
            <a:r>
              <a:rPr lang="es-us" sz="1000">
                <a:latin typeface="Arial" pitchFamily="34" charset="0"/>
                <a:cs typeface="Arial" pitchFamily="34" charset="0"/>
              </a:rPr>
              <a:t>Casco con máscara protectora o protección ocular</a:t>
            </a:r>
          </a:p>
          <a:p>
            <a:pPr marL="171450" indent="-171450" rtl="0">
              <a:buFont typeface="Arial" panose="020B0604020202020204" pitchFamily="34" charset="0"/>
              <a:buChar char="•"/>
              <a:defRPr/>
            </a:pPr>
            <a:r>
              <a:rPr lang="es-us" sz="1000">
                <a:latin typeface="Arial" pitchFamily="34" charset="0"/>
                <a:cs typeface="Arial" pitchFamily="34" charset="0"/>
              </a:rPr>
              <a:t>Capucha protectora</a:t>
            </a:r>
          </a:p>
          <a:p>
            <a:pPr marL="171450" indent="-171450" rtl="0">
              <a:buFont typeface="Arial" panose="020B0604020202020204" pitchFamily="34" charset="0"/>
              <a:buChar char="•"/>
              <a:defRPr/>
            </a:pPr>
            <a:r>
              <a:rPr lang="es-us" sz="1000">
                <a:latin typeface="Arial" pitchFamily="34" charset="0"/>
                <a:cs typeface="Arial" pitchFamily="34" charset="0"/>
              </a:rPr>
              <a:t>Chaqueta de protección</a:t>
            </a:r>
          </a:p>
          <a:p>
            <a:pPr marL="171450" indent="-171450" rtl="0">
              <a:buFont typeface="Arial" panose="020B0604020202020204" pitchFamily="34" charset="0"/>
              <a:buChar char="•"/>
              <a:defRPr/>
            </a:pPr>
            <a:r>
              <a:rPr lang="es-us" sz="1000">
                <a:latin typeface="Arial" pitchFamily="34" charset="0"/>
                <a:cs typeface="Arial" pitchFamily="34" charset="0"/>
              </a:rPr>
              <a:t>Pantalones de protección</a:t>
            </a:r>
          </a:p>
          <a:p>
            <a:pPr marL="171450" indent="-171450" rtl="0">
              <a:buFont typeface="Arial" panose="020B0604020202020204" pitchFamily="34" charset="0"/>
              <a:buChar char="•"/>
              <a:defRPr/>
            </a:pPr>
            <a:r>
              <a:rPr lang="es-us" sz="1000">
                <a:latin typeface="Arial" pitchFamily="34" charset="0"/>
                <a:cs typeface="Arial" pitchFamily="34" charset="0"/>
              </a:rPr>
              <a:t>Guantes</a:t>
            </a:r>
          </a:p>
          <a:p>
            <a:pPr marL="171450" indent="-171450" rtl="0">
              <a:buFont typeface="Arial" panose="020B0604020202020204" pitchFamily="34" charset="0"/>
              <a:buChar char="•"/>
              <a:defRPr/>
            </a:pPr>
            <a:r>
              <a:rPr lang="es-us" sz="1000">
                <a:latin typeface="Arial" pitchFamily="34" charset="0"/>
                <a:cs typeface="Arial" pitchFamily="34" charset="0"/>
              </a:rPr>
              <a:t>Botas</a:t>
            </a:r>
          </a:p>
          <a:p>
            <a:pPr marL="171450" indent="-171450" rtl="0">
              <a:buFont typeface="Arial" panose="020B0604020202020204" pitchFamily="34" charset="0"/>
              <a:buChar char="•"/>
              <a:defRPr/>
            </a:pPr>
            <a:r>
              <a:rPr lang="es-us" sz="1000">
                <a:latin typeface="Arial" pitchFamily="34" charset="0"/>
                <a:cs typeface="Arial" pitchFamily="34" charset="0"/>
              </a:rPr>
              <a:t>Protección respiratoria</a:t>
            </a:r>
          </a:p>
          <a:p>
            <a:pPr rtl="0">
              <a:defRPr/>
            </a:pPr>
            <a:r>
              <a:rPr lang="es-us" sz="1000">
                <a:latin typeface="Arial" pitchFamily="34" charset="0"/>
                <a:cs typeface="Arial" pitchFamily="34" charset="0"/>
              </a:rPr>
              <a:t> </a:t>
            </a:r>
          </a:p>
          <a:p>
            <a:pPr rtl="0">
              <a:defRPr/>
            </a:pPr>
            <a:r>
              <a:rPr lang="es-us" sz="1000">
                <a:latin typeface="Arial" pitchFamily="34" charset="0"/>
                <a:cs typeface="Arial" pitchFamily="34" charset="0"/>
              </a:rPr>
              <a:t>La protección respiratoria es especialmente crítica, ya que el sistema respiratorio es la principal vía de exposición en el cuerpo a sustancias químicas peligrosas. Existen tres tipos de protección respiratoria: </a:t>
            </a:r>
          </a:p>
          <a:p>
            <a:pPr marL="171450" indent="-171450" rtl="0">
              <a:buFont typeface="Arial" panose="020B0604020202020204" pitchFamily="34" charset="0"/>
              <a:buChar char="•"/>
              <a:defRPr/>
            </a:pPr>
            <a:r>
              <a:rPr lang="es-us" sz="1000">
                <a:latin typeface="Arial" pitchFamily="34" charset="0"/>
                <a:cs typeface="Arial" pitchFamily="34" charset="0"/>
              </a:rPr>
              <a:t>respiradores purificadores de aire (APR) y respiradores purificadores de aire eléctricos (PAPR).</a:t>
            </a:r>
          </a:p>
          <a:p>
            <a:pPr marL="171450" indent="-171450" rtl="0">
              <a:buFont typeface="Arial" panose="020B0604020202020204" pitchFamily="34" charset="0"/>
              <a:buChar char="•"/>
              <a:defRPr/>
            </a:pPr>
            <a:r>
              <a:rPr lang="es-us" sz="1000">
                <a:latin typeface="Arial" pitchFamily="34" charset="0"/>
                <a:cs typeface="Arial" pitchFamily="34" charset="0"/>
              </a:rPr>
              <a:t>respiradores con suministro de aire (SAR).</a:t>
            </a:r>
          </a:p>
          <a:p>
            <a:pPr marL="171450" indent="-171450" rtl="0">
              <a:buFont typeface="Arial" panose="020B0604020202020204" pitchFamily="34" charset="0"/>
              <a:buChar char="•"/>
              <a:defRPr/>
            </a:pPr>
            <a:r>
              <a:rPr lang="es-us" sz="1000">
                <a:latin typeface="Arial" pitchFamily="34" charset="0"/>
                <a:cs typeface="Arial" pitchFamily="34" charset="0"/>
              </a:rPr>
              <a:t>aparatos respiratorios autónomos (SCBA).</a:t>
            </a:r>
          </a:p>
          <a:p>
            <a:pPr marL="0" indent="0" rtl="0">
              <a:buFont typeface="Arial" panose="020B0604020202020204" pitchFamily="34" charset="0"/>
              <a:buNone/>
              <a:defRPr/>
            </a:pPr>
            <a:endParaRPr lang="en-US" sz="1000" dirty="0">
              <a:latin typeface="Arial" pitchFamily="34" charset="0"/>
              <a:cs typeface="Arial" pitchFamily="34" charset="0"/>
            </a:endParaRPr>
          </a:p>
          <a:p>
            <a:pPr rtl="0">
              <a:defRPr/>
            </a:pPr>
            <a:r>
              <a:rPr lang="es-us" sz="1000">
                <a:latin typeface="Arial" pitchFamily="34" charset="0"/>
                <a:cs typeface="Arial" pitchFamily="34" charset="0"/>
              </a:rPr>
              <a:t>Recuerde que todo el personal que responda a un derrame o incendio debe usar y estar capacitado en el uso del equipo de protección personal específico requerido para una emergencia determinada (consulte la Figura 7.1 en la Guía del Participante).</a:t>
            </a:r>
          </a:p>
          <a:p>
            <a:pPr rtl="0">
              <a:defRPr/>
            </a:pPr>
            <a:endParaRPr lang="en-US" sz="1000" dirty="0">
              <a:latin typeface="Arial" pitchFamily="34" charset="0"/>
              <a:cs typeface="Arial" pitchFamily="34" charset="0"/>
            </a:endParaRPr>
          </a:p>
          <a:p>
            <a:pPr rtl="0">
              <a:defRPr/>
            </a:pPr>
            <a:endParaRPr lang="en-US" sz="1000" dirty="0">
              <a:latin typeface="Arial" pitchFamily="34" charset="0"/>
              <a:cs typeface="Arial" pitchFamily="34" charset="0"/>
            </a:endParaRPr>
          </a:p>
          <a:p>
            <a:pPr rtl="0">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1CADA54C-1990-414A-BF01-9ED9166C3B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a:spcBef>
                <a:spcPct val="0"/>
              </a:spcBef>
            </a:pPr>
            <a:fld id="{F455FE17-4A2E-4B0D-A4C6-C595445ADDB9}"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us" sz="1000">
                <a:solidFill>
                  <a:schemeClr val="bg1"/>
                </a:solidFill>
                <a:latin typeface="Arial" panose="020B0604020202020204" pitchFamily="34" charset="0"/>
                <a:cs typeface="Arial" panose="020B0604020202020204" pitchFamily="34" charset="0"/>
              </a:rPr>
              <a:t>La descontaminación posterior a la respuesta es necesaria para evitar la contaminación fuera de las zonas del incidente (contaminación secundaria). La descontaminación debe incluir tensioactivos y limpiadores a base de agua. Toda la escorrentía de descontaminación debe contenerse, probarse y eliminarse adecuadamente.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defRPr/>
            </a:pPr>
            <a:fld id="{ABE034D5-752F-461F-9BC9-94FEFC54C0CF}" type="slidenum">
              <a:rPr lang="en-US" altLang="en-US" smtClean="0"/>
              <a:pPr>
                <a:defRPr/>
              </a:pPr>
              <a:t>9</a:t>
            </a:fld>
            <a:endParaRPr lang="en-US" altLang="en-US"/>
          </a:p>
        </p:txBody>
      </p:sp>
    </p:spTree>
    <p:extLst>
      <p:ext uri="{BB962C8B-B14F-4D97-AF65-F5344CB8AC3E}">
        <p14:creationId xmlns:p14="http://schemas.microsoft.com/office/powerpoint/2010/main" val="22747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4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Slide Number Placeholder 3">
            <a:extLst>
              <a:ext uri="{FF2B5EF4-FFF2-40B4-BE49-F238E27FC236}">
                <a16:creationId xmlns:a16="http://schemas.microsoft.com/office/drawing/2014/main" id="{B9D069C8-505D-45FE-9C18-38A1A5007BC1}"/>
              </a:ext>
            </a:extLst>
          </p:cNvPr>
          <p:cNvSpPr>
            <a:spLocks noGrp="1" noChangeArrowheads="1"/>
          </p:cNvSpPr>
          <p:nvPr>
            <p:ph type="sldNum" sz="quarter" idx="10"/>
          </p:nvPr>
        </p:nvSpPr>
        <p:spPr/>
        <p:txBody>
          <a:bodyPr rtlCol="0"/>
          <a:lstStyle>
            <a:lvl1pPr>
              <a:defRPr/>
            </a:lvl1pPr>
          </a:lstStyle>
          <a:p>
            <a:pPr rtl="0">
              <a:defRPr/>
            </a:pPr>
            <a:fld id="{F5E055C2-5CC4-4997-9196-6D953E9A1342}" type="slidenum">
              <a:rPr lang="en-US" altLang="en-US"/>
              <a:pPr rtl="0">
                <a:defRPr/>
              </a:pPr>
              <a:t>‹#›</a:t>
            </a:fld>
            <a:endParaRPr lang="en-US" altLang="en-US"/>
          </a:p>
        </p:txBody>
      </p:sp>
    </p:spTree>
    <p:extLst>
      <p:ext uri="{BB962C8B-B14F-4D97-AF65-F5344CB8AC3E}">
        <p14:creationId xmlns:p14="http://schemas.microsoft.com/office/powerpoint/2010/main" val="30212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p>
        </p:txBody>
      </p:sp>
      <p:sp>
        <p:nvSpPr>
          <p:cNvPr id="3" name="Content Placeholder 2"/>
          <p:cNvSpPr>
            <a:spLocks noGrp="1"/>
          </p:cNvSpPr>
          <p:nvPr>
            <p:ph sz="half" idx="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5" name="Rectangle 9">
            <a:extLst>
              <a:ext uri="{FF2B5EF4-FFF2-40B4-BE49-F238E27FC236}">
                <a16:creationId xmlns:a16="http://schemas.microsoft.com/office/drawing/2014/main" id="{9418A84D-4F57-4A8F-B8B5-3E9C7367756B}"/>
              </a:ext>
            </a:extLst>
          </p:cNvPr>
          <p:cNvSpPr>
            <a:spLocks noGrp="1" noChangeArrowheads="1"/>
          </p:cNvSpPr>
          <p:nvPr>
            <p:ph type="sldNum" sz="quarter" idx="10"/>
          </p:nvPr>
        </p:nvSpPr>
        <p:spPr/>
        <p:txBody>
          <a:bodyPr rtlCol="0"/>
          <a:lstStyle>
            <a:lvl1pPr>
              <a:defRPr/>
            </a:lvl1pPr>
          </a:lstStyle>
          <a:p>
            <a:pPr rtl="0">
              <a:defRPr/>
            </a:pPr>
            <a:fld id="{B4C7313E-1269-4B2A-A6BF-36966C00FED4}" type="slidenum">
              <a:rPr lang="en-US" altLang="en-US"/>
              <a:pPr rtl="0">
                <a:defRPr/>
              </a:pPr>
              <a:t>‹#›</a:t>
            </a:fld>
            <a:endParaRPr lang="en-US" altLang="en-US"/>
          </a:p>
        </p:txBody>
      </p:sp>
    </p:spTree>
    <p:extLst>
      <p:ext uri="{BB962C8B-B14F-4D97-AF65-F5344CB8AC3E}">
        <p14:creationId xmlns:p14="http://schemas.microsoft.com/office/powerpoint/2010/main" val="411812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86A074-BA90-4C62-B7E6-BE6682654F8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es-us"/>
              <a:t>Haga clic para editar el encabezado de la plantilla</a:t>
            </a:r>
          </a:p>
        </p:txBody>
      </p:sp>
      <p:sp>
        <p:nvSpPr>
          <p:cNvPr id="1027" name="Text Placeholder 2">
            <a:extLst>
              <a:ext uri="{FF2B5EF4-FFF2-40B4-BE49-F238E27FC236}">
                <a16:creationId xmlns:a16="http://schemas.microsoft.com/office/drawing/2014/main" id="{AFC0E55A-23AD-4404-84A9-BF8E6F47130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s-us"/>
              <a:t>Haga clic para editar los estilos de texto principal</a:t>
            </a:r>
          </a:p>
          <a:p>
            <a:pPr lvl="1" rtl="0"/>
            <a:r>
              <a:rPr lang="es-us"/>
              <a:t>Segundo nivel</a:t>
            </a:r>
          </a:p>
          <a:p>
            <a:pPr lvl="2" rtl="0"/>
            <a:r>
              <a:rPr lang="es-us"/>
              <a:t>Tercer nivel</a:t>
            </a:r>
          </a:p>
          <a:p>
            <a:pPr lvl="3" rtl="0"/>
            <a:r>
              <a:rPr lang="es-us"/>
              <a:t>Cuarto nivel</a:t>
            </a:r>
          </a:p>
          <a:p>
            <a:pPr lvl="4" rtl="0"/>
            <a:r>
              <a:rPr lang="es-us"/>
              <a:t>Quinto nivel</a:t>
            </a:r>
          </a:p>
        </p:txBody>
      </p:sp>
      <p:sp>
        <p:nvSpPr>
          <p:cNvPr id="5" name="Footer Placeholder 4">
            <a:extLst>
              <a:ext uri="{FF2B5EF4-FFF2-40B4-BE49-F238E27FC236}">
                <a16:creationId xmlns:a16="http://schemas.microsoft.com/office/drawing/2014/main" id="{87C64C0F-C8B8-4A18-9D32-01EEA35CAB2E}"/>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rtl="0">
              <a:defRPr/>
            </a:pPr>
            <a:endParaRPr lang="en-US"/>
          </a:p>
        </p:txBody>
      </p:sp>
      <p:sp>
        <p:nvSpPr>
          <p:cNvPr id="6" name="Slide Number Placeholder 5">
            <a:extLst>
              <a:ext uri="{FF2B5EF4-FFF2-40B4-BE49-F238E27FC236}">
                <a16:creationId xmlns:a16="http://schemas.microsoft.com/office/drawing/2014/main" id="{89905993-4D54-4E77-986F-682B7224BD7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rtl="0">
              <a:defRPr/>
            </a:pPr>
            <a:fld id="{A77F0FD9-AB87-4EC7-9994-BC8B7A2C1E3F}" type="slidenum">
              <a:rPr lang="en-US" altLang="en-US"/>
              <a:pPr rtl="0">
                <a:defRPr/>
              </a:pPr>
              <a:t>‹#›</a:t>
            </a:fld>
            <a:endParaRPr lang="en-US" altLang="en-US"/>
          </a:p>
        </p:txBody>
      </p:sp>
      <p:sp>
        <p:nvSpPr>
          <p:cNvPr id="7" name="Rectangle 9">
            <a:extLst>
              <a:ext uri="{FF2B5EF4-FFF2-40B4-BE49-F238E27FC236}">
                <a16:creationId xmlns:a16="http://schemas.microsoft.com/office/drawing/2014/main" id="{3E88D714-2F64-41C6-AF2C-8B0B8690381B}"/>
              </a:ext>
            </a:extLst>
          </p:cNvPr>
          <p:cNvSpPr txBox="1">
            <a:spLocks noChangeArrowheads="1"/>
          </p:cNvSpPr>
          <p:nvPr userDrawn="1"/>
        </p:nvSpPr>
        <p:spPr>
          <a:xfrm>
            <a:off x="4572000" y="6191250"/>
            <a:ext cx="2844800" cy="365125"/>
          </a:xfrm>
          <a:prstGeom prst="rect">
            <a:avLst/>
          </a:prstGeom>
        </p:spPr>
        <p:txBody>
          <a:bodyPr rtlCol="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rtl="0" eaLnBrk="1" hangingPunct="1">
              <a:defRPr/>
            </a:pPr>
            <a:fld id="{D856C048-C52E-43F1-8108-3F159610BC3A}" type="slidenum">
              <a:rPr lang="en-US" altLang="en-US" sz="1200" b="1" smtClean="0">
                <a:solidFill>
                  <a:schemeClr val="bg1"/>
                </a:solidFill>
                <a:latin typeface="Calibri" panose="020F0502020204030204" pitchFamily="34" charset="0"/>
                <a:cs typeface="Arial" panose="020B0604020202020204" pitchFamily="34" charset="0"/>
              </a:rPr>
              <a:pPr algn="ctr" rtl="0"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FA4B7-8BB6-4772-AD02-16CC076D6FFB}"/>
              </a:ext>
            </a:extLst>
          </p:cNvPr>
          <p:cNvSpPr>
            <a:spLocks noGrp="1"/>
          </p:cNvSpPr>
          <p:nvPr>
            <p:ph idx="1"/>
          </p:nvPr>
        </p:nvSpPr>
        <p:spPr>
          <a:xfrm>
            <a:off x="609600" y="838200"/>
            <a:ext cx="10972800" cy="5181600"/>
          </a:xfrm>
        </p:spPr>
        <p:txBody>
          <a:bodyPr rtlCol="0"/>
          <a:lstStyle/>
          <a:p>
            <a:pPr marL="0" indent="0" algn="ctr" rtl="0" eaLnBrk="1" hangingPunct="1">
              <a:lnSpc>
                <a:spcPct val="150000"/>
              </a:lnSpc>
              <a:buFont typeface="Arial" charset="0"/>
              <a:buNone/>
              <a:defRPr/>
            </a:pPr>
            <a:endParaRPr lang="en-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endParaRPr>
          </a:p>
          <a:p>
            <a:pPr marL="0" indent="0" algn="ctr" rtl="0" eaLnBrk="1" hangingPunct="1">
              <a:lnSpc>
                <a:spcPct val="150000"/>
              </a:lnSpc>
              <a:buFont typeface="Arial" charset="0"/>
              <a:buNone/>
              <a:defRPr/>
            </a:pPr>
            <a:r>
              <a:rPr lang="es-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Módulo 7:</a:t>
            </a:r>
          </a:p>
          <a:p>
            <a:pPr marL="0" indent="0" algn="ctr" rtl="0" eaLnBrk="1" hangingPunct="1">
              <a:buFont typeface="Arial" charset="0"/>
              <a:buNone/>
              <a:defRPr/>
            </a:pPr>
            <a:r>
              <a:rPr lang="es-us" sz="4800"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Consideraciones Generales </a:t>
            </a:r>
            <a:br>
              <a:rPr lang="es-us" sz="4800"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br>
            <a:r>
              <a:rPr lang="es-us" sz="4800"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de Salud y Seguridad</a:t>
            </a:r>
          </a:p>
          <a:p>
            <a:pPr marL="0" indent="0" algn="ctr" rtl="0">
              <a:buFont typeface="Arial" panose="020B0604020202020204"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CC9F5EE-4A5A-4745-ABCF-64FAD1F42A0E}"/>
              </a:ext>
            </a:extLst>
          </p:cNvPr>
          <p:cNvSpPr>
            <a:spLocks noGrp="1"/>
          </p:cNvSpPr>
          <p:nvPr>
            <p:ph type="title"/>
          </p:nvPr>
        </p:nvSpPr>
        <p:spPr>
          <a:xfrm>
            <a:off x="609600" y="152400"/>
            <a:ext cx="9525000" cy="6556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23555" name="Rectangle 3">
            <a:extLst>
              <a:ext uri="{FF2B5EF4-FFF2-40B4-BE49-F238E27FC236}">
                <a16:creationId xmlns:a16="http://schemas.microsoft.com/office/drawing/2014/main" id="{E060820A-F573-4BD6-89FD-1A4001012341}"/>
              </a:ext>
            </a:extLst>
          </p:cNvPr>
          <p:cNvSpPr>
            <a:spLocks noGrp="1"/>
          </p:cNvSpPr>
          <p:nvPr>
            <p:ph type="body" idx="1"/>
          </p:nvPr>
        </p:nvSpPr>
        <p:spPr>
          <a:xfrm>
            <a:off x="609600" y="1371600"/>
            <a:ext cx="110490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Procedimientos para garantizar una gestión segura de incidentes en caso de incendio o derrame</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Conocer el tipo de combustible derramado o que arde es esencial para el éxito de la operación</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Tome medidas para contener los incidentes y distribuir adecuadamente la espuma adecuada</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 fundamental que todos los socorristas usen el equipo de protección personal adecuado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95AE3CD-07D4-406A-BB60-D23A90AFAC08}"/>
              </a:ext>
            </a:extLst>
          </p:cNvPr>
          <p:cNvSpPr>
            <a:spLocks noGrp="1"/>
          </p:cNvSpPr>
          <p:nvPr>
            <p:ph type="title"/>
          </p:nvPr>
        </p:nvSpPr>
        <p:spPr>
          <a:xfrm>
            <a:off x="609600" y="106362"/>
            <a:ext cx="9601200" cy="1417638"/>
          </a:xfrm>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Actividad 7.1: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s-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Procedimientos para Incidentes</a:t>
            </a:r>
          </a:p>
        </p:txBody>
      </p:sp>
      <p:sp>
        <p:nvSpPr>
          <p:cNvPr id="25603" name="Rectangle 3">
            <a:extLst>
              <a:ext uri="{FF2B5EF4-FFF2-40B4-BE49-F238E27FC236}">
                <a16:creationId xmlns:a16="http://schemas.microsoft.com/office/drawing/2014/main" id="{576B9A9B-7540-4B17-9BA0-04E3D5D0BED6}"/>
              </a:ext>
            </a:extLst>
          </p:cNvPr>
          <p:cNvSpPr>
            <a:spLocks noGrp="1"/>
          </p:cNvSpPr>
          <p:nvPr>
            <p:ph type="body" idx="1"/>
          </p:nvPr>
        </p:nvSpPr>
        <p:spPr>
          <a:xfrm>
            <a:off x="609600" y="2514600"/>
            <a:ext cx="10972800" cy="3992563"/>
          </a:xfrm>
        </p:spPr>
        <p:txBody>
          <a:bodyPr rtlCol="0"/>
          <a:lstStyle/>
          <a:p>
            <a:pPr marL="0" indent="0" rtl="0" eaLnBrk="1" hangingPunct="1">
              <a:buFont typeface="Arial" panose="020B0604020202020204" pitchFamily="34" charset="0"/>
              <a:buNone/>
            </a:pPr>
            <a:r>
              <a:rPr lang="es-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Objetivo:</a:t>
            </a:r>
          </a:p>
          <a:p>
            <a:pPr lvl="1" rtl="0" eaLnBrk="1" hangingPunct="1"/>
            <a:r>
              <a:rPr lang="es-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Familiarizarse con el orden correcto de los pasos de los siguientes procedimientos y las razones detrás de ellos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32986AE-7BEB-411E-A9D7-346936F52683}"/>
              </a:ext>
            </a:extLst>
          </p:cNvPr>
          <p:cNvSpPr>
            <a:spLocks noGrp="1"/>
          </p:cNvSpPr>
          <p:nvPr>
            <p:ph type="title"/>
          </p:nvPr>
        </p:nvSpPr>
        <p:spPr>
          <a:xfrm>
            <a:off x="609600" y="0"/>
            <a:ext cx="9525000" cy="808038"/>
          </a:xfrm>
          <a:noFill/>
        </p:spPr>
        <p:txBody>
          <a:bodyPr rtlCol="0"/>
          <a:lstStyle/>
          <a:p>
            <a:pPr rtl="0" eaLnBrk="1" hangingPunct="1"/>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Objetivo</a:t>
            </a:r>
          </a:p>
        </p:txBody>
      </p:sp>
      <p:sp>
        <p:nvSpPr>
          <p:cNvPr id="9219" name="Rectangle 3">
            <a:extLst>
              <a:ext uri="{FF2B5EF4-FFF2-40B4-BE49-F238E27FC236}">
                <a16:creationId xmlns:a16="http://schemas.microsoft.com/office/drawing/2014/main" id="{DBD3E46C-2799-41B4-8AC6-548078477476}"/>
              </a:ext>
            </a:extLst>
          </p:cNvPr>
          <p:cNvSpPr>
            <a:spLocks noGrp="1"/>
          </p:cNvSpPr>
          <p:nvPr>
            <p:ph type="body" idx="1"/>
          </p:nvPr>
        </p:nvSpPr>
        <p:spPr>
          <a:xfrm>
            <a:off x="609600" y="1417637"/>
            <a:ext cx="10972800" cy="4449763"/>
          </a:xfrm>
        </p:spPr>
        <p:txBody>
          <a:bodyPr rtlCol="0"/>
          <a:lstStyle/>
          <a:p>
            <a:pPr marL="0" indent="0" rtl="0" eaLnBrk="1" hangingPunct="1">
              <a:lnSpc>
                <a:spcPct val="90000"/>
              </a:lnSpc>
              <a:buFont typeface="Arial" panose="020B0604020202020204" pitchFamily="34" charset="0"/>
              <a:buNone/>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 completar este módulo, los participantes deben poder determinar los posibles métodos de control de derrames, el equipo de protección personal (PPE) adecuado y los dispositivos de detección y monitoreo para responder a incidentes con combustibles mezclados con etanol.</a:t>
            </a:r>
          </a:p>
        </p:txBody>
      </p:sp>
      <p:pic>
        <p:nvPicPr>
          <p:cNvPr id="3" name="Picture 2" descr="A black and yellow bag&#10;&#10;Description automatically generated">
            <a:extLst>
              <a:ext uri="{FF2B5EF4-FFF2-40B4-BE49-F238E27FC236}">
                <a16:creationId xmlns:a16="http://schemas.microsoft.com/office/drawing/2014/main" id="{B15ACC4B-96AD-4EA2-9383-F4D1D76D3F5B}"/>
              </a:ext>
            </a:extLst>
          </p:cNvPr>
          <p:cNvPicPr>
            <a:picLocks noChangeAspect="1"/>
          </p:cNvPicPr>
          <p:nvPr/>
        </p:nvPicPr>
        <p:blipFill rotWithShape="1">
          <a:blip r:embed="rId3">
            <a:extLst>
              <a:ext uri="{28A0092B-C50C-407E-A947-70E740481C1C}">
                <a14:useLocalDpi xmlns:a14="http://schemas.microsoft.com/office/drawing/2010/main" val="0"/>
              </a:ext>
            </a:extLst>
          </a:blip>
          <a:srcRect b="38508"/>
          <a:stretch/>
        </p:blipFill>
        <p:spPr>
          <a:xfrm>
            <a:off x="3581400" y="3657600"/>
            <a:ext cx="5029200" cy="206151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324F827-D162-4A3C-B25D-D1737366AB70}"/>
              </a:ext>
            </a:extLst>
          </p:cNvPr>
          <p:cNvSpPr>
            <a:spLocks noGrp="1"/>
          </p:cNvSpPr>
          <p:nvPr>
            <p:ph type="title"/>
          </p:nvPr>
        </p:nvSpPr>
        <p:spPr>
          <a:xfrm>
            <a:off x="609600" y="0"/>
            <a:ext cx="9525000" cy="884238"/>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Introducción</a:t>
            </a:r>
            <a:endPar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Content Placeholder 2">
            <a:extLst>
              <a:ext uri="{FF2B5EF4-FFF2-40B4-BE49-F238E27FC236}">
                <a16:creationId xmlns:a16="http://schemas.microsoft.com/office/drawing/2014/main" id="{D593ED6B-E682-4377-913B-70D65F2377C8}"/>
              </a:ext>
            </a:extLst>
          </p:cNvPr>
          <p:cNvSpPr>
            <a:spLocks noGrp="1"/>
          </p:cNvSpPr>
          <p:nvPr>
            <p:ph idx="1"/>
          </p:nvPr>
        </p:nvSpPr>
        <p:spPr>
          <a:xfrm>
            <a:off x="609600" y="1371600"/>
            <a:ext cx="11277600" cy="4525963"/>
          </a:xfrm>
        </p:spPr>
        <p:txBody>
          <a:bodyPr rtlCol="0"/>
          <a:lstStyle/>
          <a:p>
            <a:pPr marL="0" indent="0" rtl="0">
              <a:buFont typeface="Arial" panose="020B0604020202020204" pitchFamily="34" charset="0"/>
              <a:buNone/>
              <a:defRPr/>
            </a:pPr>
            <a:r>
              <a:rPr lang="es-us" sz="2800" dirty="0">
                <a:solidFill>
                  <a:schemeClr val="bg1"/>
                </a:solidFill>
                <a:latin typeface="Arial" charset="0"/>
                <a:ea typeface="ＭＳ Ｐゴシック" pitchFamily="34" charset="-128"/>
                <a:cs typeface="Arial" charset="0"/>
              </a:rPr>
              <a:t>Comprender las propiedades y características </a:t>
            </a:r>
          </a:p>
          <a:p>
            <a:pPr lvl="1" rtl="0">
              <a:buFont typeface="Arial" charset="0"/>
              <a:buChar char="–"/>
              <a:defRPr/>
            </a:pPr>
            <a:r>
              <a:rPr lang="es-us" sz="2600" dirty="0">
                <a:solidFill>
                  <a:schemeClr val="bg1"/>
                </a:solidFill>
                <a:latin typeface="Arial" charset="0"/>
                <a:ea typeface="ＭＳ Ｐゴシック" pitchFamily="34" charset="-128"/>
                <a:cs typeface="Arial" charset="0"/>
              </a:rPr>
              <a:t>El E10 conserva las características de los hidrocarburos y la gasolina </a:t>
            </a:r>
          </a:p>
          <a:p>
            <a:pPr lvl="2" rtl="0">
              <a:buFont typeface="Arial" charset="0"/>
              <a:buChar char="•"/>
              <a:defRPr/>
            </a:pPr>
            <a:r>
              <a:rPr lang="es-us" dirty="0">
                <a:solidFill>
                  <a:schemeClr val="bg1"/>
                </a:solidFill>
                <a:latin typeface="Arial" charset="0"/>
                <a:ea typeface="ＭＳ Ｐゴシック" pitchFamily="34" charset="-128"/>
                <a:cs typeface="Arial" charset="0"/>
              </a:rPr>
              <a:t>Los absorbentes o las barreras que están diseñados para recoger sustancias de tipo petróleo son eficaces</a:t>
            </a:r>
          </a:p>
          <a:p>
            <a:pPr lvl="1" rtl="0">
              <a:buFont typeface="Arial" charset="0"/>
              <a:buChar char="–"/>
              <a:defRPr/>
            </a:pPr>
            <a:r>
              <a:rPr lang="es-us" sz="2600" dirty="0">
                <a:solidFill>
                  <a:schemeClr val="bg1"/>
                </a:solidFill>
                <a:latin typeface="Arial" charset="0"/>
                <a:ea typeface="ＭＳ Ｐゴシック" pitchFamily="34" charset="-128"/>
                <a:cs typeface="Arial" charset="0"/>
              </a:rPr>
              <a:t>Las mezclas con más del 10 % de etanol comenzarán a tomar características de disolvente polar </a:t>
            </a:r>
          </a:p>
          <a:p>
            <a:pPr lvl="2" rtl="0">
              <a:buFont typeface="Arial" charset="0"/>
              <a:buChar char="•"/>
              <a:defRPr/>
            </a:pPr>
            <a:r>
              <a:rPr lang="es-us" dirty="0">
                <a:solidFill>
                  <a:schemeClr val="bg1"/>
                </a:solidFill>
                <a:latin typeface="Arial" charset="0"/>
                <a:ea typeface="ＭＳ Ｐゴシック" pitchFamily="34" charset="-128"/>
                <a:cs typeface="Arial" charset="0"/>
              </a:rPr>
              <a:t>Se deben utilizar absorbentes o barreras diseñados para disolventes polares</a:t>
            </a:r>
          </a:p>
          <a:p>
            <a:pPr lvl="1" rtl="0">
              <a:buFont typeface="Arial" charset="0"/>
              <a:buChar char="–"/>
              <a:defRPr/>
            </a:pPr>
            <a:r>
              <a:rPr lang="es-us" sz="2600" dirty="0">
                <a:solidFill>
                  <a:schemeClr val="bg1"/>
                </a:solidFill>
                <a:latin typeface="Arial" charset="0"/>
                <a:ea typeface="ＭＳ Ｐゴシック" pitchFamily="34" charset="-128"/>
                <a:cs typeface="Arial" charset="0"/>
              </a:rPr>
              <a:t>Cuando se introduce agua, puede tener lugar la separación de fases de la solución de agua y etanol</a:t>
            </a:r>
          </a:p>
          <a:p>
            <a:pPr rtl="0">
              <a:buFont typeface="Arial" charset="0"/>
              <a:buChar char="•"/>
              <a:defRPr/>
            </a:pPr>
            <a:endParaRPr lang="en-US" altLang="en-US" sz="1050" dirty="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D0AF8090-20E8-48AD-B152-AF30CFA83001}"/>
              </a:ext>
            </a:extLst>
          </p:cNvPr>
          <p:cNvSpPr>
            <a:spLocks noGrp="1" noChangeArrowheads="1"/>
          </p:cNvSpPr>
          <p:nvPr>
            <p:ph type="body" idx="1"/>
          </p:nvPr>
        </p:nvSpPr>
        <p:spPr>
          <a:xfrm>
            <a:off x="609600" y="1524000"/>
            <a:ext cx="11430000" cy="4419600"/>
          </a:xfrm>
        </p:spPr>
        <p:txBody>
          <a:bodyPr rtlCol="0"/>
          <a:lstStyle/>
          <a:p>
            <a:pPr rtl="0" eaLnBrk="1" hangingPunct="1">
              <a:lnSpc>
                <a:spcPct val="90000"/>
              </a:lnSpc>
              <a:buFont typeface="Arial" charset="0"/>
              <a:buChar char="•"/>
              <a:defRPr/>
            </a:pPr>
            <a:r>
              <a:rPr lang="es-us" sz="2800" dirty="0">
                <a:solidFill>
                  <a:schemeClr val="bg1"/>
                </a:solidFill>
                <a:latin typeface="Arial" charset="0"/>
                <a:ea typeface="ＭＳ Ｐゴシック" pitchFamily="34" charset="-128"/>
                <a:cs typeface="Arial" charset="0"/>
              </a:rPr>
              <a:t>Derrames en tierra</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Almohadillas, absorbentes, adsorbentes</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Presas, diques, cuencas de retención</a:t>
            </a:r>
          </a:p>
          <a:p>
            <a:pPr marL="342900" lvl="1" indent="-342900" rtl="0" eaLnBrk="1" hangingPunct="1">
              <a:lnSpc>
                <a:spcPct val="90000"/>
              </a:lnSpc>
              <a:buFont typeface="Arial" charset="0"/>
              <a:buChar char="•"/>
              <a:defRPr/>
            </a:pPr>
            <a:r>
              <a:rPr lang="es-us" dirty="0">
                <a:solidFill>
                  <a:schemeClr val="bg1"/>
                </a:solidFill>
                <a:latin typeface="Arial" charset="0"/>
                <a:ea typeface="ＭＳ Ｐゴシック" pitchFamily="34" charset="-128"/>
                <a:cs typeface="Arial" charset="0"/>
              </a:rPr>
              <a:t>Derrames en agua</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Embalses</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Desvíos</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Barreras de contención (especiales para derrames de petróleo)</a:t>
            </a:r>
          </a:p>
          <a:p>
            <a:pPr lvl="1" rtl="0" eaLnBrk="1" hangingPunct="1">
              <a:lnSpc>
                <a:spcPct val="90000"/>
              </a:lnSpc>
              <a:buFont typeface="Arial" charset="0"/>
              <a:buChar char="–"/>
              <a:defRPr/>
            </a:pPr>
            <a:r>
              <a:rPr lang="es-us" sz="2600" dirty="0">
                <a:solidFill>
                  <a:srgbClr val="FFB005"/>
                </a:solidFill>
                <a:latin typeface="Arial" charset="0"/>
                <a:ea typeface="ＭＳ Ｐゴシック" pitchFamily="34" charset="-128"/>
                <a:cs typeface="Arial" charset="0"/>
              </a:rPr>
              <a:t>Barreras de contención o absorbentes para derrames de petróleo recogerán la gasolina dejando la solución de agua y etanol </a:t>
            </a:r>
          </a:p>
          <a:p>
            <a:pPr lvl="1" rtl="0" eaLnBrk="1" hangingPunct="1">
              <a:lnSpc>
                <a:spcPct val="90000"/>
              </a:lnSpc>
              <a:buFont typeface="Arial" charset="0"/>
              <a:buChar char="–"/>
              <a:defRPr/>
            </a:pPr>
            <a:r>
              <a:rPr lang="es-us" sz="2600" dirty="0">
                <a:solidFill>
                  <a:schemeClr val="bg1"/>
                </a:solidFill>
                <a:latin typeface="Arial" charset="0"/>
                <a:ea typeface="ＭＳ Ｐゴシック" pitchFamily="34" charset="-128"/>
                <a:cs typeface="Arial" charset="0"/>
              </a:rPr>
              <a:t>Consulte con la Agencia Ambiental para obtener más instrucciones</a:t>
            </a:r>
          </a:p>
        </p:txBody>
      </p:sp>
      <p:sp>
        <p:nvSpPr>
          <p:cNvPr id="13315" name="Rectangle 2">
            <a:extLst>
              <a:ext uri="{FF2B5EF4-FFF2-40B4-BE49-F238E27FC236}">
                <a16:creationId xmlns:a16="http://schemas.microsoft.com/office/drawing/2014/main" id="{1BD08083-1E68-4BDC-8D1B-3F24CC0E2AD1}"/>
              </a:ext>
            </a:extLst>
          </p:cNvPr>
          <p:cNvSpPr>
            <a:spLocks noChangeArrowheads="1"/>
          </p:cNvSpPr>
          <p:nvPr/>
        </p:nvSpPr>
        <p:spPr bwMode="auto">
          <a:xfrm>
            <a:off x="609600" y="153650"/>
            <a:ext cx="1021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400" dirty="0">
                <a:solidFill>
                  <a:srgbClr val="003175"/>
                </a:solidFill>
                <a:latin typeface="Arial" panose="020B0604020202020204" pitchFamily="34" charset="0"/>
                <a:cs typeface="Arial" panose="020B0604020202020204" pitchFamily="34" charset="0"/>
              </a:rPr>
              <a:t>Control de derrames de </a:t>
            </a:r>
          </a:p>
          <a:p>
            <a:pPr rtl="0" eaLnBrk="1" hangingPunct="1">
              <a:spcBef>
                <a:spcPct val="0"/>
              </a:spcBef>
              <a:buFontTx/>
              <a:buNone/>
            </a:pPr>
            <a:r>
              <a:rPr lang="es-us" sz="4400" dirty="0">
                <a:solidFill>
                  <a:schemeClr val="bg1"/>
                </a:solidFill>
                <a:latin typeface="Arial" panose="020B0604020202020204" pitchFamily="34" charset="0"/>
                <a:cs typeface="Arial" panose="020B0604020202020204" pitchFamily="34" charset="0"/>
              </a:rPr>
              <a:t>combustible</a:t>
            </a:r>
          </a:p>
        </p:txBody>
      </p:sp>
      <p:pic>
        <p:nvPicPr>
          <p:cNvPr id="2" name="Picture 1">
            <a:extLst>
              <a:ext uri="{FF2B5EF4-FFF2-40B4-BE49-F238E27FC236}">
                <a16:creationId xmlns:a16="http://schemas.microsoft.com/office/drawing/2014/main" id="{843C8A45-4AEF-414D-9DDD-6A4EB1DC0666}"/>
              </a:ext>
            </a:extLst>
          </p:cNvPr>
          <p:cNvPicPr>
            <a:picLocks noChangeAspect="1"/>
          </p:cNvPicPr>
          <p:nvPr/>
        </p:nvPicPr>
        <p:blipFill>
          <a:blip r:embed="rId3"/>
          <a:stretch>
            <a:fillRect/>
          </a:stretch>
        </p:blipFill>
        <p:spPr>
          <a:xfrm>
            <a:off x="7696200" y="1752600"/>
            <a:ext cx="3868738" cy="217933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E0057F93-D460-43BC-B59A-833F31BC2D35}"/>
              </a:ext>
            </a:extLst>
          </p:cNvPr>
          <p:cNvSpPr>
            <a:spLocks noGrp="1"/>
          </p:cNvSpPr>
          <p:nvPr>
            <p:ph type="body" idx="1"/>
          </p:nvPr>
        </p:nvSpPr>
        <p:spPr>
          <a:xfrm>
            <a:off x="609600" y="1371600"/>
            <a:ext cx="10972800" cy="4419600"/>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Tenga en cuenta que si se utilizan barreras de contención y absorción de agua o absorbentes para recoger soluciones de etanol y agua, los absorbentes pueden ser inflamables.</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 se usa una manta de espuma AR para controlar los vapores del combustible mezclado con etanol, recuerde que una porción de la solución de espuma se absorberá en el combustible mezclado con etanol</a:t>
            </a:r>
          </a:p>
        </p:txBody>
      </p:sp>
      <p:sp>
        <p:nvSpPr>
          <p:cNvPr id="15363" name="Rectangle 5">
            <a:extLst>
              <a:ext uri="{FF2B5EF4-FFF2-40B4-BE49-F238E27FC236}">
                <a16:creationId xmlns:a16="http://schemas.microsoft.com/office/drawing/2014/main" id="{00B35DAF-9C98-4584-A2BF-7799A74DDF67}"/>
              </a:ext>
            </a:extLst>
          </p:cNvPr>
          <p:cNvSpPr>
            <a:spLocks noChangeArrowheads="1"/>
          </p:cNvSpPr>
          <p:nvPr/>
        </p:nvSpPr>
        <p:spPr bwMode="auto">
          <a:xfrm>
            <a:off x="609600" y="0"/>
            <a:ext cx="990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buFontTx/>
              <a:buNone/>
            </a:pPr>
            <a:r>
              <a:rPr lang="es-us" sz="4400" dirty="0">
                <a:solidFill>
                  <a:srgbClr val="003175"/>
                </a:solidFill>
                <a:latin typeface="Arial" panose="020B0604020202020204" pitchFamily="34" charset="0"/>
                <a:cs typeface="Arial" panose="020B0604020202020204" pitchFamily="34" charset="0"/>
              </a:rPr>
              <a:t>Consideraciones especiales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2B13B6E-DF76-449B-A6FE-66D76337631D}"/>
              </a:ext>
            </a:extLst>
          </p:cNvPr>
          <p:cNvSpPr>
            <a:spLocks noGrp="1"/>
          </p:cNvSpPr>
          <p:nvPr>
            <p:ph type="title"/>
          </p:nvPr>
        </p:nvSpPr>
        <p:spPr>
          <a:xfrm>
            <a:off x="609600" y="0"/>
            <a:ext cx="9296400" cy="884238"/>
          </a:xfrm>
        </p:spPr>
        <p:txBody>
          <a:bodyPr rtlCol="0"/>
          <a:lstStyle/>
          <a:p>
            <a:pPr rtl="0"/>
            <a:r>
              <a:rPr lang="es-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Zonas de control</a:t>
            </a:r>
          </a:p>
        </p:txBody>
      </p:sp>
      <p:sp>
        <p:nvSpPr>
          <p:cNvPr id="17411" name="Content Placeholder 2">
            <a:extLst>
              <a:ext uri="{FF2B5EF4-FFF2-40B4-BE49-F238E27FC236}">
                <a16:creationId xmlns:a16="http://schemas.microsoft.com/office/drawing/2014/main" id="{A35874C0-C107-4657-9EDB-F6E1E593F6EB}"/>
              </a:ext>
            </a:extLst>
          </p:cNvPr>
          <p:cNvSpPr>
            <a:spLocks noGrp="1"/>
          </p:cNvSpPr>
          <p:nvPr>
            <p:ph sz="half" idx="1"/>
          </p:nvPr>
        </p:nvSpPr>
        <p:spPr>
          <a:xfrm>
            <a:off x="609600" y="1600200"/>
            <a:ext cx="4572000" cy="4373563"/>
          </a:xfrm>
        </p:spPr>
        <p:txBody>
          <a:bodyPr rtlCol="0"/>
          <a:lstStyle/>
          <a:p>
            <a:pPr marL="0" indent="0" rtl="0">
              <a:buFont typeface="Arial" panose="020B0604020202020204" pitchFamily="34" charset="0"/>
              <a:buNone/>
            </a:pPr>
            <a:r>
              <a:rPr lang="es-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Hay 3 zonas de control</a:t>
            </a:r>
          </a:p>
          <a:p>
            <a:pPr lvl="1" rtl="0"/>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Zona caliente</a:t>
            </a:r>
          </a:p>
          <a:p>
            <a:pPr lvl="1" rtl="0"/>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Zona tibia</a:t>
            </a:r>
          </a:p>
          <a:p>
            <a:pPr lvl="1" rtl="0"/>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Zona fría</a:t>
            </a:r>
          </a:p>
        </p:txBody>
      </p:sp>
      <p:grpSp>
        <p:nvGrpSpPr>
          <p:cNvPr id="5" name="Group 4">
            <a:extLst>
              <a:ext uri="{FF2B5EF4-FFF2-40B4-BE49-F238E27FC236}">
                <a16:creationId xmlns:a16="http://schemas.microsoft.com/office/drawing/2014/main" id="{126B1B09-EDCE-4FCA-95A4-6A786FEA0DA7}"/>
              </a:ext>
            </a:extLst>
          </p:cNvPr>
          <p:cNvGrpSpPr/>
          <p:nvPr/>
        </p:nvGrpSpPr>
        <p:grpSpPr>
          <a:xfrm>
            <a:off x="4648200" y="1295400"/>
            <a:ext cx="4572000" cy="4376611"/>
            <a:chOff x="6248400" y="1109789"/>
            <a:chExt cx="4572000" cy="4376611"/>
          </a:xfrm>
        </p:grpSpPr>
        <p:sp>
          <p:nvSpPr>
            <p:cNvPr id="6" name="Oval 5">
              <a:extLst>
                <a:ext uri="{FF2B5EF4-FFF2-40B4-BE49-F238E27FC236}">
                  <a16:creationId xmlns:a16="http://schemas.microsoft.com/office/drawing/2014/main" id="{9A698E91-071B-4F07-9707-CD224E840036}"/>
                </a:ext>
              </a:extLst>
            </p:cNvPr>
            <p:cNvSpPr/>
            <p:nvPr/>
          </p:nvSpPr>
          <p:spPr>
            <a:xfrm>
              <a:off x="6248400" y="1109789"/>
              <a:ext cx="4572000" cy="4376611"/>
            </a:xfrm>
            <a:prstGeom prst="ellipse">
              <a:avLst/>
            </a:prstGeom>
            <a:solidFill>
              <a:srgbClr val="5DB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6">
              <a:extLst>
                <a:ext uri="{FF2B5EF4-FFF2-40B4-BE49-F238E27FC236}">
                  <a16:creationId xmlns:a16="http://schemas.microsoft.com/office/drawing/2014/main" id="{08B3AA6C-3471-4CD6-919F-0E34881DDEEA}"/>
                </a:ext>
              </a:extLst>
            </p:cNvPr>
            <p:cNvSpPr/>
            <p:nvPr/>
          </p:nvSpPr>
          <p:spPr>
            <a:xfrm>
              <a:off x="6992000" y="1802434"/>
              <a:ext cx="3084800" cy="29913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Oval 7">
              <a:extLst>
                <a:ext uri="{FF2B5EF4-FFF2-40B4-BE49-F238E27FC236}">
                  <a16:creationId xmlns:a16="http://schemas.microsoft.com/office/drawing/2014/main" id="{0490EC7D-6F5C-4583-96EB-BF700A744B89}"/>
                </a:ext>
              </a:extLst>
            </p:cNvPr>
            <p:cNvSpPr/>
            <p:nvPr/>
          </p:nvSpPr>
          <p:spPr>
            <a:xfrm>
              <a:off x="7769734" y="2533428"/>
              <a:ext cx="1529332" cy="15293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Explosion: 8 Points 8">
              <a:extLst>
                <a:ext uri="{FF2B5EF4-FFF2-40B4-BE49-F238E27FC236}">
                  <a16:creationId xmlns:a16="http://schemas.microsoft.com/office/drawing/2014/main" id="{F599347D-0C99-450A-964B-82581FBB5AC2}"/>
                </a:ext>
              </a:extLst>
            </p:cNvPr>
            <p:cNvSpPr/>
            <p:nvPr/>
          </p:nvSpPr>
          <p:spPr>
            <a:xfrm>
              <a:off x="8222672" y="3038321"/>
              <a:ext cx="623455" cy="519546"/>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BE5F1DE5-34CF-4DCC-AE35-9B876FBAF777}"/>
                </a:ext>
              </a:extLst>
            </p:cNvPr>
            <p:cNvSpPr txBox="1"/>
            <p:nvPr/>
          </p:nvSpPr>
          <p:spPr>
            <a:xfrm>
              <a:off x="8077200" y="2743200"/>
              <a:ext cx="914400" cy="995596"/>
            </a:xfrm>
            <a:prstGeom prst="rect">
              <a:avLst/>
            </a:prstGeom>
            <a:noFill/>
          </p:spPr>
          <p:txBody>
            <a:bodyPr wrap="square" rtlCol="0">
              <a:prstTxWarp prst="textArchDown">
                <a:avLst>
                  <a:gd name="adj" fmla="val 606505"/>
                </a:avLst>
              </a:prstTxWarp>
              <a:spAutoFit/>
            </a:bodyPr>
            <a:lstStyle/>
            <a:p>
              <a:pPr algn="ctr" rtl="0"/>
              <a:r>
                <a:rPr lang="es-us" sz="1600" b="1"/>
                <a:t>Zona caliente</a:t>
              </a:r>
            </a:p>
            <a:p>
              <a:pPr algn="ctr" rtl="0"/>
              <a:r>
                <a:rPr lang="es-us" sz="1600" b="1"/>
                <a:t>(Zona de exclusión)</a:t>
              </a:r>
            </a:p>
          </p:txBody>
        </p:sp>
      </p:grpSp>
      <p:sp>
        <p:nvSpPr>
          <p:cNvPr id="11" name="TextBox 10">
            <a:extLst>
              <a:ext uri="{FF2B5EF4-FFF2-40B4-BE49-F238E27FC236}">
                <a16:creationId xmlns:a16="http://schemas.microsoft.com/office/drawing/2014/main" id="{5CD4C36A-4AA9-4D9B-BDB7-0548D27C3D0B}"/>
              </a:ext>
            </a:extLst>
          </p:cNvPr>
          <p:cNvSpPr txBox="1"/>
          <p:nvPr/>
        </p:nvSpPr>
        <p:spPr>
          <a:xfrm>
            <a:off x="5791200" y="2547811"/>
            <a:ext cx="2286000" cy="2057400"/>
          </a:xfrm>
          <a:prstGeom prst="rect">
            <a:avLst/>
          </a:prstGeom>
          <a:noFill/>
        </p:spPr>
        <p:txBody>
          <a:bodyPr wrap="square" rtlCol="0">
            <a:prstTxWarp prst="textArchDown">
              <a:avLst/>
            </a:prstTxWarp>
            <a:spAutoFit/>
          </a:bodyPr>
          <a:lstStyle/>
          <a:p>
            <a:pPr algn="ctr" rtl="0"/>
            <a:r>
              <a:rPr lang="es-us" b="1"/>
              <a:t>Zona tibia</a:t>
            </a:r>
          </a:p>
          <a:p>
            <a:pPr algn="ctr" rtl="0"/>
            <a:r>
              <a:rPr lang="es-us" b="1"/>
              <a:t>(Zona de reducción de la contaminación)</a:t>
            </a:r>
          </a:p>
        </p:txBody>
      </p:sp>
      <p:sp>
        <p:nvSpPr>
          <p:cNvPr id="12" name="TextBox 11">
            <a:extLst>
              <a:ext uri="{FF2B5EF4-FFF2-40B4-BE49-F238E27FC236}">
                <a16:creationId xmlns:a16="http://schemas.microsoft.com/office/drawing/2014/main" id="{847FD0E7-74B8-4D45-B577-8F5602869AEA}"/>
              </a:ext>
            </a:extLst>
          </p:cNvPr>
          <p:cNvSpPr txBox="1"/>
          <p:nvPr/>
        </p:nvSpPr>
        <p:spPr>
          <a:xfrm>
            <a:off x="5029200" y="1557211"/>
            <a:ext cx="3886200" cy="3733799"/>
          </a:xfrm>
          <a:prstGeom prst="rect">
            <a:avLst/>
          </a:prstGeom>
          <a:noFill/>
        </p:spPr>
        <p:txBody>
          <a:bodyPr wrap="square" rtlCol="0">
            <a:prstTxWarp prst="textArchDown">
              <a:avLst/>
            </a:prstTxWarp>
            <a:spAutoFit/>
          </a:bodyPr>
          <a:lstStyle/>
          <a:p>
            <a:pPr algn="ctr" rtl="0"/>
            <a:r>
              <a:rPr lang="es-us" sz="1600" b="1"/>
              <a:t>Zona fría</a:t>
            </a:r>
          </a:p>
          <a:p>
            <a:pPr algn="ctr" rtl="0"/>
            <a:r>
              <a:rPr lang="es-us" sz="1600" b="1"/>
              <a:t>(Zona de apoyo)</a:t>
            </a:r>
          </a:p>
        </p:txBody>
      </p:sp>
      <p:cxnSp>
        <p:nvCxnSpPr>
          <p:cNvPr id="4" name="Straight Arrow Connector 3">
            <a:extLst>
              <a:ext uri="{FF2B5EF4-FFF2-40B4-BE49-F238E27FC236}">
                <a16:creationId xmlns:a16="http://schemas.microsoft.com/office/drawing/2014/main" id="{EA9B035E-FA65-4971-B622-3FE886FAD1BB}"/>
              </a:ext>
            </a:extLst>
          </p:cNvPr>
          <p:cNvCxnSpPr>
            <a:cxnSpLocks/>
          </p:cNvCxnSpPr>
          <p:nvPr/>
        </p:nvCxnSpPr>
        <p:spPr>
          <a:xfrm flipH="1">
            <a:off x="7165466" y="1600200"/>
            <a:ext cx="1826134" cy="1522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C5883B-3D36-422C-ABEF-4A2EF4F4F878}"/>
              </a:ext>
            </a:extLst>
          </p:cNvPr>
          <p:cNvCxnSpPr>
            <a:cxnSpLocks/>
          </p:cNvCxnSpPr>
          <p:nvPr/>
        </p:nvCxnSpPr>
        <p:spPr>
          <a:xfrm flipH="1">
            <a:off x="8077200" y="3267643"/>
            <a:ext cx="1353200" cy="90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064899-BEA6-4E89-9E3D-CB88F0DAB0FE}"/>
              </a:ext>
            </a:extLst>
          </p:cNvPr>
          <p:cNvCxnSpPr>
            <a:cxnSpLocks/>
            <a:stCxn id="15" idx="1"/>
          </p:cNvCxnSpPr>
          <p:nvPr/>
        </p:nvCxnSpPr>
        <p:spPr>
          <a:xfrm flipH="1" flipV="1">
            <a:off x="8229600" y="4762607"/>
            <a:ext cx="990600" cy="3618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8B6AF8-96D6-4032-A244-75F5FF77AF26}"/>
              </a:ext>
            </a:extLst>
          </p:cNvPr>
          <p:cNvSpPr/>
          <p:nvPr/>
        </p:nvSpPr>
        <p:spPr>
          <a:xfrm>
            <a:off x="9220200" y="4762607"/>
            <a:ext cx="2027032" cy="723793"/>
          </a:xfrm>
          <a:prstGeom prst="rect">
            <a:avLst/>
          </a:prstGeom>
          <a:solidFill>
            <a:srgbClr val="92D050"/>
          </a:solidFill>
          <a:ln>
            <a:solidFill>
              <a:srgbClr val="5DBA3E"/>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800"/>
              <a:t>Área de acciones de apoyo</a:t>
            </a:r>
          </a:p>
        </p:txBody>
      </p:sp>
      <p:sp>
        <p:nvSpPr>
          <p:cNvPr id="14" name="Rectangle 13">
            <a:extLst>
              <a:ext uri="{FF2B5EF4-FFF2-40B4-BE49-F238E27FC236}">
                <a16:creationId xmlns:a16="http://schemas.microsoft.com/office/drawing/2014/main" id="{A13B0915-3881-411F-A329-B53D44D01107}"/>
              </a:ext>
            </a:extLst>
          </p:cNvPr>
          <p:cNvSpPr/>
          <p:nvPr/>
        </p:nvSpPr>
        <p:spPr>
          <a:xfrm>
            <a:off x="9372600" y="2971800"/>
            <a:ext cx="2588134" cy="800207"/>
          </a:xfrm>
          <a:prstGeom prst="rect">
            <a:avLst/>
          </a:prstGeom>
          <a:solidFill>
            <a:srgbClr val="FFFF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800">
                <a:solidFill>
                  <a:schemeClr val="tx1"/>
                </a:solidFill>
              </a:rPr>
              <a:t>Área de reducción de la contaminación y de tránsito</a:t>
            </a:r>
          </a:p>
        </p:txBody>
      </p:sp>
      <p:sp>
        <p:nvSpPr>
          <p:cNvPr id="13" name="Rectangle 12">
            <a:extLst>
              <a:ext uri="{FF2B5EF4-FFF2-40B4-BE49-F238E27FC236}">
                <a16:creationId xmlns:a16="http://schemas.microsoft.com/office/drawing/2014/main" id="{9DF92156-1A08-4896-A20B-D897226F59AF}"/>
              </a:ext>
            </a:extLst>
          </p:cNvPr>
          <p:cNvSpPr/>
          <p:nvPr/>
        </p:nvSpPr>
        <p:spPr>
          <a:xfrm>
            <a:off x="8915400" y="1295400"/>
            <a:ext cx="2819400" cy="88423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800"/>
              <a:t>Área contaminada requiere el nivel más alto de equipo de protección personal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a:extLst>
              <a:ext uri="{FF2B5EF4-FFF2-40B4-BE49-F238E27FC236}">
                <a16:creationId xmlns:a16="http://schemas.microsoft.com/office/drawing/2014/main" id="{E7CDA5E1-B2D0-4438-9451-6622FD553C56}"/>
              </a:ext>
            </a:extLst>
          </p:cNvPr>
          <p:cNvSpPr>
            <a:spLocks noGrp="1"/>
          </p:cNvSpPr>
          <p:nvPr>
            <p:ph sz="half" idx="2"/>
          </p:nvPr>
        </p:nvSpPr>
        <p:spPr>
          <a:xfrm>
            <a:off x="2743200" y="1219200"/>
            <a:ext cx="9372600" cy="4525963"/>
          </a:xfrm>
        </p:spPr>
        <p:txBody>
          <a:bodyPr rtlCol="0"/>
          <a:lstStyle/>
          <a:p>
            <a:pPr marL="457200" lvl="1" indent="-457200" rtl="0" eaLnBrk="1" hangingPunct="1">
              <a:lnSpc>
                <a:spcPct val="90000"/>
              </a:lnSpc>
              <a:buFont typeface="Arial" panose="020B0604020202020204" pitchFamily="34" charset="0"/>
              <a:buChar char="•"/>
              <a:defRPr/>
            </a:pPr>
            <a:r>
              <a:rPr lang="es-us" sz="2800" dirty="0">
                <a:solidFill>
                  <a:schemeClr val="bg1"/>
                </a:solidFill>
                <a:latin typeface="Arial" pitchFamily="34" charset="0"/>
                <a:ea typeface="ＭＳ Ｐゴシック" pitchFamily="34" charset="-128"/>
                <a:cs typeface="Arial" pitchFamily="34" charset="0"/>
              </a:rPr>
              <a:t>Debe realiza</a:t>
            </a:r>
            <a:r>
              <a:rPr lang="es-us" sz="2800" spc="300" dirty="0">
                <a:solidFill>
                  <a:schemeClr val="bg1"/>
                </a:solidFill>
                <a:latin typeface="Arial" pitchFamily="34" charset="0"/>
                <a:ea typeface="ＭＳ Ｐゴシック" pitchFamily="34" charset="-128"/>
                <a:cs typeface="Arial" pitchFamily="34" charset="0"/>
              </a:rPr>
              <a:t>r</a:t>
            </a:r>
            <a:r>
              <a:rPr lang="es-us" sz="2800" dirty="0">
                <a:solidFill>
                  <a:schemeClr val="bg1"/>
                </a:solidFill>
                <a:latin typeface="Arial" pitchFamily="34" charset="0"/>
                <a:ea typeface="ＭＳ Ｐゴシック" pitchFamily="34" charset="-128"/>
                <a:cs typeface="Arial" pitchFamily="34" charset="0"/>
              </a:rPr>
              <a:t>se en todos los incidentes con combustibles mezclados con etanol</a:t>
            </a:r>
          </a:p>
          <a:p>
            <a:pPr marL="457200" lvl="1" indent="-457200" rtl="0" eaLnBrk="1" hangingPunct="1">
              <a:lnSpc>
                <a:spcPct val="90000"/>
              </a:lnSpc>
              <a:buFont typeface="Arial" panose="020B0604020202020204" pitchFamily="34" charset="0"/>
              <a:buChar char="•"/>
              <a:defRPr/>
            </a:pPr>
            <a:r>
              <a:rPr lang="es-us" sz="2800" dirty="0">
                <a:solidFill>
                  <a:schemeClr val="bg1"/>
                </a:solidFill>
                <a:latin typeface="Arial" pitchFamily="34" charset="0"/>
                <a:ea typeface="ＭＳ Ｐゴシック" pitchFamily="34" charset="-128"/>
                <a:cs typeface="Arial" pitchFamily="34" charset="0"/>
              </a:rPr>
              <a:t>El equipo de monitoreo es un recurso crucial para los socorristas durante la evaluación y la mitigación</a:t>
            </a:r>
          </a:p>
          <a:p>
            <a:pPr lvl="1" rtl="0" eaLnBrk="1" hangingPunct="1">
              <a:lnSpc>
                <a:spcPct val="90000"/>
              </a:lnSpc>
              <a:defRPr/>
            </a:pPr>
            <a:r>
              <a:rPr lang="es-us" sz="2800" dirty="0">
                <a:solidFill>
                  <a:schemeClr val="bg1"/>
                </a:solidFill>
                <a:latin typeface="Arial" pitchFamily="34" charset="0"/>
                <a:ea typeface="ＭＳ Ｐゴシック" pitchFamily="34" charset="-128"/>
                <a:cs typeface="Arial" pitchFamily="34" charset="0"/>
              </a:rPr>
              <a:t>Utilice un detector de gases múltiples</a:t>
            </a:r>
          </a:p>
          <a:p>
            <a:pPr lvl="2" rtl="0" eaLnBrk="1" hangingPunct="1">
              <a:lnSpc>
                <a:spcPct val="90000"/>
              </a:lnSpc>
              <a:defRPr/>
            </a:pPr>
            <a:r>
              <a:rPr lang="es-us" sz="2800" dirty="0">
                <a:solidFill>
                  <a:schemeClr val="bg1"/>
                </a:solidFill>
                <a:latin typeface="Arial" pitchFamily="34" charset="0"/>
                <a:ea typeface="ＭＳ Ｐゴシック" pitchFamily="34" charset="-128"/>
                <a:cs typeface="Arial" pitchFamily="34" charset="0"/>
              </a:rPr>
              <a:t>LEL, CO, H</a:t>
            </a:r>
            <a:r>
              <a:rPr lang="es-us" sz="2800" baseline="-25000" dirty="0">
                <a:solidFill>
                  <a:schemeClr val="bg1"/>
                </a:solidFill>
                <a:latin typeface="Arial" pitchFamily="34" charset="0"/>
                <a:ea typeface="ＭＳ Ｐゴシック" pitchFamily="34" charset="-128"/>
                <a:cs typeface="Arial" pitchFamily="34" charset="0"/>
              </a:rPr>
              <a:t>2</a:t>
            </a:r>
            <a:r>
              <a:rPr lang="es-us" sz="2800" dirty="0">
                <a:solidFill>
                  <a:schemeClr val="bg1"/>
                </a:solidFill>
                <a:latin typeface="Arial" pitchFamily="34" charset="0"/>
                <a:ea typeface="ＭＳ Ｐゴシック" pitchFamily="34" charset="-128"/>
                <a:cs typeface="Arial" pitchFamily="34" charset="0"/>
              </a:rPr>
              <a:t>S, O</a:t>
            </a:r>
            <a:r>
              <a:rPr lang="es-us" sz="2800" baseline="-25000" dirty="0">
                <a:solidFill>
                  <a:schemeClr val="bg1"/>
                </a:solidFill>
                <a:latin typeface="Arial" pitchFamily="34" charset="0"/>
                <a:ea typeface="ＭＳ Ｐゴシック" pitchFamily="34" charset="-128"/>
                <a:cs typeface="Arial" pitchFamily="34" charset="0"/>
              </a:rPr>
              <a:t>2</a:t>
            </a:r>
            <a:endParaRPr lang="en-US" sz="2800" dirty="0">
              <a:solidFill>
                <a:schemeClr val="bg1"/>
              </a:solidFill>
              <a:latin typeface="Arial" pitchFamily="34" charset="0"/>
              <a:ea typeface="ＭＳ Ｐゴシック" pitchFamily="34" charset="-128"/>
              <a:cs typeface="Arial" pitchFamily="34" charset="0"/>
            </a:endParaRPr>
          </a:p>
          <a:p>
            <a:pPr marL="457200" lvl="1" indent="-457200" rtl="0" eaLnBrk="1" hangingPunct="1">
              <a:lnSpc>
                <a:spcPct val="90000"/>
              </a:lnSpc>
              <a:buFont typeface="Arial" panose="020B0604020202020204" pitchFamily="34" charset="0"/>
              <a:buChar char="•"/>
              <a:defRPr/>
            </a:pPr>
            <a:r>
              <a:rPr lang="es-us" sz="2800" dirty="0">
                <a:solidFill>
                  <a:srgbClr val="FFB005"/>
                </a:solidFill>
                <a:latin typeface="Arial" pitchFamily="34" charset="0"/>
                <a:ea typeface="ＭＳ Ｐゴシック" pitchFamily="34" charset="-128"/>
                <a:cs typeface="Arial" pitchFamily="34" charset="0"/>
              </a:rPr>
              <a:t>¡Recuerde tener en cuenta los factores de conversión según el gas de calibración utilizado para el detector!</a:t>
            </a:r>
          </a:p>
          <a:p>
            <a:pPr marL="457200" lvl="1" indent="-457200" rtl="0" eaLnBrk="1" hangingPunct="1">
              <a:lnSpc>
                <a:spcPct val="90000"/>
              </a:lnSpc>
              <a:buFont typeface="Arial" panose="020B0604020202020204" pitchFamily="34" charset="0"/>
              <a:buChar char="•"/>
              <a:defRPr/>
            </a:pPr>
            <a:r>
              <a:rPr lang="es-us" sz="2800" dirty="0">
                <a:solidFill>
                  <a:srgbClr val="FFB005"/>
                </a:solidFill>
                <a:latin typeface="Arial" pitchFamily="34" charset="0"/>
                <a:ea typeface="ＭＳ Ｐゴシック" pitchFamily="34" charset="-128"/>
                <a:cs typeface="Arial" pitchFamily="34" charset="0"/>
              </a:rPr>
              <a:t>Considere dos (2) detectores de gases múltiples como parte de su grupo de monitoreo</a:t>
            </a:r>
          </a:p>
          <a:p>
            <a:pPr marL="457200" lvl="1" indent="-457200" rtl="0" eaLnBrk="1" hangingPunct="1">
              <a:lnSpc>
                <a:spcPct val="90000"/>
              </a:lnSpc>
              <a:buFont typeface="Arial" panose="020B0604020202020204" pitchFamily="34" charset="0"/>
              <a:buChar char="•"/>
              <a:defRPr/>
            </a:pPr>
            <a:endParaRPr lang="en-US" dirty="0">
              <a:solidFill>
                <a:schemeClr val="bg1"/>
              </a:solidFill>
              <a:latin typeface="Arial" pitchFamily="34" charset="0"/>
              <a:ea typeface="ＭＳ Ｐゴシック" pitchFamily="34" charset="-128"/>
              <a:cs typeface="Arial" pitchFamily="34" charset="0"/>
            </a:endParaRPr>
          </a:p>
          <a:p>
            <a:pPr marL="457200" lvl="1" indent="-457200" rtl="0" eaLnBrk="1" hangingPunct="1">
              <a:lnSpc>
                <a:spcPct val="90000"/>
              </a:lnSpc>
              <a:buFont typeface="Arial" panose="020B0604020202020204" pitchFamily="34" charset="0"/>
              <a:buChar char="•"/>
              <a:defRPr/>
            </a:pPr>
            <a:endParaRPr lang="en-US" dirty="0">
              <a:solidFill>
                <a:schemeClr val="bg1"/>
              </a:solidFill>
              <a:latin typeface="Arial" pitchFamily="34" charset="0"/>
              <a:ea typeface="ＭＳ Ｐゴシック" pitchFamily="34" charset="-128"/>
              <a:cs typeface="Arial" pitchFamily="34" charset="0"/>
            </a:endParaRPr>
          </a:p>
        </p:txBody>
      </p:sp>
      <p:sp>
        <p:nvSpPr>
          <p:cNvPr id="19459" name="Rectangle 9">
            <a:extLst>
              <a:ext uri="{FF2B5EF4-FFF2-40B4-BE49-F238E27FC236}">
                <a16:creationId xmlns:a16="http://schemas.microsoft.com/office/drawing/2014/main" id="{FB1D28C0-79A1-405A-BD90-834F8632364F}"/>
              </a:ext>
            </a:extLst>
          </p:cNvPr>
          <p:cNvSpPr>
            <a:spLocks noChangeArrowheads="1"/>
          </p:cNvSpPr>
          <p:nvPr/>
        </p:nvSpPr>
        <p:spPr bwMode="auto">
          <a:xfrm>
            <a:off x="609600" y="136525"/>
            <a:ext cx="982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lnSpc>
                <a:spcPct val="90000"/>
              </a:lnSpc>
              <a:spcBef>
                <a:spcPct val="0"/>
              </a:spcBef>
              <a:buFontTx/>
              <a:buNone/>
            </a:pPr>
            <a:r>
              <a:rPr lang="es-us" sz="4400" dirty="0">
                <a:solidFill>
                  <a:srgbClr val="003175"/>
                </a:solidFill>
                <a:latin typeface="Arial" panose="020B0604020202020204" pitchFamily="34" charset="0"/>
                <a:cs typeface="Arial" panose="020B0604020202020204" pitchFamily="34" charset="0"/>
              </a:rPr>
              <a:t>Detección y monitoreo</a:t>
            </a:r>
          </a:p>
        </p:txBody>
      </p:sp>
      <p:pic>
        <p:nvPicPr>
          <p:cNvPr id="19462" name="Picture 6">
            <a:extLst>
              <a:ext uri="{FF2B5EF4-FFF2-40B4-BE49-F238E27FC236}">
                <a16:creationId xmlns:a16="http://schemas.microsoft.com/office/drawing/2014/main" id="{A46C3AB4-0711-41FD-ADB3-13CF4FD9F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2" t="21787" r="4105" b="7613"/>
          <a:stretch/>
        </p:blipFill>
        <p:spPr bwMode="auto">
          <a:xfrm>
            <a:off x="152400" y="3886200"/>
            <a:ext cx="2475299" cy="14081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descr="A hand holding a cell phone&#10;&#10;Description automatically generated">
            <a:extLst>
              <a:ext uri="{FF2B5EF4-FFF2-40B4-BE49-F238E27FC236}">
                <a16:creationId xmlns:a16="http://schemas.microsoft.com/office/drawing/2014/main" id="{9A60FD9B-1F9A-468F-8C0C-BCC202225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00200"/>
            <a:ext cx="2084832" cy="2084832"/>
          </a:xfrm>
          <a:prstGeom prst="rect">
            <a:avLst/>
          </a:prstGeom>
          <a:ln w="9525">
            <a:noFill/>
          </a:ln>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B8BA99C-4223-451E-908D-3BBBC4EDDBDB}"/>
              </a:ext>
            </a:extLst>
          </p:cNvPr>
          <p:cNvSpPr>
            <a:spLocks noGrp="1"/>
          </p:cNvSpPr>
          <p:nvPr>
            <p:ph type="body" idx="1"/>
          </p:nvPr>
        </p:nvSpPr>
        <p:spPr>
          <a:xfrm>
            <a:off x="609600" y="1371600"/>
            <a:ext cx="11353800" cy="4449763"/>
          </a:xfrm>
        </p:spPr>
        <p:txBody>
          <a:bodyPr rtlCol="0"/>
          <a:lstStyle/>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respuesta a incidentes con etanol y combustibles mezclados con etanol requiere equipo de protección personal</a:t>
            </a:r>
          </a:p>
          <a:p>
            <a:pPr rtl="0" eaLnBrk="1" hangingPunct="1">
              <a:lnSpc>
                <a:spcPct val="90000"/>
              </a:lnSpc>
            </a:pPr>
            <a:r>
              <a:rPr lang="es-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Los componentes del equipo de protección personal son:</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Casco con máscara protectora o protección ocular</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Capucha protectora</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Chaqueta de protección</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Pantalones de protección</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Guantes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Botas</a:t>
            </a:r>
          </a:p>
          <a:p>
            <a:pPr lvl="1" rtl="0" eaLnBrk="1" hangingPunct="1">
              <a:lnSpc>
                <a:spcPct val="90000"/>
              </a:lnSpc>
            </a:pPr>
            <a:r>
              <a:rPr lang="es-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Protección respiratoria</a:t>
            </a:r>
          </a:p>
        </p:txBody>
      </p:sp>
      <p:sp>
        <p:nvSpPr>
          <p:cNvPr id="21507" name="Rectangle 4">
            <a:extLst>
              <a:ext uri="{FF2B5EF4-FFF2-40B4-BE49-F238E27FC236}">
                <a16:creationId xmlns:a16="http://schemas.microsoft.com/office/drawing/2014/main" id="{E7D19C2F-D8C5-4FD0-9712-DDA2E1D6D384}"/>
              </a:ext>
            </a:extLst>
          </p:cNvPr>
          <p:cNvSpPr>
            <a:spLocks noChangeArrowheads="1"/>
          </p:cNvSpPr>
          <p:nvPr/>
        </p:nvSpPr>
        <p:spPr bwMode="auto">
          <a:xfrm>
            <a:off x="609600" y="163513"/>
            <a:ext cx="98298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rtl="0" eaLnBrk="1" hangingPunct="1">
              <a:lnSpc>
                <a:spcPct val="90000"/>
              </a:lnSpc>
              <a:spcBef>
                <a:spcPct val="0"/>
              </a:spcBef>
              <a:buFontTx/>
              <a:buNone/>
            </a:pPr>
            <a:r>
              <a:rPr lang="es-us" sz="4400" dirty="0">
                <a:solidFill>
                  <a:srgbClr val="003175"/>
                </a:solidFill>
                <a:latin typeface="Arial" panose="020B0604020202020204" pitchFamily="34" charset="0"/>
                <a:cs typeface="Arial" panose="020B0604020202020204" pitchFamily="34" charset="0"/>
              </a:rPr>
              <a:t>Equipo de protección personal</a:t>
            </a:r>
          </a:p>
        </p:txBody>
      </p:sp>
      <p:pic>
        <p:nvPicPr>
          <p:cNvPr id="3" name="Picture 2">
            <a:extLst>
              <a:ext uri="{FF2B5EF4-FFF2-40B4-BE49-F238E27FC236}">
                <a16:creationId xmlns:a16="http://schemas.microsoft.com/office/drawing/2014/main" id="{3F646D34-CC7D-413F-A78B-C60240749292}"/>
              </a:ext>
            </a:extLst>
          </p:cNvPr>
          <p:cNvPicPr>
            <a:picLocks noChangeAspect="1"/>
          </p:cNvPicPr>
          <p:nvPr/>
        </p:nvPicPr>
        <p:blipFill>
          <a:blip r:embed="rId3"/>
          <a:stretch>
            <a:fillRect/>
          </a:stretch>
        </p:blipFill>
        <p:spPr>
          <a:xfrm>
            <a:off x="6400800" y="3352800"/>
            <a:ext cx="5029200" cy="2275946"/>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E7D5-8B76-4CEE-8904-63C2DB82AFB9}"/>
              </a:ext>
            </a:extLst>
          </p:cNvPr>
          <p:cNvSpPr>
            <a:spLocks noGrp="1"/>
          </p:cNvSpPr>
          <p:nvPr>
            <p:ph type="title"/>
          </p:nvPr>
        </p:nvSpPr>
        <p:spPr>
          <a:xfrm>
            <a:off x="609600" y="0"/>
            <a:ext cx="10972800" cy="1524000"/>
          </a:xfrm>
        </p:spPr>
        <p:txBody>
          <a:bodyPr rtlCol="0"/>
          <a:lstStyle/>
          <a:p>
            <a:pPr rtl="0"/>
            <a:r>
              <a:rPr lang="es-us" sz="4400" b="0" dirty="0">
                <a:solidFill>
                  <a:srgbClr val="003175"/>
                </a:solidFill>
              </a:rPr>
              <a:t>Descontaminación </a:t>
            </a:r>
            <a:br>
              <a:rPr lang="en-US" sz="4400" b="0" dirty="0">
                <a:solidFill>
                  <a:srgbClr val="003175"/>
                </a:solidFill>
              </a:rPr>
            </a:br>
            <a:r>
              <a:rPr lang="es-us" sz="4400" b="0" dirty="0">
                <a:solidFill>
                  <a:schemeClr val="bg1"/>
                </a:solidFill>
              </a:rPr>
              <a:t>Recomendaciones</a:t>
            </a:r>
          </a:p>
        </p:txBody>
      </p:sp>
      <p:sp>
        <p:nvSpPr>
          <p:cNvPr id="3" name="Content Placeholder 2">
            <a:extLst>
              <a:ext uri="{FF2B5EF4-FFF2-40B4-BE49-F238E27FC236}">
                <a16:creationId xmlns:a16="http://schemas.microsoft.com/office/drawing/2014/main" id="{A7047489-F461-43F2-A84C-FF22166A67A0}"/>
              </a:ext>
            </a:extLst>
          </p:cNvPr>
          <p:cNvSpPr>
            <a:spLocks noGrp="1"/>
          </p:cNvSpPr>
          <p:nvPr>
            <p:ph idx="1"/>
          </p:nvPr>
        </p:nvSpPr>
        <p:spPr>
          <a:xfrm>
            <a:off x="609600" y="1524000"/>
            <a:ext cx="8153400" cy="4525963"/>
          </a:xfrm>
        </p:spPr>
        <p:txBody>
          <a:bodyPr rtlCol="0"/>
          <a:lstStyle/>
          <a:p>
            <a:pPr rtl="0"/>
            <a:r>
              <a:rPr lang="es-us" sz="2800" dirty="0">
                <a:solidFill>
                  <a:schemeClr val="bg1"/>
                </a:solidFill>
                <a:latin typeface="Arial" panose="020B0604020202020204" pitchFamily="34" charset="0"/>
                <a:cs typeface="Arial" panose="020B0604020202020204" pitchFamily="34" charset="0"/>
              </a:rPr>
              <a:t>La descontaminación posterior a la respuesta es necesaria para evitar la contaminación fuera de las zonas del incidente (contaminación secundaria)</a:t>
            </a:r>
          </a:p>
          <a:p>
            <a:pPr rtl="0"/>
            <a:r>
              <a:rPr lang="es-us" sz="2800" dirty="0">
                <a:solidFill>
                  <a:schemeClr val="bg1"/>
                </a:solidFill>
                <a:latin typeface="Arial" panose="020B0604020202020204" pitchFamily="34" charset="0"/>
                <a:cs typeface="Arial" panose="020B0604020202020204" pitchFamily="34" charset="0"/>
              </a:rPr>
              <a:t>La descontaminación debe incluir tensioactivos y limpiadores a base de agua</a:t>
            </a:r>
          </a:p>
          <a:p>
            <a:pPr rtl="0"/>
            <a:r>
              <a:rPr lang="es-us" sz="2800" dirty="0">
                <a:solidFill>
                  <a:schemeClr val="bg1"/>
                </a:solidFill>
                <a:latin typeface="Arial" panose="020B0604020202020204" pitchFamily="34" charset="0"/>
                <a:cs typeface="Arial" panose="020B0604020202020204" pitchFamily="34" charset="0"/>
              </a:rPr>
              <a:t>Toda la escorrentía de descontaminación debe contenerse, probarse y eliminarse adecuadamente</a:t>
            </a:r>
          </a:p>
          <a:p>
            <a:pPr marL="0" indent="0" rtl="0">
              <a:buNone/>
            </a:pPr>
            <a:endParaRPr lang="en-US" sz="2800" dirty="0"/>
          </a:p>
        </p:txBody>
      </p:sp>
      <p:pic>
        <p:nvPicPr>
          <p:cNvPr id="29698" name="Picture 2">
            <a:extLst>
              <a:ext uri="{FF2B5EF4-FFF2-40B4-BE49-F238E27FC236}">
                <a16:creationId xmlns:a16="http://schemas.microsoft.com/office/drawing/2014/main" id="{5394CA29-1AE2-444A-BA6C-510426352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981200"/>
            <a:ext cx="3048000" cy="3048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4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F3F6E-6A4A-4CC3-9C47-EDEDEAECBCD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4a4db33-2e30-4ca9-9a6e-bddb39c6c07a"/>
    <ds:schemaRef ds:uri="http://www.w3.org/XML/1998/namespace"/>
    <ds:schemaRef ds:uri="http://purl.org/dc/dcmitype/"/>
  </ds:schemaRefs>
</ds:datastoreItem>
</file>

<file path=customXml/itemProps2.xml><?xml version="1.0" encoding="utf-8"?>
<ds:datastoreItem xmlns:ds="http://schemas.openxmlformats.org/officeDocument/2006/customXml" ds:itemID="{C5F7F9C0-B100-49E1-B0EB-0DFF970CB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0F0B5-E48F-477B-A244-E9F9BCA076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30911</TotalTime>
  <Words>2462</Words>
  <Application>Microsoft Office PowerPoint</Application>
  <PresentationFormat>Widescreen</PresentationFormat>
  <Paragraphs>193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Objetivo</vt:lpstr>
      <vt:lpstr>Introducción</vt:lpstr>
      <vt:lpstr>PowerPoint Presentation</vt:lpstr>
      <vt:lpstr>PowerPoint Presentation</vt:lpstr>
      <vt:lpstr>Zonas de control</vt:lpstr>
      <vt:lpstr>PowerPoint Presentation</vt:lpstr>
      <vt:lpstr>PowerPoint Presentation</vt:lpstr>
      <vt:lpstr>Descontaminación  Recomendaciones</vt:lpstr>
      <vt:lpstr>Resumen</vt:lpstr>
      <vt:lpstr>Actividad 7.1:  Procedimientos para Incidentes</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187</cp:revision>
  <cp:lastPrinted>2020-03-04T16:48:16Z</cp:lastPrinted>
  <dcterms:modified xsi:type="dcterms:W3CDTF">2022-03-16T20:21:50Z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