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84" r:id="rId4"/>
    <p:sldMasterId id="2147483802" r:id="rId5"/>
  </p:sldMasterIdLst>
  <p:notesMasterIdLst>
    <p:notesMasterId r:id="rId40"/>
  </p:notesMasterIdLst>
  <p:handoutMasterIdLst>
    <p:handoutMasterId r:id="rId41"/>
  </p:handoutMasterIdLst>
  <p:sldIdLst>
    <p:sldId id="376" r:id="rId6"/>
    <p:sldId id="307" r:id="rId7"/>
    <p:sldId id="308" r:id="rId8"/>
    <p:sldId id="309" r:id="rId9"/>
    <p:sldId id="363" r:id="rId10"/>
    <p:sldId id="313" r:id="rId11"/>
    <p:sldId id="377" r:id="rId12"/>
    <p:sldId id="348" r:id="rId13"/>
    <p:sldId id="375" r:id="rId14"/>
    <p:sldId id="362" r:id="rId15"/>
    <p:sldId id="374" r:id="rId16"/>
    <p:sldId id="373" r:id="rId17"/>
    <p:sldId id="350" r:id="rId18"/>
    <p:sldId id="352" r:id="rId19"/>
    <p:sldId id="323" r:id="rId20"/>
    <p:sldId id="324" r:id="rId21"/>
    <p:sldId id="325" r:id="rId22"/>
    <p:sldId id="326" r:id="rId23"/>
    <p:sldId id="327" r:id="rId24"/>
    <p:sldId id="353" r:id="rId25"/>
    <p:sldId id="328" r:id="rId26"/>
    <p:sldId id="347" r:id="rId27"/>
    <p:sldId id="343" r:id="rId28"/>
    <p:sldId id="332" r:id="rId29"/>
    <p:sldId id="333" r:id="rId30"/>
    <p:sldId id="354" r:id="rId31"/>
    <p:sldId id="364" r:id="rId32"/>
    <p:sldId id="355" r:id="rId33"/>
    <p:sldId id="356" r:id="rId34"/>
    <p:sldId id="357" r:id="rId35"/>
    <p:sldId id="378" r:id="rId36"/>
    <p:sldId id="345" r:id="rId37"/>
    <p:sldId id="368" r:id="rId38"/>
    <p:sldId id="340" r:id="rId39"/>
  </p:sldIdLst>
  <p:sldSz cx="12192000" cy="6858000"/>
  <p:notesSz cx="7010400" cy="92964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672">
          <p15:clr>
            <a:srgbClr val="A4A3A4"/>
          </p15:clr>
        </p15:guide>
        <p15:guide id="2" pos="448">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5"/>
    <a:srgbClr val="000000"/>
    <a:srgbClr val="003175"/>
    <a:srgbClr val="FF5050"/>
    <a:srgbClr val="FF0000"/>
    <a:srgbClr val="5DBA3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9E13A4-7A32-4EBB-9DC7-A51D936F4981}" v="2" dt="2026-06-04T19:09:46.8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73281" autoAdjust="0"/>
  </p:normalViewPr>
  <p:slideViewPr>
    <p:cSldViewPr>
      <p:cViewPr varScale="1">
        <p:scale>
          <a:sx n="61" d="100"/>
          <a:sy n="61" d="100"/>
        </p:scale>
        <p:origin x="78" y="510"/>
      </p:cViewPr>
      <p:guideLst>
        <p:guide orient="horz" pos="672"/>
        <p:guide pos="4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55" d="100"/>
          <a:sy n="55" d="100"/>
        </p:scale>
        <p:origin x="1340" y="2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y Ruff" userId="2fedf697-c7c4-47e5-81d4-5bd69038a8f8" providerId="ADAL" clId="{7BFC989C-9026-4FDF-A8BA-5762B3585EB1}"/>
    <pc:docChg chg="undo redo custSel modSld sldOrd">
      <pc:chgData name="Missy Ruff" userId="2fedf697-c7c4-47e5-81d4-5bd69038a8f8" providerId="ADAL" clId="{7BFC989C-9026-4FDF-A8BA-5762B3585EB1}" dt="2026-06-04T17:14:27.956" v="1210" actId="27636"/>
      <pc:docMkLst>
        <pc:docMk/>
      </pc:docMkLst>
      <pc:sldChg chg="addSp delSp modSp mod ord">
        <pc:chgData name="Missy Ruff" userId="2fedf697-c7c4-47e5-81d4-5bd69038a8f8" providerId="ADAL" clId="{7BFC989C-9026-4FDF-A8BA-5762B3585EB1}" dt="2026-06-04T16:25:53.727" v="1132"/>
        <pc:sldMkLst>
          <pc:docMk/>
          <pc:sldMk cId="0" sldId="345"/>
        </pc:sldMkLst>
        <pc:picChg chg="add mod">
          <ac:chgData name="Missy Ruff" userId="2fedf697-c7c4-47e5-81d4-5bd69038a8f8" providerId="ADAL" clId="{7BFC989C-9026-4FDF-A8BA-5762B3585EB1}" dt="2026-06-04T16:03:53.411" v="928" actId="1076"/>
          <ac:picMkLst>
            <pc:docMk/>
            <pc:sldMk cId="0" sldId="345"/>
            <ac:picMk id="4" creationId="{386C6624-FD5C-FCF5-D994-21EA30F3DEE8}"/>
          </ac:picMkLst>
        </pc:picChg>
        <pc:picChg chg="del mod">
          <ac:chgData name="Missy Ruff" userId="2fedf697-c7c4-47e5-81d4-5bd69038a8f8" providerId="ADAL" clId="{7BFC989C-9026-4FDF-A8BA-5762B3585EB1}" dt="2026-06-04T16:03:20.714" v="921" actId="478"/>
          <ac:picMkLst>
            <pc:docMk/>
            <pc:sldMk cId="0" sldId="345"/>
            <ac:picMk id="5" creationId="{21961066-31D4-388D-1ECB-CAE96278ACEF}"/>
          </ac:picMkLst>
        </pc:picChg>
      </pc:sldChg>
      <pc:sldChg chg="addSp delSp modSp mod ord modNotesTx">
        <pc:chgData name="Missy Ruff" userId="2fedf697-c7c4-47e5-81d4-5bd69038a8f8" providerId="ADAL" clId="{7BFC989C-9026-4FDF-A8BA-5762B3585EB1}" dt="2026-06-04T16:25:53.727" v="1132"/>
        <pc:sldMkLst>
          <pc:docMk/>
          <pc:sldMk cId="0" sldId="368"/>
        </pc:sldMkLst>
        <pc:spChg chg="mod">
          <ac:chgData name="Missy Ruff" userId="2fedf697-c7c4-47e5-81d4-5bd69038a8f8" providerId="ADAL" clId="{7BFC989C-9026-4FDF-A8BA-5762B3585EB1}" dt="2026-06-04T16:07:08.009" v="963" actId="1036"/>
          <ac:spMkLst>
            <pc:docMk/>
            <pc:sldMk cId="0" sldId="368"/>
            <ac:spMk id="2" creationId="{A99A6386-A27D-E870-D766-42FE48161374}"/>
          </ac:spMkLst>
        </pc:spChg>
        <pc:spChg chg="mod">
          <ac:chgData name="Missy Ruff" userId="2fedf697-c7c4-47e5-81d4-5bd69038a8f8" providerId="ADAL" clId="{7BFC989C-9026-4FDF-A8BA-5762B3585EB1}" dt="2026-06-04T16:07:00.132" v="962" actId="255"/>
          <ac:spMkLst>
            <pc:docMk/>
            <pc:sldMk cId="0" sldId="368"/>
            <ac:spMk id="3" creationId="{DEAC445D-49ED-425B-BF82-BEC452742736}"/>
          </ac:spMkLst>
        </pc:spChg>
        <pc:spChg chg="mod">
          <ac:chgData name="Missy Ruff" userId="2fedf697-c7c4-47e5-81d4-5bd69038a8f8" providerId="ADAL" clId="{7BFC989C-9026-4FDF-A8BA-5762B3585EB1}" dt="2026-06-04T16:07:08.009" v="963" actId="1036"/>
          <ac:spMkLst>
            <pc:docMk/>
            <pc:sldMk cId="0" sldId="368"/>
            <ac:spMk id="5" creationId="{029224B7-3C91-FFF4-ED61-D4ED5D8CF0F7}"/>
          </ac:spMkLst>
        </pc:spChg>
        <pc:spChg chg="mod">
          <ac:chgData name="Missy Ruff" userId="2fedf697-c7c4-47e5-81d4-5bd69038a8f8" providerId="ADAL" clId="{7BFC989C-9026-4FDF-A8BA-5762B3585EB1}" dt="2026-06-04T16:07:08.009" v="963" actId="1036"/>
          <ac:spMkLst>
            <pc:docMk/>
            <pc:sldMk cId="0" sldId="368"/>
            <ac:spMk id="6" creationId="{AC665809-1C44-7E65-3C9D-5231FFED1A73}"/>
          </ac:spMkLst>
        </pc:spChg>
        <pc:spChg chg="mod">
          <ac:chgData name="Missy Ruff" userId="2fedf697-c7c4-47e5-81d4-5bd69038a8f8" providerId="ADAL" clId="{7BFC989C-9026-4FDF-A8BA-5762B3585EB1}" dt="2026-06-04T16:07:17.759" v="965" actId="1036"/>
          <ac:spMkLst>
            <pc:docMk/>
            <pc:sldMk cId="0" sldId="368"/>
            <ac:spMk id="7" creationId="{AA08F386-25B7-2D4E-EF1B-FF443F1DE791}"/>
          </ac:spMkLst>
        </pc:spChg>
        <pc:spChg chg="mod">
          <ac:chgData name="Missy Ruff" userId="2fedf697-c7c4-47e5-81d4-5bd69038a8f8" providerId="ADAL" clId="{7BFC989C-9026-4FDF-A8BA-5762B3585EB1}" dt="2026-06-04T16:07:34.110" v="967" actId="1035"/>
          <ac:spMkLst>
            <pc:docMk/>
            <pc:sldMk cId="0" sldId="368"/>
            <ac:spMk id="8" creationId="{AE75B8FA-3A51-BDD0-8501-04A3C441F1AA}"/>
          </ac:spMkLst>
        </pc:spChg>
        <pc:picChg chg="del">
          <ac:chgData name="Missy Ruff" userId="2fedf697-c7c4-47e5-81d4-5bd69038a8f8" providerId="ADAL" clId="{7BFC989C-9026-4FDF-A8BA-5762B3585EB1}" dt="2026-06-04T16:03:58.031" v="929" actId="478"/>
          <ac:picMkLst>
            <pc:docMk/>
            <pc:sldMk cId="0" sldId="368"/>
            <ac:picMk id="4" creationId="{B27C6637-D19F-A559-97E3-B221D81C1AF5}"/>
          </ac:picMkLst>
        </pc:picChg>
        <pc:picChg chg="add mod">
          <ac:chgData name="Missy Ruff" userId="2fedf697-c7c4-47e5-81d4-5bd69038a8f8" providerId="ADAL" clId="{7BFC989C-9026-4FDF-A8BA-5762B3585EB1}" dt="2026-06-04T16:04:11.145" v="933" actId="14100"/>
          <ac:picMkLst>
            <pc:docMk/>
            <pc:sldMk cId="0" sldId="368"/>
            <ac:picMk id="10" creationId="{905D6496-BF71-F0FA-B4A1-BCFD2D040445}"/>
          </ac:picMkLst>
        </pc:picChg>
      </pc:sldChg>
      <pc:sldChg chg="modSp mod ord modNotes modNotesTx">
        <pc:chgData name="Missy Ruff" userId="2fedf697-c7c4-47e5-81d4-5bd69038a8f8" providerId="ADAL" clId="{7BFC989C-9026-4FDF-A8BA-5762B3585EB1}" dt="2026-06-04T17:14:27.956" v="1210" actId="27636"/>
        <pc:sldMkLst>
          <pc:docMk/>
          <pc:sldMk cId="2605515781" sldId="378"/>
        </pc:sldMkLst>
        <pc:spChg chg="mod">
          <ac:chgData name="Missy Ruff" userId="2fedf697-c7c4-47e5-81d4-5bd69038a8f8" providerId="ADAL" clId="{7BFC989C-9026-4FDF-A8BA-5762B3585EB1}" dt="2026-06-04T16:48:26.392" v="1167" actId="1076"/>
          <ac:spMkLst>
            <pc:docMk/>
            <pc:sldMk cId="2605515781" sldId="378"/>
            <ac:spMk id="6" creationId="{EFD9267E-097D-70DD-A944-6FBEA0F2441E}"/>
          </ac:spMkLst>
        </pc:spChg>
        <pc:spChg chg="mod">
          <ac:chgData name="Missy Ruff" userId="2fedf697-c7c4-47e5-81d4-5bd69038a8f8" providerId="ADAL" clId="{7BFC989C-9026-4FDF-A8BA-5762B3585EB1}" dt="2026-06-04T16:48:01.242" v="1165" actId="20577"/>
          <ac:spMkLst>
            <pc:docMk/>
            <pc:sldMk cId="2605515781" sldId="378"/>
            <ac:spMk id="46085" creationId="{54AD3926-804C-257A-0D56-014F9F8C4337}"/>
          </ac:spMkLst>
        </pc:spChg>
        <pc:cxnChg chg="mod">
          <ac:chgData name="Missy Ruff" userId="2fedf697-c7c4-47e5-81d4-5bd69038a8f8" providerId="ADAL" clId="{7BFC989C-9026-4FDF-A8BA-5762B3585EB1}" dt="2026-06-04T16:48:07.461" v="1166" actId="1076"/>
          <ac:cxnSpMkLst>
            <pc:docMk/>
            <pc:sldMk cId="2605515781" sldId="378"/>
            <ac:cxnSpMk id="11" creationId="{4CBD53C3-CB3A-5882-8DD1-C9206B514B1B}"/>
          </ac:cxnSpMkLst>
        </pc:cxn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310E15-A96B-4AEE-AFAA-04B9DA0AF1C9}"/>
              </a:ext>
            </a:extLst>
          </p:cNvPr>
          <p:cNvSpPr>
            <a:spLocks noGrp="1"/>
          </p:cNvSpPr>
          <p:nvPr>
            <p:ph type="hdr" sz="quarter"/>
          </p:nvPr>
        </p:nvSpPr>
        <p:spPr>
          <a:xfrm>
            <a:off x="0" y="0"/>
            <a:ext cx="3038475" cy="465138"/>
          </a:xfrm>
          <a:prstGeom prst="rect">
            <a:avLst/>
          </a:prstGeom>
        </p:spPr>
        <p:txBody>
          <a:bodyPr vert="horz" lIns="91431" tIns="45716" rIns="91431" bIns="45716" rtlCol="0"/>
          <a:lstStyle>
            <a:lvl1pPr algn="l" eaLnBrk="1" hangingPunct="1">
              <a:defRPr sz="1200">
                <a:latin typeface="Arial" charset="0"/>
                <a:cs typeface="+mn-cs"/>
              </a:defRPr>
            </a:lvl1pPr>
          </a:lstStyle>
          <a:p>
            <a:pPr>
              <a:defRPr/>
            </a:pPr>
            <a:endParaRPr lang="en-US"/>
          </a:p>
        </p:txBody>
      </p:sp>
      <p:sp>
        <p:nvSpPr>
          <p:cNvPr id="3" name="Date Placeholder 2">
            <a:extLst>
              <a:ext uri="{FF2B5EF4-FFF2-40B4-BE49-F238E27FC236}">
                <a16:creationId xmlns:a16="http://schemas.microsoft.com/office/drawing/2014/main" id="{8E8B4A89-2ACD-4625-8B46-E119A94D2FE1}"/>
              </a:ext>
            </a:extLst>
          </p:cNvPr>
          <p:cNvSpPr>
            <a:spLocks noGrp="1"/>
          </p:cNvSpPr>
          <p:nvPr>
            <p:ph type="dt" sz="quarter" idx="1"/>
          </p:nvPr>
        </p:nvSpPr>
        <p:spPr>
          <a:xfrm>
            <a:off x="3970338" y="0"/>
            <a:ext cx="3038475" cy="465138"/>
          </a:xfrm>
          <a:prstGeom prst="rect">
            <a:avLst/>
          </a:prstGeom>
        </p:spPr>
        <p:txBody>
          <a:bodyPr vert="horz" lIns="91431" tIns="45716" rIns="91431" bIns="45716" rtlCol="0"/>
          <a:lstStyle>
            <a:lvl1pPr algn="r" eaLnBrk="1" hangingPunct="1">
              <a:defRPr sz="1200">
                <a:latin typeface="Arial" charset="0"/>
                <a:cs typeface="+mn-cs"/>
              </a:defRPr>
            </a:lvl1pPr>
          </a:lstStyle>
          <a:p>
            <a:pPr>
              <a:defRPr/>
            </a:pPr>
            <a:fld id="{922FC238-1FC1-4ED7-A14E-802A3F91E17C}" type="datetimeFigureOut">
              <a:rPr lang="en-US"/>
              <a:pPr>
                <a:defRPr/>
              </a:pPr>
              <a:t>6/4/2026</a:t>
            </a:fld>
            <a:endParaRPr lang="en-US" dirty="0"/>
          </a:p>
        </p:txBody>
      </p:sp>
      <p:sp>
        <p:nvSpPr>
          <p:cNvPr id="4" name="Footer Placeholder 3">
            <a:extLst>
              <a:ext uri="{FF2B5EF4-FFF2-40B4-BE49-F238E27FC236}">
                <a16:creationId xmlns:a16="http://schemas.microsoft.com/office/drawing/2014/main" id="{5977BDDC-FAEC-45E0-A471-F9BD692CAA0C}"/>
              </a:ext>
            </a:extLst>
          </p:cNvPr>
          <p:cNvSpPr>
            <a:spLocks noGrp="1"/>
          </p:cNvSpPr>
          <p:nvPr>
            <p:ph type="ftr" sz="quarter" idx="2"/>
          </p:nvPr>
        </p:nvSpPr>
        <p:spPr>
          <a:xfrm>
            <a:off x="0" y="8829675"/>
            <a:ext cx="3038475" cy="465138"/>
          </a:xfrm>
          <a:prstGeom prst="rect">
            <a:avLst/>
          </a:prstGeom>
        </p:spPr>
        <p:txBody>
          <a:bodyPr vert="horz" lIns="91431" tIns="45716" rIns="91431" bIns="45716" rtlCol="0" anchor="b"/>
          <a:lstStyle>
            <a:lvl1pPr algn="l" eaLnBrk="1" hangingPunct="1">
              <a:defRPr sz="1200">
                <a:latin typeface="Arial" charset="0"/>
                <a:cs typeface="+mn-cs"/>
              </a:defRPr>
            </a:lvl1pPr>
          </a:lstStyle>
          <a:p>
            <a:pPr>
              <a:defRPr/>
            </a:pPr>
            <a:endParaRPr lang="en-US"/>
          </a:p>
        </p:txBody>
      </p:sp>
      <p:sp>
        <p:nvSpPr>
          <p:cNvPr id="5" name="Slide Number Placeholder 4">
            <a:extLst>
              <a:ext uri="{FF2B5EF4-FFF2-40B4-BE49-F238E27FC236}">
                <a16:creationId xmlns:a16="http://schemas.microsoft.com/office/drawing/2014/main" id="{34652EE2-A95C-46D0-A008-85D94A39D2B6}"/>
              </a:ext>
            </a:extLst>
          </p:cNvPr>
          <p:cNvSpPr>
            <a:spLocks noGrp="1"/>
          </p:cNvSpPr>
          <p:nvPr>
            <p:ph type="sldNum" sz="quarter" idx="3"/>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a:lvl1pPr>
          </a:lstStyle>
          <a:p>
            <a:pPr>
              <a:defRPr/>
            </a:pPr>
            <a:fld id="{4C80E8BE-C6AD-4D12-96C8-144D1FD41367}"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17E9DD-D8E9-44A8-B32F-B8A01B4343B1}"/>
              </a:ext>
            </a:extLst>
          </p:cNvPr>
          <p:cNvSpPr>
            <a:spLocks noGrp="1"/>
          </p:cNvSpPr>
          <p:nvPr>
            <p:ph type="hdr" sz="quarter"/>
          </p:nvPr>
        </p:nvSpPr>
        <p:spPr>
          <a:xfrm>
            <a:off x="0" y="0"/>
            <a:ext cx="3038475" cy="465138"/>
          </a:xfrm>
          <a:prstGeom prst="rect">
            <a:avLst/>
          </a:prstGeom>
        </p:spPr>
        <p:txBody>
          <a:bodyPr vert="horz" lIns="91431" tIns="45716" rIns="91431" bIns="45716"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0E1BED06-8C6D-4DCB-8C7E-22EE324B028A}"/>
              </a:ext>
            </a:extLst>
          </p:cNvPr>
          <p:cNvSpPr>
            <a:spLocks noGrp="1"/>
          </p:cNvSpPr>
          <p:nvPr>
            <p:ph type="dt" idx="1"/>
          </p:nvPr>
        </p:nvSpPr>
        <p:spPr>
          <a:xfrm>
            <a:off x="3970338" y="0"/>
            <a:ext cx="3038475" cy="465138"/>
          </a:xfrm>
          <a:prstGeom prst="rect">
            <a:avLst/>
          </a:prstGeom>
        </p:spPr>
        <p:txBody>
          <a:bodyPr vert="horz" wrap="square" lIns="91431" tIns="45716" rIns="91431" bIns="45716" numCol="1" anchor="t" anchorCtr="0" compatLnSpc="1">
            <a:prstTxWarp prst="textNoShape">
              <a:avLst/>
            </a:prstTxWarp>
          </a:bodyPr>
          <a:lstStyle>
            <a:lvl1pPr algn="r" eaLnBrk="1" hangingPunct="1">
              <a:defRPr sz="1200">
                <a:latin typeface="Calibri" pitchFamily="34" charset="0"/>
                <a:cs typeface="Arial" pitchFamily="34" charset="0"/>
              </a:defRPr>
            </a:lvl1pPr>
          </a:lstStyle>
          <a:p>
            <a:pPr>
              <a:defRPr/>
            </a:pPr>
            <a:fld id="{5053D1EF-E813-498F-A7C3-8C6D30617855}" type="datetimeFigureOut">
              <a:rPr lang="en-US"/>
              <a:pPr>
                <a:defRPr/>
              </a:pPr>
              <a:t>6/4/2026</a:t>
            </a:fld>
            <a:endParaRPr lang="en-US" dirty="0"/>
          </a:p>
        </p:txBody>
      </p:sp>
      <p:sp>
        <p:nvSpPr>
          <p:cNvPr id="4" name="Slide Image Placeholder 3">
            <a:extLst>
              <a:ext uri="{FF2B5EF4-FFF2-40B4-BE49-F238E27FC236}">
                <a16:creationId xmlns:a16="http://schemas.microsoft.com/office/drawing/2014/main" id="{508A0DA7-4B15-4011-ABC0-72076F5F62D8}"/>
              </a:ext>
            </a:extLst>
          </p:cNvPr>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1431" tIns="45716" rIns="91431" bIns="45716" rtlCol="0" anchor="ctr"/>
          <a:lstStyle/>
          <a:p>
            <a:pPr lvl="0"/>
            <a:endParaRPr lang="en-US" noProof="0" dirty="0"/>
          </a:p>
        </p:txBody>
      </p:sp>
      <p:sp>
        <p:nvSpPr>
          <p:cNvPr id="5" name="Notes Placeholder 4">
            <a:extLst>
              <a:ext uri="{FF2B5EF4-FFF2-40B4-BE49-F238E27FC236}">
                <a16:creationId xmlns:a16="http://schemas.microsoft.com/office/drawing/2014/main" id="{E319F3A3-9463-421B-8BBF-F20229BFC645}"/>
              </a:ext>
            </a:extLst>
          </p:cNvPr>
          <p:cNvSpPr>
            <a:spLocks noGrp="1"/>
          </p:cNvSpPr>
          <p:nvPr>
            <p:ph type="body" sz="quarter" idx="3"/>
          </p:nvPr>
        </p:nvSpPr>
        <p:spPr>
          <a:xfrm>
            <a:off x="701675" y="4416425"/>
            <a:ext cx="5607050" cy="4183063"/>
          </a:xfrm>
          <a:prstGeom prst="rect">
            <a:avLst/>
          </a:prstGeom>
        </p:spPr>
        <p:txBody>
          <a:bodyPr vert="horz" lIns="91431" tIns="45716" rIns="91431" bIns="45716"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4DAEF349-6C57-47A3-8A4D-B364E7ED5A80}"/>
              </a:ext>
            </a:extLst>
          </p:cNvPr>
          <p:cNvSpPr>
            <a:spLocks noGrp="1"/>
          </p:cNvSpPr>
          <p:nvPr>
            <p:ph type="ftr" sz="quarter" idx="4"/>
          </p:nvPr>
        </p:nvSpPr>
        <p:spPr>
          <a:xfrm>
            <a:off x="0" y="8829675"/>
            <a:ext cx="3038475" cy="465138"/>
          </a:xfrm>
          <a:prstGeom prst="rect">
            <a:avLst/>
          </a:prstGeom>
        </p:spPr>
        <p:txBody>
          <a:bodyPr vert="horz" lIns="91431" tIns="45716" rIns="91431" bIns="45716"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CC0B4AC9-BF90-4AF9-80E5-8E3B9F166D8D}"/>
              </a:ext>
            </a:extLst>
          </p:cNvPr>
          <p:cNvSpPr>
            <a:spLocks noGrp="1"/>
          </p:cNvSpPr>
          <p:nvPr>
            <p:ph type="sldNum" sz="quarter" idx="5"/>
          </p:nvPr>
        </p:nvSpPr>
        <p:spPr>
          <a:xfrm>
            <a:off x="3970338" y="8829675"/>
            <a:ext cx="3038475" cy="465138"/>
          </a:xfrm>
          <a:prstGeom prst="rect">
            <a:avLst/>
          </a:prstGeom>
        </p:spPr>
        <p:txBody>
          <a:bodyPr vert="horz" wrap="square" lIns="91431" tIns="45716" rIns="91431" bIns="45716"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716C993C-0C7E-46C8-B837-B414561F4B7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F_HMe-aOp7A"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b="1" dirty="0">
                <a:latin typeface="Arial" pitchFamily="34" charset="0"/>
                <a:cs typeface="Arial" pitchFamily="34" charset="0"/>
              </a:rPr>
              <a:t>Module Time</a:t>
            </a:r>
            <a:r>
              <a:rPr lang="en-US" sz="1000" dirty="0">
                <a:latin typeface="Arial" pitchFamily="34" charset="0"/>
                <a:cs typeface="Arial" pitchFamily="34" charset="0"/>
              </a:rPr>
              <a:t>: 30 minutes/ 40 minutes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Materials</a:t>
            </a:r>
            <a:r>
              <a:rPr lang="en-US" sz="1000" dirty="0">
                <a:latin typeface="Arial" pitchFamily="34" charset="0"/>
                <a:cs typeface="Arial" pitchFamily="34" charset="0"/>
              </a:rPr>
              <a:t>:</a:t>
            </a:r>
          </a:p>
          <a:p>
            <a:pPr marL="171450" indent="-171450">
              <a:buFont typeface="Arial" pitchFamily="34" charset="0"/>
              <a:buChar char="•"/>
              <a:defRPr/>
            </a:pPr>
            <a:r>
              <a:rPr lang="en-US" sz="1000" i="1" dirty="0">
                <a:latin typeface="Arial" pitchFamily="34" charset="0"/>
                <a:cs typeface="Arial" pitchFamily="34" charset="0"/>
              </a:rPr>
              <a:t>Emergency Response Considerations</a:t>
            </a:r>
            <a:r>
              <a:rPr lang="en-US" sz="1000" dirty="0">
                <a:latin typeface="Arial" pitchFamily="34" charset="0"/>
                <a:cs typeface="Arial" pitchFamily="34" charset="0"/>
              </a:rPr>
              <a:t> video – (Show the video segment from 0:00 to 4:31)</a:t>
            </a:r>
          </a:p>
          <a:p>
            <a:pPr marL="171450" indent="-171450">
              <a:buFont typeface="Arial" pitchFamily="34" charset="0"/>
              <a:buChar char="•"/>
              <a:defRPr/>
            </a:pPr>
            <a:r>
              <a:rPr lang="en-US" sz="1000" i="1" dirty="0">
                <a:latin typeface="Arial" pitchFamily="34" charset="0"/>
                <a:cs typeface="Arial" pitchFamily="34" charset="0"/>
              </a:rPr>
              <a:t>Responding to Ethanol Incidents </a:t>
            </a:r>
            <a:r>
              <a:rPr lang="en-US" sz="1000" dirty="0">
                <a:latin typeface="Arial" pitchFamily="34" charset="0"/>
                <a:cs typeface="Arial" pitchFamily="34" charset="0"/>
              </a:rPr>
              <a:t>video – (Total time 19:20)</a:t>
            </a:r>
          </a:p>
          <a:p>
            <a:endParaRPr lang="en-US" dirty="0"/>
          </a:p>
        </p:txBody>
      </p:sp>
      <p:sp>
        <p:nvSpPr>
          <p:cNvPr id="4" name="Slide Number Placeholder 3"/>
          <p:cNvSpPr>
            <a:spLocks noGrp="1"/>
          </p:cNvSpPr>
          <p:nvPr>
            <p:ph type="sldNum" sz="quarter" idx="5"/>
          </p:nvPr>
        </p:nvSpPr>
        <p:spPr/>
        <p:txBody>
          <a:bodyPr/>
          <a:lstStyle/>
          <a:p>
            <a:pPr>
              <a:defRPr/>
            </a:pPr>
            <a:fld id="{67F84BA3-916F-4452-A4BA-BB59DCCB300E}" type="slidenum">
              <a:rPr lang="en-US" altLang="en-US" smtClean="0"/>
              <a:pPr>
                <a:defRPr/>
              </a:pPr>
              <a:t>1</a:t>
            </a:fld>
            <a:endParaRPr lang="en-US" altLang="en-US"/>
          </a:p>
        </p:txBody>
      </p:sp>
    </p:spTree>
    <p:extLst>
      <p:ext uri="{BB962C8B-B14F-4D97-AF65-F5344CB8AC3E}">
        <p14:creationId xmlns:p14="http://schemas.microsoft.com/office/powerpoint/2010/main" val="2696741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60966B4A-42E3-47D4-BA8F-AAFC6D27FA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9A21CB65-947D-481B-AEB1-5E70D8ABF9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Enabling Objectives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1. Describe the manner in which foam applications can be used to fight fuel fires.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2. List the ways in which foam applications suppress fire.</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3. Predict when to fight fuel fires and when to simply protect surrounding areas.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4. State the generally accepted “rule of thumb” for the use of foam applications on ethanol &amp; ethanol-blended fuel fires.</a:t>
            </a:r>
          </a:p>
        </p:txBody>
      </p:sp>
      <p:sp>
        <p:nvSpPr>
          <p:cNvPr id="13316" name="Slide Number Placeholder 3">
            <a:extLst>
              <a:ext uri="{FF2B5EF4-FFF2-40B4-BE49-F238E27FC236}">
                <a16:creationId xmlns:a16="http://schemas.microsoft.com/office/drawing/2014/main" id="{EC5D825A-018A-4A29-A15F-84E68C23260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8A790A9-B196-46D7-BFD0-1A4E9560978A}" type="slidenum">
              <a:rPr lang="en-US" altLang="en-US" smtClean="0">
                <a:cs typeface="Arial" panose="020B0604020202020204" pitchFamily="34" charset="0"/>
              </a:rPr>
              <a:pPr>
                <a:spcBef>
                  <a:spcPct val="0"/>
                </a:spcBef>
              </a:pPr>
              <a:t>2</a:t>
            </a:fld>
            <a:endParaRPr lang="en-US" altLang="en-US">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57CD8C6B-4664-4BBC-8100-AC968D4E9C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146BBBD2-4631-446E-81A5-2CDD0DF7BBF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Show the video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Emergency Response Considerations</a:t>
            </a:r>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 (12:14 to 15:41).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As discussed previously, we have seen a tremendous growth of the ethanol industry and it will continue to expand. As always, emergency responders should be ready for emergencies associated with flammable liquids. Ethanol and ethanol-blended fuels are similar to other flammable liquids and their hazards. The predominate danger from ethanol emergencies is not from incidents involving cars and trucks running on ethanol-blended fuel, but instead from cargo tank trucks and rail tank cars carrying large amounts of ethanol, manufacturing facilities, and storage facilities. Responders need to anticipate large-scale emergencies and where appropriate engage in operational activities using the most effective techniques and extinguishing media. This module will focus on foam basics and then foam applied specifically to ethanol-related emergencies.</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In this program it is recommend to us AR-AFFF where inventories still exist and current inventories of AR-SFFF foam. Please note that fire protection foams have changed composition in recent year due to health and environmental effects of the older fluorinated foams. A new formulation know as Fluorine Free Foams is now being manufactured and has become the mandated standard in most localities.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recommended that you consult the safety data sheet (SDS) for your current foam supply and use caution if using older foams. For more information on per and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polyfluoroaklyl</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substance (PFAS) or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perfluoroctane</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acid (PFOA) please visit https://www.epa.gov/pfas.  </a:t>
            </a:r>
          </a:p>
          <a:p>
            <a:endParaRPr lang="en-US" altLang="en-US" dirty="0">
              <a:ea typeface="ＭＳ Ｐゴシック" panose="020B0600070205080204" pitchFamily="34" charset="-128"/>
            </a:endParaRPr>
          </a:p>
        </p:txBody>
      </p:sp>
      <p:sp>
        <p:nvSpPr>
          <p:cNvPr id="15364" name="Slide Number Placeholder 3">
            <a:extLst>
              <a:ext uri="{FF2B5EF4-FFF2-40B4-BE49-F238E27FC236}">
                <a16:creationId xmlns:a16="http://schemas.microsoft.com/office/drawing/2014/main" id="{5F82D4C1-3D57-40D1-A23A-31AAAA674D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AA73CC3-EAE5-4A5E-A3AF-966C764AEA64}" type="slidenum">
              <a:rPr lang="en-US" altLang="en-US" smtClean="0">
                <a:cs typeface="Arial" panose="020B0604020202020204" pitchFamily="34" charset="0"/>
              </a:rPr>
              <a:pPr>
                <a:spcBef>
                  <a:spcPct val="0"/>
                </a:spcBef>
              </a:pPr>
              <a:t>3</a:t>
            </a:fld>
            <a:endParaRPr lang="en-US" altLang="en-US">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1F324435-7FB4-4B85-8545-0C93631BB0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1E1B4B92-53A7-4C12-BC6A-A30C4DB370EB}"/>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a:defRPr/>
            </a:pPr>
            <a:r>
              <a:rPr lang="en-US" altLang="en-US" sz="1000" b="1" dirty="0">
                <a:latin typeface="Arial" pitchFamily="34" charset="0"/>
                <a:ea typeface="ＭＳ Ｐゴシック" pitchFamily="34" charset="-128"/>
                <a:cs typeface="Arial" pitchFamily="34" charset="0"/>
              </a:rPr>
              <a:t>Group Discussion:</a:t>
            </a:r>
            <a:endParaRPr lang="en-US" altLang="en-US" sz="1000" i="1" dirty="0">
              <a:latin typeface="Arial" pitchFamily="34" charset="0"/>
              <a:ea typeface="ＭＳ Ｐゴシック" pitchFamily="34" charset="-128"/>
              <a:cs typeface="Arial" pitchFamily="34" charset="0"/>
            </a:endParaRPr>
          </a:p>
          <a:p>
            <a:pPr>
              <a:defRPr/>
            </a:pPr>
            <a:r>
              <a:rPr lang="en-US" altLang="en-US" sz="1000" i="1" dirty="0">
                <a:latin typeface="Arial" pitchFamily="34" charset="0"/>
                <a:ea typeface="ＭＳ Ｐゴシック" pitchFamily="34" charset="-128"/>
                <a:cs typeface="Arial" pitchFamily="34" charset="0"/>
              </a:rPr>
              <a:t>Tell participants that this section covers basic principles of foam use. It is put here because not all participants will have this basic knowledge of foam. It also provides a bridge to the next section on specific foam use with ethanol and helps to broaden their understanding of why most foams are ineffective when used on ethanol emergencies.</a:t>
            </a:r>
            <a:endParaRPr lang="en-US" altLang="en-US" sz="1000" dirty="0">
              <a:latin typeface="Arial" pitchFamily="34" charset="0"/>
              <a:ea typeface="ＭＳ Ｐゴシック" pitchFamily="34" charset="-128"/>
              <a:cs typeface="Arial" pitchFamily="34" charset="0"/>
            </a:endParaRPr>
          </a:p>
          <a:p>
            <a:pPr>
              <a:defRPr/>
            </a:pPr>
            <a:endParaRPr lang="en-US" altLang="en-US" sz="1000" i="1" dirty="0">
              <a:latin typeface="Arial" pitchFamily="34" charset="0"/>
              <a:ea typeface="ＭＳ Ｐゴシック" pitchFamily="34" charset="-128"/>
              <a:cs typeface="Arial" pitchFamily="34" charset="0"/>
            </a:endParaRPr>
          </a:p>
          <a:p>
            <a:pPr>
              <a:defRPr/>
            </a:pPr>
            <a:r>
              <a:rPr lang="en-US" altLang="en-US" sz="1000" i="1" dirty="0">
                <a:latin typeface="Arial" pitchFamily="34" charset="0"/>
                <a:ea typeface="ＭＳ Ｐゴシック" pitchFamily="34" charset="-128"/>
                <a:cs typeface="Arial" pitchFamily="34" charset="0"/>
              </a:rPr>
              <a:t>Most of the following section (from Basic Foam Principles through Rain-Down) is property of the Texas Engineering Extension Service (TEEX).</a:t>
            </a:r>
          </a:p>
          <a:p>
            <a:pPr>
              <a:defRPr/>
            </a:pPr>
            <a:r>
              <a:rPr lang="en-US" altLang="en-US" sz="1000" i="1" dirty="0">
                <a:latin typeface="Arial" pitchFamily="34" charset="0"/>
                <a:ea typeface="ＭＳ Ｐゴシック" pitchFamily="34" charset="-128"/>
                <a:cs typeface="Arial" pitchFamily="34" charset="0"/>
              </a:rPr>
              <a:t> </a:t>
            </a:r>
          </a:p>
          <a:p>
            <a:pPr>
              <a:defRPr/>
            </a:pPr>
            <a:r>
              <a:rPr lang="en-US" altLang="en-US" sz="1000" i="1" dirty="0">
                <a:latin typeface="Arial" pitchFamily="34" charset="0"/>
                <a:ea typeface="ＭＳ Ｐゴシック" pitchFamily="34" charset="-128"/>
                <a:cs typeface="Arial" pitchFamily="34" charset="0"/>
              </a:rPr>
              <a:t>Reproduction of this section of the document, in whole or in part, requires written authorization from the Director, TEEX, The Texas A&amp;M University System, unless such reproduction is authorized or executed by the United States Government.</a:t>
            </a:r>
          </a:p>
          <a:p>
            <a:pPr>
              <a:defRPr/>
            </a:pPr>
            <a:endParaRPr lang="en-US" altLang="en-US" sz="1000" dirty="0">
              <a:latin typeface="Arial" panose="020B0604020202020204" pitchFamily="34" charset="0"/>
              <a:ea typeface="ＭＳ Ｐゴシック" pitchFamily="34" charset="-128"/>
              <a:cs typeface="Arial" panose="020B0604020202020204" pitchFamily="34" charset="0"/>
            </a:endParaRPr>
          </a:p>
          <a:p>
            <a:pPr>
              <a:defRPr/>
            </a:pPr>
            <a:r>
              <a:rPr lang="en-US" altLang="en-US" sz="1000" b="0" i="0" dirty="0">
                <a:latin typeface="Arial" pitchFamily="34" charset="0"/>
                <a:ea typeface="ＭＳ Ｐゴシック" pitchFamily="34" charset="-128"/>
                <a:cs typeface="Arial" pitchFamily="34" charset="0"/>
              </a:rPr>
              <a:t>To understand the basic foam principles, we must first understand </a:t>
            </a:r>
            <a:r>
              <a:rPr lang="en-US" altLang="en-US" sz="1000" b="1" i="1" dirty="0">
                <a:latin typeface="Arial" pitchFamily="34" charset="0"/>
                <a:ea typeface="ＭＳ Ｐゴシック" pitchFamily="34" charset="-128"/>
                <a:cs typeface="Arial" pitchFamily="34" charset="0"/>
              </a:rPr>
              <a:t>- What is Foam? </a:t>
            </a:r>
          </a:p>
          <a:p>
            <a:pPr>
              <a:defRPr/>
            </a:pPr>
            <a:r>
              <a:rPr lang="en-US" altLang="en-US" sz="1000" b="1" i="1" dirty="0">
                <a:latin typeface="Arial" pitchFamily="34" charset="0"/>
                <a:ea typeface="ＭＳ Ｐゴシック" pitchFamily="34" charset="-128"/>
                <a:cs typeface="Arial" pitchFamily="34" charset="0"/>
              </a:rPr>
              <a:t> </a:t>
            </a:r>
            <a:r>
              <a:rPr lang="en-US" altLang="en-US" sz="1000" dirty="0">
                <a:latin typeface="Arial" pitchFamily="34" charset="0"/>
                <a:ea typeface="ＭＳ Ｐゴシック" pitchFamily="34" charset="-128"/>
                <a:cs typeface="Arial" pitchFamily="34" charset="0"/>
              </a:rPr>
              <a:t>As defined in National Fire Protection Association (NFPA 11 version 2024), low-expansion foam is:</a:t>
            </a:r>
          </a:p>
          <a:p>
            <a:pPr>
              <a:defRPr/>
            </a:pPr>
            <a:r>
              <a:rPr lang="en-US" altLang="en-US" sz="1000" dirty="0">
                <a:latin typeface="Arial" pitchFamily="34" charset="0"/>
                <a:ea typeface="ＭＳ Ｐゴシック" pitchFamily="34" charset="-128"/>
                <a:cs typeface="Arial" pitchFamily="34" charset="0"/>
              </a:rPr>
              <a:t>“…an aggregate of air-filled bubbles formed from aqueous solutions which are lower in density than flammable liquids. It is used principally to form a cohesive floating blanket on flammable and combustible liquids and prevents or extinguishes fire by excluding air and cooling the fuel. It also prevents re-ignition by suppressing formation of flammable vapors. It has the property of adhering to surfaces, which provides a degree of exposure protection from adjacent fires.”</a:t>
            </a:r>
          </a:p>
          <a:p>
            <a:pPr>
              <a:defRPr/>
            </a:pPr>
            <a:endParaRPr lang="en-US" altLang="en-US" sz="1000" dirty="0">
              <a:latin typeface="Arial" pitchFamily="34" charset="0"/>
              <a:ea typeface="ＭＳ Ｐゴシック" pitchFamily="34" charset="-128"/>
              <a:cs typeface="Arial" pitchFamily="34" charset="0"/>
            </a:endParaRPr>
          </a:p>
          <a:p>
            <a:pPr eaLnBrk="1" hangingPunct="1">
              <a:lnSpc>
                <a:spcPct val="90000"/>
              </a:lnSpc>
              <a:defRPr/>
            </a:pPr>
            <a:r>
              <a:rPr lang="en-US" altLang="en-US" sz="1000" b="1" i="1" dirty="0">
                <a:solidFill>
                  <a:schemeClr val="bg1"/>
                </a:solidFill>
                <a:latin typeface="Arial" pitchFamily="34" charset="0"/>
                <a:ea typeface="ＭＳ Ｐゴシック" pitchFamily="34" charset="-128"/>
                <a:cs typeface="Arial" pitchFamily="34" charset="0"/>
              </a:rPr>
              <a:t>What is Foam Concentrate?</a:t>
            </a:r>
          </a:p>
          <a:p>
            <a:pPr eaLnBrk="1" hangingPunct="1">
              <a:lnSpc>
                <a:spcPct val="90000"/>
              </a:lnSpc>
              <a:defRPr/>
            </a:pPr>
            <a:r>
              <a:rPr lang="ja-JP" altLang="en-US" sz="1000" dirty="0">
                <a:solidFill>
                  <a:schemeClr val="bg1"/>
                </a:solidFill>
                <a:latin typeface="Arial" pitchFamily="34" charset="0"/>
                <a:ea typeface="ＭＳ Ｐゴシック" pitchFamily="34" charset="-128"/>
                <a:cs typeface="Arial" pitchFamily="34" charset="0"/>
              </a:rPr>
              <a:t>“</a:t>
            </a:r>
            <a:r>
              <a:rPr lang="en-US" altLang="ja-JP" sz="1000" dirty="0">
                <a:solidFill>
                  <a:schemeClr val="bg1"/>
                </a:solidFill>
                <a:latin typeface="Arial" pitchFamily="34" charset="0"/>
                <a:ea typeface="ＭＳ Ｐゴシック" pitchFamily="34" charset="-128"/>
                <a:cs typeface="Arial" pitchFamily="34" charset="0"/>
              </a:rPr>
              <a:t>…a concentrated liquid foaming agent as received from the manufacturer</a:t>
            </a:r>
            <a:r>
              <a:rPr lang="en-US" altLang="en-US" sz="1000" dirty="0">
                <a:solidFill>
                  <a:schemeClr val="bg1"/>
                </a:solidFill>
                <a:latin typeface="Arial" pitchFamily="34" charset="0"/>
                <a:ea typeface="ＭＳ Ｐゴシック" pitchFamily="34" charset="-128"/>
                <a:cs typeface="Arial" pitchFamily="34" charset="0"/>
              </a:rPr>
              <a:t>.</a:t>
            </a:r>
            <a:r>
              <a:rPr lang="ja-JP" altLang="en-US" sz="1000" dirty="0">
                <a:solidFill>
                  <a:schemeClr val="bg1"/>
                </a:solidFill>
                <a:latin typeface="Arial" pitchFamily="34" charset="0"/>
                <a:ea typeface="ＭＳ Ｐゴシック" pitchFamily="34" charset="-128"/>
                <a:cs typeface="Arial" pitchFamily="34" charset="0"/>
              </a:rPr>
              <a:t>”</a:t>
            </a:r>
            <a:r>
              <a:rPr lang="en-US" altLang="en-US" sz="1000" dirty="0">
                <a:solidFill>
                  <a:schemeClr val="bg1"/>
                </a:solidFill>
                <a:latin typeface="Arial" pitchFamily="34" charset="0"/>
                <a:ea typeface="ＭＳ Ｐゴシック" pitchFamily="34" charset="-128"/>
                <a:cs typeface="Arial" pitchFamily="34" charset="0"/>
              </a:rPr>
              <a:t> (NFPA 11 version 2024)</a:t>
            </a:r>
          </a:p>
          <a:p>
            <a:pPr lvl="1" eaLnBrk="1" hangingPunct="1">
              <a:lnSpc>
                <a:spcPct val="90000"/>
              </a:lnSpc>
              <a:defRPr/>
            </a:pPr>
            <a:endParaRPr lang="en-US" altLang="en-US" sz="1000" dirty="0">
              <a:solidFill>
                <a:schemeClr val="bg1"/>
              </a:solidFill>
              <a:latin typeface="Arial" pitchFamily="34" charset="0"/>
              <a:ea typeface="ＭＳ Ｐゴシック" pitchFamily="34" charset="-128"/>
              <a:cs typeface="Arial" pitchFamily="34" charset="0"/>
            </a:endParaRPr>
          </a:p>
          <a:p>
            <a:pPr eaLnBrk="1" hangingPunct="1">
              <a:lnSpc>
                <a:spcPct val="90000"/>
              </a:lnSpc>
              <a:defRPr/>
            </a:pPr>
            <a:r>
              <a:rPr lang="en-US" altLang="en-US" sz="1000" b="1" i="1" dirty="0">
                <a:solidFill>
                  <a:schemeClr val="bg1"/>
                </a:solidFill>
                <a:latin typeface="Arial" pitchFamily="34" charset="0"/>
                <a:ea typeface="ＭＳ Ｐゴシック" pitchFamily="34" charset="-128"/>
                <a:cs typeface="Arial" pitchFamily="34" charset="0"/>
              </a:rPr>
              <a:t>What is Alcohol Resistant Foam Concentrate?</a:t>
            </a:r>
          </a:p>
          <a:p>
            <a:pPr eaLnBrk="1" hangingPunct="1">
              <a:lnSpc>
                <a:spcPct val="90000"/>
              </a:lnSpc>
              <a:defRPr/>
            </a:pPr>
            <a:r>
              <a:rPr lang="ja-JP" altLang="en-US" sz="1000" dirty="0">
                <a:solidFill>
                  <a:schemeClr val="bg1"/>
                </a:solidFill>
                <a:latin typeface="Arial" pitchFamily="34" charset="0"/>
                <a:ea typeface="ＭＳ Ｐゴシック" pitchFamily="34" charset="-128"/>
                <a:cs typeface="Arial" pitchFamily="34" charset="0"/>
              </a:rPr>
              <a:t>“</a:t>
            </a:r>
            <a:r>
              <a:rPr lang="en-US" altLang="ja-JP" sz="1000" dirty="0">
                <a:solidFill>
                  <a:schemeClr val="bg1"/>
                </a:solidFill>
                <a:latin typeface="Arial" pitchFamily="34" charset="0"/>
                <a:ea typeface="ＭＳ Ｐゴシック" pitchFamily="34" charset="-128"/>
                <a:cs typeface="Arial" pitchFamily="34" charset="0"/>
              </a:rPr>
              <a:t>…a concentrate used for fighting fires on water soluble materials and other fuels destructive to regular….foams</a:t>
            </a:r>
            <a:r>
              <a:rPr lang="en-US" altLang="en-US" sz="1000" dirty="0">
                <a:solidFill>
                  <a:schemeClr val="bg1"/>
                </a:solidFill>
                <a:latin typeface="Arial" pitchFamily="34" charset="0"/>
                <a:ea typeface="ＭＳ Ｐゴシック" pitchFamily="34" charset="-128"/>
                <a:cs typeface="Arial" pitchFamily="34" charset="0"/>
              </a:rPr>
              <a:t>.</a:t>
            </a:r>
            <a:r>
              <a:rPr lang="ja-JP" altLang="en-US" sz="1000" dirty="0">
                <a:solidFill>
                  <a:schemeClr val="bg1"/>
                </a:solidFill>
                <a:latin typeface="Arial" pitchFamily="34" charset="0"/>
                <a:ea typeface="ＭＳ Ｐゴシック" pitchFamily="34" charset="-128"/>
                <a:cs typeface="Arial" pitchFamily="34" charset="0"/>
              </a:rPr>
              <a:t>”</a:t>
            </a:r>
            <a:r>
              <a:rPr lang="en-US" altLang="en-US" sz="1000" dirty="0">
                <a:solidFill>
                  <a:schemeClr val="bg1"/>
                </a:solidFill>
                <a:latin typeface="Arial" pitchFamily="34" charset="0"/>
                <a:ea typeface="ＭＳ Ｐゴシック" pitchFamily="34" charset="-128"/>
                <a:cs typeface="Arial" pitchFamily="34" charset="0"/>
              </a:rPr>
              <a:t> (NFPA 11 version 2024)</a:t>
            </a:r>
          </a:p>
          <a:p>
            <a:pPr>
              <a:defRPr/>
            </a:pPr>
            <a:endParaRPr lang="en-US" altLang="en-US" sz="1000" dirty="0">
              <a:latin typeface="Arial" pitchFamily="34" charset="0"/>
              <a:ea typeface="ＭＳ Ｐゴシック" pitchFamily="34" charset="-128"/>
              <a:cs typeface="Arial" pitchFamily="34" charset="0"/>
            </a:endParaRPr>
          </a:p>
          <a:p>
            <a:pPr>
              <a:defRPr/>
            </a:pPr>
            <a:r>
              <a:rPr lang="en-US" altLang="en-US" sz="1000" b="1" i="1" dirty="0">
                <a:latin typeface="Arial" pitchFamily="34" charset="0"/>
                <a:ea typeface="ＭＳ Ｐゴシック" pitchFamily="34" charset="-128"/>
                <a:cs typeface="Arial" pitchFamily="34" charset="0"/>
              </a:rPr>
              <a:t>What is the definition of a Synthetic Fluorine Free Foam?</a:t>
            </a:r>
          </a:p>
          <a:p>
            <a:pPr>
              <a:defRPr/>
            </a:pPr>
            <a:r>
              <a:rPr lang="en-US" sz="1000" b="0" i="0" kern="1200" dirty="0">
                <a:solidFill>
                  <a:schemeClr val="tx1"/>
                </a:solidFill>
                <a:effectLst/>
                <a:latin typeface="Arial" panose="020B0604020202020204" pitchFamily="34" charset="0"/>
                <a:ea typeface="ＭＳ Ｐゴシック" charset="0"/>
                <a:cs typeface="Arial" panose="020B0604020202020204" pitchFamily="34" charset="0"/>
              </a:rPr>
              <a:t>As a Class B foam concentrate that contains no intentionally added fluorinated surfactants (PFAS) and relies entirely on synthetic, non-fluorinated surfactants to achieve fuel-separating and vapor-suppressing performance (NFPA 11 version 2024)</a:t>
            </a:r>
            <a:endParaRPr lang="en-US" altLang="en-US" sz="1000" b="0" dirty="0">
              <a:latin typeface="Arial" pitchFamily="34" charset="0"/>
              <a:ea typeface="ＭＳ Ｐゴシック" pitchFamily="34" charset="-128"/>
              <a:cs typeface="Arial" pitchFamily="34" charset="0"/>
            </a:endParaRPr>
          </a:p>
          <a:p>
            <a:pPr>
              <a:defRPr/>
            </a:pPr>
            <a:endParaRPr lang="en-US" altLang="en-US" sz="1000" dirty="0">
              <a:latin typeface="Arial" pitchFamily="34" charset="0"/>
              <a:ea typeface="ＭＳ Ｐゴシック" pitchFamily="34" charset="-128"/>
              <a:cs typeface="Arial" pitchFamily="34" charset="0"/>
            </a:endParaRPr>
          </a:p>
        </p:txBody>
      </p:sp>
      <p:sp>
        <p:nvSpPr>
          <p:cNvPr id="17412" name="Slide Number Placeholder 3">
            <a:extLst>
              <a:ext uri="{FF2B5EF4-FFF2-40B4-BE49-F238E27FC236}">
                <a16:creationId xmlns:a16="http://schemas.microsoft.com/office/drawing/2014/main" id="{22AF8DBE-9C02-4F5E-B927-24403363DC6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34CD5A6-9BAB-4E09-A0B7-3100A3D14378}" type="slidenum">
              <a:rPr lang="en-US" altLang="en-US" smtClean="0">
                <a:cs typeface="Arial" panose="020B0604020202020204" pitchFamily="34" charset="0"/>
              </a:rPr>
              <a:pPr>
                <a:spcBef>
                  <a:spcPct val="0"/>
                </a:spcBef>
              </a:pPr>
              <a:t>4</a:t>
            </a:fld>
            <a:endParaRPr lang="en-US" altLang="en-US">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9A197418-F2F8-4DFE-AA3A-B2CF4A9916A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6A2B9616-5578-45C9-9245-C468FE2649F3}"/>
              </a:ext>
            </a:extLst>
          </p:cNvPr>
          <p:cNvSpPr>
            <a:spLocks noGrp="1"/>
          </p:cNvSpPr>
          <p:nvPr>
            <p:ph type="body" idx="1"/>
          </p:nvPr>
        </p:nvSpPr>
        <p:spPr/>
        <p:txBody>
          <a:bodyPr/>
          <a:lstStyle/>
          <a:p>
            <a:pPr marL="0" indent="0">
              <a:buFont typeface="Arial" pitchFamily="34" charset="0"/>
              <a:buNone/>
              <a:defRPr/>
            </a:pPr>
            <a:r>
              <a:rPr lang="en-US" sz="1000" dirty="0">
                <a:latin typeface="Arial" pitchFamily="34" charset="0"/>
                <a:cs typeface="Arial" pitchFamily="34" charset="0"/>
              </a:rPr>
              <a:t>Ethanol will continue to burn at five parts water to one-part ethanol (5:1 ratio/500% dilution). Many extinguishing agents are effective on flammable liquids. However, foam is the only agent capable of suppressing vapors and providing visible proof of security. Reasons to use foam include: </a:t>
            </a:r>
          </a:p>
          <a:p>
            <a:pPr marL="171450" indent="-171450">
              <a:buFont typeface="Arial" panose="020B0604020202020204" pitchFamily="34" charset="0"/>
              <a:buChar char="•"/>
              <a:defRPr/>
            </a:pPr>
            <a:r>
              <a:rPr lang="en-US" sz="1000" dirty="0">
                <a:latin typeface="Arial" pitchFamily="34" charset="0"/>
                <a:cs typeface="Arial" pitchFamily="34" charset="0"/>
              </a:rPr>
              <a:t>Foam can provide protection from flammable liquids for fire and rescue personnel during emergency operations when properly applied and maintained.</a:t>
            </a:r>
          </a:p>
          <a:p>
            <a:pPr marL="171450" indent="-171450">
              <a:buFont typeface="Arial" panose="020B0604020202020204" pitchFamily="34" charset="0"/>
              <a:buChar char="•"/>
              <a:defRPr/>
            </a:pPr>
            <a:r>
              <a:rPr lang="en-US" sz="1000" dirty="0">
                <a:latin typeface="Arial" pitchFamily="34" charset="0"/>
                <a:cs typeface="Arial" pitchFamily="34" charset="0"/>
              </a:rPr>
              <a:t>A foam blanket on an unignited spill can prevent a fire.</a:t>
            </a:r>
          </a:p>
          <a:p>
            <a:pPr marL="171450" indent="-171450">
              <a:buFont typeface="Arial" panose="020B0604020202020204" pitchFamily="34" charset="0"/>
              <a:buChar char="•"/>
              <a:defRPr/>
            </a:pPr>
            <a:r>
              <a:rPr lang="en-US" sz="1000" dirty="0">
                <a:latin typeface="Arial" pitchFamily="34" charset="0"/>
                <a:cs typeface="Arial" pitchFamily="34" charset="0"/>
              </a:rPr>
              <a:t>The suppression of vapors prevents them from finding an ignition source.</a:t>
            </a:r>
          </a:p>
          <a:p>
            <a:pPr marL="171450" indent="-171450">
              <a:buFont typeface="Arial" panose="020B0604020202020204" pitchFamily="34" charset="0"/>
              <a:buChar char="•"/>
              <a:defRPr/>
            </a:pPr>
            <a:r>
              <a:rPr lang="en-US" sz="1000" dirty="0">
                <a:latin typeface="Arial" pitchFamily="34" charset="0"/>
                <a:cs typeface="Arial" pitchFamily="34" charset="0"/>
              </a:rPr>
              <a:t>Foam can provide post-fire security by protecting the hazard until it can be secured or removed.</a:t>
            </a:r>
          </a:p>
          <a:p>
            <a:pPr marL="0" indent="0">
              <a:buFont typeface="Arial" pitchFamily="34" charset="0"/>
              <a:buNone/>
              <a:defRPr/>
            </a:pPr>
            <a:endParaRPr lang="en-US" sz="1000" dirty="0">
              <a:latin typeface="Arial" pitchFamily="34" charset="0"/>
              <a:cs typeface="Arial" pitchFamily="34" charset="0"/>
            </a:endParaRPr>
          </a:p>
          <a:p>
            <a:pPr marL="0" indent="0">
              <a:buFont typeface="Arial" pitchFamily="34" charset="0"/>
              <a:buNone/>
              <a:defRPr/>
            </a:pPr>
            <a:endParaRPr lang="en-US" sz="1000" dirty="0">
              <a:latin typeface="Arial" pitchFamily="34" charset="0"/>
              <a:cs typeface="Arial" pitchFamily="34" charset="0"/>
            </a:endParaRPr>
          </a:p>
          <a:p>
            <a:pPr>
              <a:defRPr/>
            </a:pPr>
            <a:endParaRPr lang="en-US" dirty="0"/>
          </a:p>
        </p:txBody>
      </p:sp>
      <p:sp>
        <p:nvSpPr>
          <p:cNvPr id="19460" name="Slide Number Placeholder 3">
            <a:extLst>
              <a:ext uri="{FF2B5EF4-FFF2-40B4-BE49-F238E27FC236}">
                <a16:creationId xmlns:a16="http://schemas.microsoft.com/office/drawing/2014/main" id="{AA943FF2-DE1A-4415-82CD-B62733385B5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27EC37A-27FC-422D-91F5-2F7F44485BBD}" type="slidenum">
              <a:rPr lang="en-US" altLang="en-US" smtClean="0">
                <a:cs typeface="Arial" panose="020B0604020202020204" pitchFamily="34" charset="0"/>
              </a:rPr>
              <a:pPr>
                <a:spcBef>
                  <a:spcPct val="0"/>
                </a:spcBef>
              </a:pPr>
              <a:t>5</a:t>
            </a:fld>
            <a:endParaRPr lang="en-US" altLang="en-US">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6B1C0F0E-8A50-4FED-8A2F-F3AAF00368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D1B12106-EE83-4B42-A583-5D9BCFECF505}"/>
              </a:ext>
            </a:extLst>
          </p:cNvPr>
          <p:cNvSpPr>
            <a:spLocks noGrp="1"/>
          </p:cNvSpPr>
          <p:nvPr>
            <p:ph type="body" idx="1"/>
          </p:nvPr>
        </p:nvSpPr>
        <p:spPr/>
        <p:txBody>
          <a:bodyPr>
            <a:normAutofit/>
          </a:bodyPr>
          <a:lstStyle/>
          <a:p>
            <a:pPr>
              <a:defRPr/>
            </a:pPr>
            <a:r>
              <a:rPr lang="en-US" sz="1000" b="1" i="1" dirty="0">
                <a:latin typeface="Arial" pitchFamily="34" charset="0"/>
                <a:cs typeface="Arial" pitchFamily="34" charset="0"/>
              </a:rPr>
              <a:t>How Foam Works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Foam can control and extinguish flammable liquid fires in a number of ways. Foam can:</a:t>
            </a:r>
          </a:p>
          <a:p>
            <a:pPr marL="171450" indent="-171450">
              <a:buFont typeface="Arial" pitchFamily="34" charset="0"/>
              <a:buChar char="•"/>
              <a:defRPr/>
            </a:pPr>
            <a:r>
              <a:rPr lang="en-US" sz="1000" dirty="0">
                <a:latin typeface="Arial" pitchFamily="34" charset="0"/>
                <a:cs typeface="Arial" pitchFamily="34" charset="0"/>
              </a:rPr>
              <a:t>Exclude oxygen from the fuel vapors and thus prevent a flammable mixture</a:t>
            </a:r>
          </a:p>
          <a:p>
            <a:pPr marL="171450" indent="-171450">
              <a:buFont typeface="Arial" pitchFamily="34" charset="0"/>
              <a:buChar char="•"/>
              <a:defRPr/>
            </a:pPr>
            <a:r>
              <a:rPr lang="en-US" sz="1000" dirty="0">
                <a:latin typeface="Arial" pitchFamily="34" charset="0"/>
                <a:cs typeface="Arial" pitchFamily="34" charset="0"/>
              </a:rPr>
              <a:t>Cool the fuel surface with the water content of the foam</a:t>
            </a:r>
          </a:p>
          <a:p>
            <a:pPr marL="171450" indent="-171450">
              <a:buFont typeface="Arial" pitchFamily="34" charset="0"/>
              <a:buChar char="•"/>
              <a:defRPr/>
            </a:pPr>
            <a:r>
              <a:rPr lang="en-US" sz="1000" dirty="0">
                <a:latin typeface="Arial" pitchFamily="34" charset="0"/>
                <a:cs typeface="Arial" pitchFamily="34" charset="0"/>
              </a:rPr>
              <a:t>Prevent the release of flammable vapors from the fuel surface</a:t>
            </a:r>
          </a:p>
          <a:p>
            <a:pPr marL="171450" indent="-171450">
              <a:buFont typeface="Arial" pitchFamily="34" charset="0"/>
              <a:buChar char="•"/>
              <a:defRPr/>
            </a:pPr>
            <a:r>
              <a:rPr lang="en-US" sz="1000" dirty="0">
                <a:latin typeface="Arial" pitchFamily="34" charset="0"/>
                <a:cs typeface="Arial" pitchFamily="34" charset="0"/>
              </a:rPr>
              <a:t>Emulsify hydrocarbon fuels only, mixes fuel into tiny droplets to reduce flammability (some environmental foams, not effective on ethanol or ethanol-blended fuels)</a:t>
            </a:r>
          </a:p>
          <a:p>
            <a:pPr>
              <a:defRPr/>
            </a:pPr>
            <a:endParaRPr lang="en-US" sz="1000" b="1" i="1" dirty="0">
              <a:latin typeface="Arial" pitchFamily="34" charset="0"/>
              <a:cs typeface="Arial" pitchFamily="34" charset="0"/>
            </a:endParaRPr>
          </a:p>
          <a:p>
            <a:pPr>
              <a:defRPr/>
            </a:pPr>
            <a:r>
              <a:rPr lang="en-US" sz="1000" b="1" i="1" dirty="0">
                <a:latin typeface="Arial" pitchFamily="34" charset="0"/>
                <a:cs typeface="Arial" pitchFamily="34" charset="0"/>
              </a:rPr>
              <a:t>Foam Tetrahedron</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Foams used today are primarily of the mechanical type. This means that before being used, they must be proportioned (mixed with water) and aerated (mixed with air).</a:t>
            </a:r>
          </a:p>
          <a:p>
            <a:pPr>
              <a:defRPr/>
            </a:pPr>
            <a:endParaRPr lang="en-US" sz="1000" dirty="0">
              <a:latin typeface="Arial" pitchFamily="34" charset="0"/>
              <a:cs typeface="Arial" pitchFamily="34" charset="0"/>
            </a:endParaRPr>
          </a:p>
          <a:p>
            <a:pPr>
              <a:buFont typeface="Arial" pitchFamily="34" charset="0"/>
              <a:buNone/>
              <a:defRPr/>
            </a:pPr>
            <a:r>
              <a:rPr lang="en-US" sz="1000" dirty="0">
                <a:latin typeface="Arial" pitchFamily="34" charset="0"/>
                <a:cs typeface="Arial" pitchFamily="34" charset="0"/>
              </a:rPr>
              <a:t>Four elements are necessary to produce a quality foam blanket. These elements include:</a:t>
            </a:r>
          </a:p>
          <a:p>
            <a:pPr marL="171450" indent="-171450">
              <a:buFont typeface="Arial" pitchFamily="34" charset="0"/>
              <a:buChar char="•"/>
              <a:defRPr/>
            </a:pPr>
            <a:r>
              <a:rPr lang="en-US" sz="1000" b="0" dirty="0">
                <a:latin typeface="Arial" pitchFamily="34" charset="0"/>
                <a:cs typeface="Arial" pitchFamily="34" charset="0"/>
              </a:rPr>
              <a:t>Foam concentrate (ex: AR-AFFF or AR-SFFF)</a:t>
            </a:r>
          </a:p>
          <a:p>
            <a:pPr marL="171450" indent="-171450">
              <a:buFont typeface="Arial" pitchFamily="34" charset="0"/>
              <a:buChar char="•"/>
              <a:defRPr/>
            </a:pPr>
            <a:r>
              <a:rPr lang="en-US" sz="1000" dirty="0">
                <a:latin typeface="Arial" pitchFamily="34" charset="0"/>
                <a:cs typeface="Arial" pitchFamily="34" charset="0"/>
              </a:rPr>
              <a:t>Water</a:t>
            </a:r>
          </a:p>
          <a:p>
            <a:pPr marL="171450" indent="-171450">
              <a:buFont typeface="Arial" pitchFamily="34" charset="0"/>
              <a:buChar char="•"/>
              <a:defRPr/>
            </a:pPr>
            <a:r>
              <a:rPr lang="en-US" sz="1000" dirty="0">
                <a:latin typeface="Arial" pitchFamily="34" charset="0"/>
                <a:cs typeface="Arial" pitchFamily="34" charset="0"/>
              </a:rPr>
              <a:t>Air</a:t>
            </a:r>
          </a:p>
          <a:p>
            <a:pPr marL="171450" indent="-171450">
              <a:buFont typeface="Arial" pitchFamily="34" charset="0"/>
              <a:buChar char="•"/>
              <a:defRPr/>
            </a:pPr>
            <a:r>
              <a:rPr lang="en-US" sz="1000" dirty="0">
                <a:latin typeface="Arial" pitchFamily="34" charset="0"/>
                <a:cs typeface="Arial" pitchFamily="34" charset="0"/>
              </a:rPr>
              <a:t>Aeration (mechanical agitation)</a:t>
            </a:r>
          </a:p>
          <a:p>
            <a:pPr>
              <a:defRPr/>
            </a:pPr>
            <a:r>
              <a:rPr lang="en-US" sz="1000" dirty="0">
                <a:latin typeface="Arial" pitchFamily="34" charset="0"/>
                <a:cs typeface="Arial" pitchFamily="34" charset="0"/>
              </a:rPr>
              <a:t> </a:t>
            </a:r>
          </a:p>
          <a:p>
            <a:pPr>
              <a:defRPr/>
            </a:pPr>
            <a:r>
              <a:rPr lang="en-US" sz="1000" dirty="0">
                <a:latin typeface="Arial" pitchFamily="34" charset="0"/>
                <a:cs typeface="Arial" pitchFamily="34" charset="0"/>
              </a:rPr>
              <a:t>All of these elements must be combined properly to produce a quality finished foam blanket. If any of these elements are missing or are not properly proportioned, the result is a poor-quality foam or no foam at all.</a:t>
            </a:r>
          </a:p>
        </p:txBody>
      </p:sp>
      <p:sp>
        <p:nvSpPr>
          <p:cNvPr id="21508" name="Slide Number Placeholder 3">
            <a:extLst>
              <a:ext uri="{FF2B5EF4-FFF2-40B4-BE49-F238E27FC236}">
                <a16:creationId xmlns:a16="http://schemas.microsoft.com/office/drawing/2014/main" id="{310F2A77-4CB2-4A56-916F-71E43633FBA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6A012B87-4696-4E0E-A865-1E91B681DB34}" type="slidenum">
              <a:rPr lang="en-US" altLang="en-US" smtClean="0">
                <a:cs typeface="Arial" panose="020B0604020202020204" pitchFamily="34" charset="0"/>
              </a:rPr>
              <a:pPr>
                <a:spcBef>
                  <a:spcPct val="0"/>
                </a:spcBef>
              </a:pPr>
              <a:t>6</a:t>
            </a:fld>
            <a:endParaRPr lang="en-US" altLang="en-US">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DCC05-4CFA-0DC8-0435-BBB9C211A291}"/>
            </a:ext>
          </a:extLst>
        </p:cNvPr>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0DF2C225-4F7B-726D-3043-1404BDD196F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BF3D2D6E-27FA-CAAD-6B3F-7E5A2C002C7F}"/>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40000" lnSpcReduction="20000"/>
          </a:bodyPr>
          <a:lstStyle/>
          <a:p>
            <a:pPr>
              <a:defRPr/>
            </a:pPr>
            <a:r>
              <a:rPr lang="en-US" sz="1000" b="1" i="1" dirty="0">
                <a:latin typeface="Arial" pitchFamily="34" charset="0"/>
                <a:cs typeface="Arial" pitchFamily="34" charset="0"/>
              </a:rPr>
              <a:t>What is Foam Not Effective On?</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Foam is not effective on all types of fires. Therefore, it is important to know the type of fire and the fuel involved in every incident. Foam is not effective on:</a:t>
            </a:r>
          </a:p>
          <a:p>
            <a:pPr marL="171450" indent="-171450">
              <a:buFont typeface="Arial" pitchFamily="34" charset="0"/>
              <a:buChar char="•"/>
              <a:defRPr/>
            </a:pPr>
            <a:r>
              <a:rPr lang="en-US" sz="1000" dirty="0">
                <a:latin typeface="Arial" pitchFamily="34" charset="0"/>
                <a:cs typeface="Arial" pitchFamily="34" charset="0"/>
              </a:rPr>
              <a:t>Class C (electrical) fires</a:t>
            </a:r>
          </a:p>
          <a:p>
            <a:pPr marL="171450" indent="-171450">
              <a:buFont typeface="Arial" pitchFamily="34" charset="0"/>
              <a:buChar char="•"/>
              <a:defRPr/>
            </a:pPr>
            <a:r>
              <a:rPr lang="en-US" sz="1000" dirty="0">
                <a:latin typeface="Arial" pitchFamily="34" charset="0"/>
                <a:cs typeface="Arial" pitchFamily="34" charset="0"/>
              </a:rPr>
              <a:t>Three-dimensional fires</a:t>
            </a:r>
          </a:p>
          <a:p>
            <a:pPr marL="171450" indent="-171450">
              <a:buFont typeface="Arial" pitchFamily="34" charset="0"/>
              <a:buChar char="•"/>
              <a:defRPr/>
            </a:pPr>
            <a:r>
              <a:rPr lang="en-US" sz="1000" dirty="0">
                <a:latin typeface="Arial" pitchFamily="34" charset="0"/>
                <a:cs typeface="Arial" pitchFamily="34" charset="0"/>
              </a:rPr>
              <a:t>Pressurized gases</a:t>
            </a:r>
          </a:p>
          <a:p>
            <a:pPr marL="171450" indent="-171450">
              <a:buFont typeface="Arial" pitchFamily="34" charset="0"/>
              <a:buChar char="•"/>
              <a:defRPr/>
            </a:pPr>
            <a:r>
              <a:rPr lang="en-US" sz="1000" dirty="0">
                <a:latin typeface="Arial" pitchFamily="34" charset="0"/>
                <a:cs typeface="Arial" pitchFamily="34" charset="0"/>
              </a:rPr>
              <a:t>Class D (combustible metal) fires</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Foam is Not Effective on Class C Electrical Fires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Class C fires involve energized electrical equipment; water conducts electricity. Since foam contains 94-99% water, it is not safe for use on this type of fire. In some cases, foam concentrate is even more conductive than water. Class C fires can be extinguished using nonconductive extinguishing agents such as a dry chemical, carbon dioxide (CO</a:t>
            </a:r>
            <a:r>
              <a:rPr lang="en-US" sz="1000" baseline="-25000" dirty="0">
                <a:latin typeface="Arial" pitchFamily="34" charset="0"/>
                <a:cs typeface="Arial" pitchFamily="34" charset="0"/>
              </a:rPr>
              <a:t>2</a:t>
            </a:r>
            <a:r>
              <a:rPr lang="en-US" sz="1000" dirty="0">
                <a:latin typeface="Arial" pitchFamily="34" charset="0"/>
                <a:cs typeface="Arial" pitchFamily="34" charset="0"/>
              </a:rPr>
              <a:t>), or </a:t>
            </a:r>
            <a:r>
              <a:rPr lang="en-US" sz="1000" dirty="0" err="1">
                <a:latin typeface="Arial" pitchFamily="34" charset="0"/>
                <a:cs typeface="Arial" pitchFamily="34" charset="0"/>
              </a:rPr>
              <a:t>halon</a:t>
            </a:r>
            <a:r>
              <a:rPr lang="en-US" sz="1000" dirty="0">
                <a:latin typeface="Arial" pitchFamily="34" charset="0"/>
                <a:cs typeface="Arial" pitchFamily="34" charset="0"/>
              </a:rPr>
              <a:t>. The safest procedure for this type of situation is to de-energize the equipment if possible and treat it as a Class A (ordinary combustible material) or Class B (flammable/ combustible liquids) fire.</a:t>
            </a:r>
          </a:p>
          <a:p>
            <a:pPr>
              <a:defRPr/>
            </a:pPr>
            <a:r>
              <a:rPr lang="en-US" sz="1000" b="1" dirty="0">
                <a:latin typeface="Arial" pitchFamily="34" charset="0"/>
                <a:cs typeface="Arial" pitchFamily="34" charset="0"/>
              </a:rPr>
              <a:t> </a:t>
            </a: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Foam is Not Effective on Three-Dimensional Fires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A three-dimensional fire is a liquid-fuel fire in which the fuel is being discharged from an elevated or pressurized source, creating a pool of fuel on a lower surface. Foam is not effective at controlling three-dimensional flowing fires. It is recommended that firefighters control a three-dimensional flowing fire by first controlling the spill fire; then they may extinguish the flowing fire using a dry chemical agent.</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Foam is Not Effective on Pressurized Gases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Foam is not effective on fires involving pressurized gases. These materials are usually stored as liquids but are normally vapor at ambient temperature. The vapor pressure of these types of fuels is too high for foam to be effective. To be effective, foam must set up as a two-dimensional blanket on top of a pooled liquid. Examples of pressurized gases include:</a:t>
            </a:r>
          </a:p>
          <a:p>
            <a:pPr marL="171450" indent="-171450">
              <a:buFont typeface="Arial" pitchFamily="34" charset="0"/>
              <a:buChar char="•"/>
              <a:defRPr/>
            </a:pPr>
            <a:r>
              <a:rPr lang="en-US" sz="1000" dirty="0">
                <a:latin typeface="Arial" pitchFamily="34" charset="0"/>
                <a:cs typeface="Arial" pitchFamily="34" charset="0"/>
              </a:rPr>
              <a:t>Acetylene</a:t>
            </a:r>
          </a:p>
          <a:p>
            <a:pPr marL="171450" indent="-171450">
              <a:buFont typeface="Arial" pitchFamily="34" charset="0"/>
              <a:buChar char="•"/>
              <a:defRPr/>
            </a:pPr>
            <a:r>
              <a:rPr lang="en-US" sz="1000" dirty="0">
                <a:latin typeface="Arial" pitchFamily="34" charset="0"/>
                <a:cs typeface="Arial" pitchFamily="34" charset="0"/>
              </a:rPr>
              <a:t>Butane</a:t>
            </a:r>
          </a:p>
          <a:p>
            <a:pPr marL="171450" indent="-171450">
              <a:buFont typeface="Arial" pitchFamily="34" charset="0"/>
              <a:buChar char="•"/>
              <a:defRPr/>
            </a:pPr>
            <a:r>
              <a:rPr lang="en-US" sz="1000" dirty="0">
                <a:latin typeface="Arial" pitchFamily="34" charset="0"/>
                <a:cs typeface="Arial" pitchFamily="34" charset="0"/>
              </a:rPr>
              <a:t>Liquefied Petroleum Gas (LPG)</a:t>
            </a:r>
          </a:p>
          <a:p>
            <a:pPr marL="171450" indent="-171450">
              <a:buFont typeface="Arial" pitchFamily="34" charset="0"/>
              <a:buChar char="•"/>
              <a:defRPr/>
            </a:pPr>
            <a:r>
              <a:rPr lang="en-US" sz="1000" dirty="0">
                <a:latin typeface="Arial" pitchFamily="34" charset="0"/>
                <a:cs typeface="Arial" pitchFamily="34" charset="0"/>
              </a:rPr>
              <a:t>Propane</a:t>
            </a:r>
          </a:p>
          <a:p>
            <a:pPr marL="171450" indent="-171450">
              <a:buFont typeface="Arial" pitchFamily="34" charset="0"/>
              <a:buChar char="•"/>
              <a:defRPr/>
            </a:pPr>
            <a:r>
              <a:rPr lang="en-US" sz="1000" dirty="0">
                <a:latin typeface="Arial" pitchFamily="34" charset="0"/>
                <a:cs typeface="Arial" pitchFamily="34" charset="0"/>
              </a:rPr>
              <a:t>Vinyl chloride</a:t>
            </a:r>
          </a:p>
          <a:p>
            <a:pPr>
              <a:defRPr/>
            </a:pPr>
            <a:r>
              <a:rPr lang="en-US" sz="1000" b="1" dirty="0">
                <a:latin typeface="Arial" pitchFamily="34" charset="0"/>
                <a:cs typeface="Arial" pitchFamily="34" charset="0"/>
              </a:rPr>
              <a:t> </a:t>
            </a: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Foam is Not Effective on Combustible Metals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Class D fires involve combustible metals such as aluminum, magnesium, titanium, sodium, and potassium. Combustible metals usually react with water; therefore, foam is not an effective extinguishing agent. Fires involving combustible metals require specialized techniques and extinguishing agents that have been developed to deal with these types of fires. A Class D extinguisher or a Class D powder is the recommended choice for fires involving combustible metals.</a:t>
            </a:r>
          </a:p>
          <a:p>
            <a:pPr>
              <a:defRPr/>
            </a:pPr>
            <a:r>
              <a:rPr lang="en-US" sz="1000" b="1" i="1" dirty="0">
                <a:latin typeface="Arial" pitchFamily="34" charset="0"/>
                <a:cs typeface="Arial" pitchFamily="34" charset="0"/>
              </a:rPr>
              <a:t> </a:t>
            </a:r>
            <a:endParaRPr lang="en-US" sz="1000" dirty="0">
              <a:latin typeface="Arial" pitchFamily="34" charset="0"/>
              <a:cs typeface="Arial" pitchFamily="34" charset="0"/>
            </a:endParaRPr>
          </a:p>
          <a:p>
            <a:pPr>
              <a:defRPr/>
            </a:pPr>
            <a:r>
              <a:rPr lang="en-US" sz="1000" b="1" i="1" dirty="0">
                <a:latin typeface="Arial" pitchFamily="34" charset="0"/>
                <a:cs typeface="Arial" pitchFamily="34" charset="0"/>
              </a:rPr>
              <a:t>What is Foam Effective On?</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Foam is effective at suppressing vapors and extinguishing Class B fires. Class B fires are defined as fires involving flammable or combustible liquids. For the purposes of this discussion, Class B products are divided into two categories: hydrocarbons and polar solvents.</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Hydrocarbons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Most hydrocarbons are byproducts of crude oil or have been extracted from vegetable fiber. Hydrocarbons for liquid fuels have a specific gravity of less than 1.0 and therefore float on water. Examples of these include:</a:t>
            </a:r>
          </a:p>
          <a:p>
            <a:pPr marL="171450" indent="-171450">
              <a:buFont typeface="Arial" pitchFamily="34" charset="0"/>
              <a:buChar char="•"/>
              <a:defRPr/>
            </a:pPr>
            <a:r>
              <a:rPr lang="en-US" sz="1000" dirty="0">
                <a:latin typeface="Arial" pitchFamily="34" charset="0"/>
                <a:cs typeface="Arial" pitchFamily="34" charset="0"/>
              </a:rPr>
              <a:t>Gasoline</a:t>
            </a:r>
          </a:p>
          <a:p>
            <a:pPr marL="171450" indent="-171450">
              <a:buFont typeface="Arial" pitchFamily="34" charset="0"/>
              <a:buChar char="•"/>
              <a:defRPr/>
            </a:pPr>
            <a:r>
              <a:rPr lang="en-US" sz="1000" dirty="0">
                <a:latin typeface="Arial" pitchFamily="34" charset="0"/>
                <a:cs typeface="Arial" pitchFamily="34" charset="0"/>
              </a:rPr>
              <a:t>Diesel</a:t>
            </a:r>
          </a:p>
          <a:p>
            <a:pPr marL="171450" indent="-171450">
              <a:buFont typeface="Arial" pitchFamily="34" charset="0"/>
              <a:buChar char="•"/>
              <a:defRPr/>
            </a:pPr>
            <a:r>
              <a:rPr lang="en-US" sz="1000" dirty="0">
                <a:latin typeface="Arial" pitchFamily="34" charset="0"/>
                <a:cs typeface="Arial" pitchFamily="34" charset="0"/>
              </a:rPr>
              <a:t>Jet propellant (JP4)</a:t>
            </a:r>
          </a:p>
          <a:p>
            <a:pPr marL="171450" indent="-171450">
              <a:buFont typeface="Arial" pitchFamily="34" charset="0"/>
              <a:buChar char="•"/>
              <a:defRPr/>
            </a:pPr>
            <a:r>
              <a:rPr lang="en-US" sz="1000" dirty="0">
                <a:latin typeface="Arial" pitchFamily="34" charset="0"/>
                <a:cs typeface="Arial" pitchFamily="34" charset="0"/>
              </a:rPr>
              <a:t>Heptane</a:t>
            </a:r>
          </a:p>
          <a:p>
            <a:pPr marL="171450" indent="-171450">
              <a:buFont typeface="Arial" pitchFamily="34" charset="0"/>
              <a:buChar char="•"/>
              <a:defRPr/>
            </a:pPr>
            <a:r>
              <a:rPr lang="en-US" sz="1000" dirty="0">
                <a:latin typeface="Arial" pitchFamily="34" charset="0"/>
                <a:cs typeface="Arial" pitchFamily="34" charset="0"/>
              </a:rPr>
              <a:t>Kerosene</a:t>
            </a:r>
          </a:p>
          <a:p>
            <a:pPr marL="171450" indent="-171450">
              <a:buFont typeface="Arial" pitchFamily="34" charset="0"/>
              <a:buChar char="•"/>
              <a:defRPr/>
            </a:pPr>
            <a:r>
              <a:rPr lang="en-US" sz="1000" dirty="0">
                <a:latin typeface="Arial" pitchFamily="34" charset="0"/>
                <a:cs typeface="Arial" pitchFamily="34" charset="0"/>
              </a:rPr>
              <a:t>Naphtha</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Polar Solvents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Polar solvent fuels will mix with water with varying degrees of attraction for the water. For example, acetone has a stronger affinity for water than does rubbing alcohol. Polar solvent fuels are usually destructive to foams designed for use on hydrocarbons. Specially formulated foams have been developed for use on polar solvents. Some examples of polar solvent fuels include:</a:t>
            </a:r>
          </a:p>
          <a:p>
            <a:pPr marL="171450" indent="-171450">
              <a:buFont typeface="Arial" pitchFamily="34" charset="0"/>
              <a:buChar char="•"/>
              <a:defRPr/>
            </a:pPr>
            <a:r>
              <a:rPr lang="en-US" sz="1000" dirty="0">
                <a:latin typeface="Arial" pitchFamily="34" charset="0"/>
                <a:cs typeface="Arial" pitchFamily="34" charset="0"/>
              </a:rPr>
              <a:t>Ketones</a:t>
            </a:r>
          </a:p>
          <a:p>
            <a:pPr marL="171450" indent="-171450">
              <a:buFont typeface="Arial" pitchFamily="34" charset="0"/>
              <a:buChar char="•"/>
              <a:defRPr/>
            </a:pPr>
            <a:r>
              <a:rPr lang="en-US" sz="1000" dirty="0">
                <a:latin typeface="Arial" pitchFamily="34" charset="0"/>
                <a:cs typeface="Arial" pitchFamily="34" charset="0"/>
              </a:rPr>
              <a:t>Esters</a:t>
            </a:r>
          </a:p>
          <a:p>
            <a:pPr marL="171450" indent="-171450">
              <a:buFont typeface="Arial" pitchFamily="34" charset="0"/>
              <a:buChar char="•"/>
              <a:defRPr/>
            </a:pPr>
            <a:r>
              <a:rPr lang="en-US" sz="1000" dirty="0">
                <a:latin typeface="Arial" pitchFamily="34" charset="0"/>
                <a:cs typeface="Arial" pitchFamily="34" charset="0"/>
              </a:rPr>
              <a:t>Alcohol including ethyl-alcohol (ethanol)</a:t>
            </a:r>
          </a:p>
          <a:p>
            <a:pPr marL="171450" indent="-171450">
              <a:buFont typeface="Arial" pitchFamily="34" charset="0"/>
              <a:buChar char="•"/>
              <a:defRPr/>
            </a:pPr>
            <a:r>
              <a:rPr lang="en-US" sz="1000" dirty="0">
                <a:latin typeface="Arial" pitchFamily="34" charset="0"/>
                <a:cs typeface="Arial" pitchFamily="34" charset="0"/>
              </a:rPr>
              <a:t>Amine</a:t>
            </a:r>
          </a:p>
          <a:p>
            <a:pPr marL="171450" indent="-171450">
              <a:buFont typeface="Arial" pitchFamily="34" charset="0"/>
              <a:buChar char="•"/>
              <a:defRPr/>
            </a:pPr>
            <a:r>
              <a:rPr lang="en-US" sz="1000" dirty="0">
                <a:latin typeface="Arial" pitchFamily="34" charset="0"/>
                <a:cs typeface="Arial" pitchFamily="34" charset="0"/>
              </a:rPr>
              <a:t>Methyl tertiary-butyl ether (MTBE)</a:t>
            </a:r>
          </a:p>
          <a:p>
            <a:pPr marL="171450" indent="-171450">
              <a:buFont typeface="Arial" pitchFamily="34" charset="0"/>
              <a:buChar char="•"/>
              <a:defRPr/>
            </a:pPr>
            <a:r>
              <a:rPr lang="en-US" sz="1000" dirty="0">
                <a:latin typeface="Arial" pitchFamily="34" charset="0"/>
                <a:cs typeface="Arial" pitchFamily="34" charset="0"/>
              </a:rPr>
              <a:t>Acetone</a:t>
            </a:r>
            <a:endParaRPr lang="en-US" sz="1000" dirty="0">
              <a:latin typeface="Arial" pitchFamily="34" charset="0"/>
              <a:ea typeface="ＭＳ Ｐゴシック" pitchFamily="34" charset="-128"/>
              <a:cs typeface="Arial" pitchFamily="34" charset="0"/>
            </a:endParaRPr>
          </a:p>
          <a:p>
            <a:pPr marL="171450" indent="-171450">
              <a:buFont typeface="Arial" pitchFamily="34" charset="0"/>
              <a:buChar char="•"/>
              <a:defRPr/>
            </a:pPr>
            <a:endParaRPr lang="en-US" sz="1000" dirty="0">
              <a:latin typeface="Arial" pitchFamily="34" charset="0"/>
              <a:ea typeface="ＭＳ Ｐゴシック" pitchFamily="34" charset="-128"/>
              <a:cs typeface="Arial" pitchFamily="34" charset="0"/>
            </a:endParaRPr>
          </a:p>
          <a:p>
            <a:pPr marL="0" indent="0">
              <a:buFont typeface="Arial" pitchFamily="34" charset="0"/>
              <a:buNone/>
              <a:defRPr/>
            </a:pPr>
            <a:r>
              <a:rPr lang="en-US" sz="1000" dirty="0">
                <a:latin typeface="Arial" pitchFamily="34" charset="0"/>
                <a:cs typeface="Arial" pitchFamily="34" charset="0"/>
              </a:rPr>
              <a:t>NEVER mix foam concentrates from different manufacturers. These concentrates are proprietary blends and may counteract each other when mixed in concentrate form. Finished foam (foam concentrate properly proportioned with water and aerated to allow expansion to manufacturer’s recommendations) from different manufacturers being deployed into or adjacent to the same location is acceptable.</a:t>
            </a:r>
          </a:p>
          <a:p>
            <a:pPr marL="0" indent="0">
              <a:buFont typeface="Arial" pitchFamily="34" charset="0"/>
              <a:buNone/>
              <a:defRPr/>
            </a:pPr>
            <a:endParaRPr lang="en-US" sz="1000" dirty="0">
              <a:latin typeface="Arial" pitchFamily="34" charset="0"/>
              <a:cs typeface="Arial" pitchFamily="34" charset="0"/>
            </a:endParaRPr>
          </a:p>
        </p:txBody>
      </p:sp>
      <p:sp>
        <p:nvSpPr>
          <p:cNvPr id="23556" name="Slide Number Placeholder 3">
            <a:extLst>
              <a:ext uri="{FF2B5EF4-FFF2-40B4-BE49-F238E27FC236}">
                <a16:creationId xmlns:a16="http://schemas.microsoft.com/office/drawing/2014/main" id="{F62EAD82-C92F-EFCC-041D-EA065C65C1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07F1287A-9594-4B3F-B767-1BFEF2AA1AC6}" type="slidenum">
              <a:rPr lang="en-US" altLang="en-US" smtClean="0">
                <a:cs typeface="Arial" panose="020B0604020202020204" pitchFamily="34" charset="0"/>
              </a:rPr>
              <a:pPr>
                <a:spcBef>
                  <a:spcPct val="0"/>
                </a:spcBef>
              </a:pPr>
              <a:t>7</a:t>
            </a:fld>
            <a:endParaRPr lang="en-US" altLang="en-US">
              <a:cs typeface="Arial" panose="020B0604020202020204" pitchFamily="34" charset="0"/>
            </a:endParaRPr>
          </a:p>
        </p:txBody>
      </p:sp>
    </p:spTree>
    <p:extLst>
      <p:ext uri="{BB962C8B-B14F-4D97-AF65-F5344CB8AC3E}">
        <p14:creationId xmlns:p14="http://schemas.microsoft.com/office/powerpoint/2010/main" val="356447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EAA61C9D-9A7E-49A2-81F9-EA3E070A44E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509DACD-EBC7-4996-9D95-2CFE9CB6DB39}"/>
              </a:ext>
            </a:extLst>
          </p:cNvPr>
          <p:cNvSpPr>
            <a:spLocks noGrp="1"/>
          </p:cNvSpPr>
          <p:nvPr>
            <p:ph type="body" idx="1"/>
          </p:nvPr>
        </p:nvSpPr>
        <p:spPr/>
        <p:txBody>
          <a:bodyPr>
            <a:normAutofit lnSpcReduction="10000"/>
          </a:bodyPr>
          <a:lstStyle/>
          <a:p>
            <a:pPr>
              <a:defRPr/>
            </a:pPr>
            <a:r>
              <a:rPr lang="en-US" sz="1000" b="1" i="1" dirty="0">
                <a:latin typeface="Arial" pitchFamily="34" charset="0"/>
                <a:cs typeface="Arial" pitchFamily="34" charset="0"/>
              </a:rPr>
              <a:t>Foam Terminology</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Before discussing the types of foam and the foam making process, it is important to understand the following terms: </a:t>
            </a:r>
          </a:p>
          <a:p>
            <a:pPr marL="171450" indent="-171450">
              <a:buFont typeface="Arial" pitchFamily="34" charset="0"/>
              <a:buChar char="•"/>
              <a:defRPr/>
            </a:pPr>
            <a:r>
              <a:rPr lang="en-US" sz="1000" i="1" dirty="0">
                <a:latin typeface="Arial" pitchFamily="34" charset="0"/>
                <a:cs typeface="Arial" pitchFamily="34" charset="0"/>
              </a:rPr>
              <a:t>Foam concentrate </a:t>
            </a:r>
            <a:r>
              <a:rPr lang="en-US" sz="1000" dirty="0">
                <a:latin typeface="Arial" pitchFamily="34" charset="0"/>
                <a:cs typeface="Arial" pitchFamily="34" charset="0"/>
              </a:rPr>
              <a:t>is the liquid substance purchased from a manufacturer in a container, pail, drum, or tote</a:t>
            </a:r>
          </a:p>
          <a:p>
            <a:pPr marL="171450" indent="-171450">
              <a:buFont typeface="Arial" pitchFamily="34" charset="0"/>
              <a:buChar char="•"/>
              <a:defRPr/>
            </a:pPr>
            <a:r>
              <a:rPr lang="en-US" sz="1000" i="1" dirty="0">
                <a:latin typeface="Arial" pitchFamily="34" charset="0"/>
                <a:cs typeface="Arial" pitchFamily="34" charset="0"/>
              </a:rPr>
              <a:t>Foam solution </a:t>
            </a:r>
            <a:r>
              <a:rPr lang="en-US" sz="1000" dirty="0">
                <a:latin typeface="Arial" pitchFamily="34" charset="0"/>
                <a:cs typeface="Arial" pitchFamily="34" charset="0"/>
              </a:rPr>
              <a:t>is the mixture obtained when foam concentrate is proportioned (mixed) with water prior to the addition of air</a:t>
            </a:r>
          </a:p>
          <a:p>
            <a:pPr marL="171450" indent="-171450">
              <a:buFont typeface="Arial" pitchFamily="34" charset="0"/>
              <a:buChar char="•"/>
              <a:defRPr/>
            </a:pPr>
            <a:r>
              <a:rPr lang="en-US" sz="1000" i="1" dirty="0">
                <a:latin typeface="Arial" pitchFamily="34" charset="0"/>
                <a:cs typeface="Arial" pitchFamily="34" charset="0"/>
              </a:rPr>
              <a:t>Finished foam </a:t>
            </a:r>
            <a:r>
              <a:rPr lang="en-US" sz="1000" dirty="0">
                <a:latin typeface="Arial" pitchFamily="34" charset="0"/>
                <a:cs typeface="Arial" pitchFamily="34" charset="0"/>
              </a:rPr>
              <a:t>is obtained by adding air to foam solution through either entrainment or mechanical agitation</a:t>
            </a:r>
          </a:p>
          <a:p>
            <a:pPr>
              <a:defRPr/>
            </a:pPr>
            <a:r>
              <a:rPr lang="en-US" sz="1000" b="1" i="1" dirty="0">
                <a:latin typeface="Arial" pitchFamily="34" charset="0"/>
                <a:cs typeface="Arial" pitchFamily="34" charset="0"/>
              </a:rPr>
              <a:t> </a:t>
            </a:r>
            <a:endParaRPr lang="en-US" sz="1000" dirty="0">
              <a:latin typeface="Arial" pitchFamily="34" charset="0"/>
              <a:cs typeface="Arial" pitchFamily="34" charset="0"/>
            </a:endParaRPr>
          </a:p>
          <a:p>
            <a:pPr>
              <a:defRPr/>
            </a:pPr>
            <a:r>
              <a:rPr lang="en-US" sz="1000" b="1" i="1" dirty="0">
                <a:latin typeface="Arial" pitchFamily="34" charset="0"/>
                <a:cs typeface="Arial" pitchFamily="34" charset="0"/>
              </a:rPr>
              <a:t>Types of Foam</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Several foam types have been developed over the years, each with particular qualities:</a:t>
            </a:r>
          </a:p>
          <a:p>
            <a:pPr marL="171450" indent="-171450">
              <a:buFont typeface="Arial" pitchFamily="34" charset="0"/>
              <a:buChar char="•"/>
              <a:defRPr/>
            </a:pPr>
            <a:r>
              <a:rPr lang="en-US" sz="1000" i="1" dirty="0">
                <a:latin typeface="Arial" pitchFamily="34" charset="0"/>
                <a:cs typeface="Arial" pitchFamily="34" charset="0"/>
              </a:rPr>
              <a:t>Protein foam</a:t>
            </a:r>
            <a:r>
              <a:rPr lang="en-US" sz="1000" dirty="0">
                <a:latin typeface="Arial" pitchFamily="34" charset="0"/>
                <a:cs typeface="Arial" pitchFamily="34" charset="0"/>
              </a:rPr>
              <a:t>, one of the earliest foams, is produced by the hydrolysis of protein material such as animal hoof and horn. Stabilizers and inhibitors are added to prevent corrosion, resist bacterial decomposition, and control viscosity.</a:t>
            </a:r>
          </a:p>
          <a:p>
            <a:pPr marL="171450" indent="-171450">
              <a:buFont typeface="Arial" pitchFamily="34" charset="0"/>
              <a:buChar char="•"/>
              <a:defRPr/>
            </a:pPr>
            <a:r>
              <a:rPr lang="en-US" sz="1000" i="1" dirty="0" err="1">
                <a:latin typeface="Arial" pitchFamily="34" charset="0"/>
                <a:cs typeface="Arial" pitchFamily="34" charset="0"/>
              </a:rPr>
              <a:t>Fluoroprotein</a:t>
            </a:r>
            <a:r>
              <a:rPr lang="en-US" sz="1000" i="1" dirty="0">
                <a:latin typeface="Arial" pitchFamily="34" charset="0"/>
                <a:cs typeface="Arial" pitchFamily="34" charset="0"/>
              </a:rPr>
              <a:t> foams </a:t>
            </a:r>
            <a:r>
              <a:rPr lang="en-US" sz="1000" dirty="0">
                <a:latin typeface="Arial" pitchFamily="34" charset="0"/>
                <a:cs typeface="Arial" pitchFamily="34" charset="0"/>
              </a:rPr>
              <a:t>are formed by the addition to protein foam of special fluorochemical surfactants that reduce the surface tension of the protein-based concentrate and allow more fluid movement. </a:t>
            </a:r>
          </a:p>
          <a:p>
            <a:pPr marL="171450" indent="-171450">
              <a:buFont typeface="Arial" pitchFamily="34" charset="0"/>
              <a:buChar char="•"/>
              <a:defRPr/>
            </a:pPr>
            <a:r>
              <a:rPr lang="en-US" sz="1000" i="1" dirty="0">
                <a:latin typeface="Arial" pitchFamily="34" charset="0"/>
                <a:cs typeface="Arial" pitchFamily="34" charset="0"/>
              </a:rPr>
              <a:t>Aqueous Film-Forming Foam </a:t>
            </a:r>
            <a:r>
              <a:rPr lang="en-US" sz="1000" dirty="0">
                <a:latin typeface="Arial" pitchFamily="34" charset="0"/>
                <a:cs typeface="Arial" pitchFamily="34" charset="0"/>
              </a:rPr>
              <a:t>(AFFF) replaces protein-based foams with synthetic foaming agents added to fluorochemical surfactants. Designed for rapid knockdown, AFFFs sacrifice heat resistance and long-term stability. </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000" i="1" dirty="0">
                <a:latin typeface="Arial" pitchFamily="34" charset="0"/>
                <a:cs typeface="Arial" pitchFamily="34" charset="0"/>
              </a:rPr>
              <a:t>Film-Forming </a:t>
            </a:r>
            <a:r>
              <a:rPr lang="en-US" sz="1000" i="1" dirty="0" err="1">
                <a:latin typeface="Arial" pitchFamily="34" charset="0"/>
                <a:cs typeface="Arial" pitchFamily="34" charset="0"/>
              </a:rPr>
              <a:t>Fluoroprotein</a:t>
            </a:r>
            <a:r>
              <a:rPr lang="en-US" sz="1000" i="1" dirty="0">
                <a:latin typeface="Arial" pitchFamily="34" charset="0"/>
                <a:cs typeface="Arial" pitchFamily="34" charset="0"/>
              </a:rPr>
              <a:t> Foam </a:t>
            </a:r>
            <a:r>
              <a:rPr lang="en-US" sz="1000" dirty="0">
                <a:latin typeface="Arial" pitchFamily="34" charset="0"/>
                <a:cs typeface="Arial" pitchFamily="34" charset="0"/>
              </a:rPr>
              <a:t>(FFFP) is a protein-based foam with the more advanced fluorochemical surfactants of AFFF. FFFPs combine the burn back resistance of </a:t>
            </a:r>
            <a:r>
              <a:rPr lang="en-US" sz="1000" dirty="0" err="1">
                <a:latin typeface="Arial" pitchFamily="34" charset="0"/>
                <a:cs typeface="Arial" pitchFamily="34" charset="0"/>
              </a:rPr>
              <a:t>fluoroprotein</a:t>
            </a:r>
            <a:r>
              <a:rPr lang="en-US" sz="1000" dirty="0">
                <a:latin typeface="Arial" pitchFamily="34" charset="0"/>
                <a:cs typeface="Arial" pitchFamily="34" charset="0"/>
              </a:rPr>
              <a:t> foam with the knockdown power of AFFF.</a:t>
            </a:r>
          </a:p>
          <a:p>
            <a:pPr marL="0" indent="0">
              <a:buFont typeface="Arial" pitchFamily="34" charset="0"/>
              <a:buNone/>
              <a:defRPr/>
            </a:pPr>
            <a:endParaRPr lang="en-US" sz="1000" dirty="0">
              <a:latin typeface="Arial" pitchFamily="34" charset="0"/>
              <a:cs typeface="Arial" pitchFamily="34" charset="0"/>
            </a:endParaRPr>
          </a:p>
          <a:p>
            <a:pPr marL="0" indent="0">
              <a:buFont typeface="Arial" pitchFamily="34" charset="0"/>
              <a:buNone/>
              <a:defRPr/>
            </a:pPr>
            <a:endParaRPr lang="en-US" sz="1000" dirty="0">
              <a:latin typeface="Arial" pitchFamily="34" charset="0"/>
              <a:cs typeface="Arial" pitchFamily="34" charset="0"/>
            </a:endParaRPr>
          </a:p>
        </p:txBody>
      </p:sp>
      <p:sp>
        <p:nvSpPr>
          <p:cNvPr id="25604" name="Slide Number Placeholder 3">
            <a:extLst>
              <a:ext uri="{FF2B5EF4-FFF2-40B4-BE49-F238E27FC236}">
                <a16:creationId xmlns:a16="http://schemas.microsoft.com/office/drawing/2014/main" id="{44A6E749-4267-45A5-896E-E9104EFA51B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CA419EB-F9AA-4A88-8BFC-BCF80705D6B5}" type="slidenum">
              <a:rPr lang="en-US" altLang="en-US" smtClean="0">
                <a:cs typeface="Arial" panose="020B0604020202020204" pitchFamily="34" charset="0"/>
              </a:rPr>
              <a:pPr>
                <a:spcBef>
                  <a:spcPct val="0"/>
                </a:spcBef>
              </a:pPr>
              <a:t>8</a:t>
            </a:fld>
            <a:endParaRPr lang="en-US" altLang="en-US">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EDD11-D6A3-7A1F-6C69-64614B45A94C}"/>
            </a:ext>
          </a:extLst>
        </p:cNvPr>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9DF36B9F-D2FC-D0D0-E6F7-C6E2CF9B7AF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38325D1-11E5-C1E7-52F3-8F962210AB18}"/>
              </a:ext>
            </a:extLst>
          </p:cNvPr>
          <p:cNvSpPr>
            <a:spLocks noGrp="1"/>
          </p:cNvSpPr>
          <p:nvPr>
            <p:ph type="body" idx="1"/>
          </p:nvPr>
        </p:nvSpPr>
        <p:spPr/>
        <p:txBody>
          <a:bodyPr>
            <a:normAutofit/>
          </a:bodyPr>
          <a:lstStyle/>
          <a:p>
            <a:pPr>
              <a:defRPr/>
            </a:pPr>
            <a:r>
              <a:rPr lang="en-US" sz="1000" dirty="0">
                <a:latin typeface="Arial" pitchFamily="34" charset="0"/>
                <a:cs typeface="Arial" pitchFamily="34" charset="0"/>
              </a:rPr>
              <a:t>Continued</a:t>
            </a:r>
          </a:p>
          <a:p>
            <a:pPr>
              <a:defRPr/>
            </a:pPr>
            <a:endParaRPr lang="en-US" sz="1000" b="1" i="1" dirty="0">
              <a:latin typeface="Arial" pitchFamily="34" charset="0"/>
              <a:cs typeface="Arial" pitchFamily="34" charset="0"/>
            </a:endParaRPr>
          </a:p>
          <a:p>
            <a:pPr>
              <a:defRPr/>
            </a:pPr>
            <a:r>
              <a:rPr lang="en-US" sz="1000" b="1" i="1" dirty="0">
                <a:latin typeface="Arial" pitchFamily="34" charset="0"/>
                <a:cs typeface="Arial" pitchFamily="34" charset="0"/>
              </a:rPr>
              <a:t>Types of Foam</a:t>
            </a:r>
            <a:endParaRPr lang="en-US" sz="1000" dirty="0">
              <a:latin typeface="Arial" pitchFamily="34" charset="0"/>
              <a:cs typeface="Arial" pitchFamily="34" charset="0"/>
            </a:endParaRPr>
          </a:p>
          <a:p>
            <a:pPr marL="171450" indent="-171450">
              <a:buFont typeface="Arial" pitchFamily="34" charset="0"/>
              <a:buChar char="•"/>
              <a:defRPr/>
            </a:pPr>
            <a:r>
              <a:rPr lang="en-US" sz="1000" i="1" dirty="0">
                <a:latin typeface="Arial" pitchFamily="34" charset="0"/>
                <a:cs typeface="Arial" pitchFamily="34" charset="0"/>
              </a:rPr>
              <a:t>Alcohol-Resistant (AR) foam </a:t>
            </a:r>
            <a:r>
              <a:rPr lang="en-US" sz="1000" dirty="0">
                <a:latin typeface="Arial" pitchFamily="34" charset="0"/>
                <a:cs typeface="Arial" pitchFamily="34" charset="0"/>
              </a:rPr>
              <a:t>is a combination of synthetic stabilizers, foaming agents, fluorochemicals, and synthetic polymers designed for use on polar solvents. The chemical makeup of these foams prevents the polar solvents from destroying them. AR foams can be used on both polar solvents and hydrocarbons.</a:t>
            </a:r>
          </a:p>
          <a:p>
            <a:pPr marL="171450" indent="-171450">
              <a:buFont typeface="Arial" pitchFamily="34" charset="0"/>
              <a:buChar char="•"/>
              <a:defRPr/>
            </a:pPr>
            <a:r>
              <a:rPr lang="en-US" sz="1000" i="1" dirty="0">
                <a:latin typeface="Arial" panose="020B0604020202020204" pitchFamily="34" charset="0"/>
                <a:cs typeface="Arial" panose="020B0604020202020204" pitchFamily="34" charset="0"/>
              </a:rPr>
              <a:t>Synthetic Fluorine Free Foam </a:t>
            </a:r>
            <a:r>
              <a:rPr lang="en-US" sz="1000" dirty="0">
                <a:latin typeface="Arial" panose="020B0604020202020204" pitchFamily="34" charset="0"/>
                <a:cs typeface="Arial" panose="020B0604020202020204" pitchFamily="34" charset="0"/>
              </a:rPr>
              <a:t>(SFFF) foam concentrate based on a mixture of hydrocarbon surface active agents that is not formulated to contain per- or polyfluoroalkyl substances (PFAS).</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000" i="1" dirty="0">
                <a:latin typeface="Arial" pitchFamily="34" charset="0"/>
                <a:cs typeface="Arial" pitchFamily="34" charset="0"/>
              </a:rPr>
              <a:t>Alcohol-Resistant Synthetic Fluorine Free Foam </a:t>
            </a:r>
            <a:r>
              <a:rPr lang="en-US" sz="1000" dirty="0">
                <a:latin typeface="Arial" pitchFamily="34" charset="0"/>
                <a:cs typeface="Arial" pitchFamily="34" charset="0"/>
              </a:rPr>
              <a:t>(AR-SFFF) is a fluorine-free foam designed for polar solvent fires that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creates a foam blanket that physically separates the fuel from oxygen</a:t>
            </a:r>
            <a:r>
              <a:rPr lang="en-US" sz="1000" dirty="0">
                <a:latin typeface="Arial" panose="020B0604020202020204" pitchFamily="34" charset="0"/>
                <a:cs typeface="Arial" panose="020B0604020202020204" pitchFamily="34" charset="0"/>
              </a:rPr>
              <a:t>. It is used as a PFAS-free alternative to AR-AFFF and can be applied to both polar solvents and hydrocarbon fuels.</a:t>
            </a:r>
          </a:p>
          <a:p>
            <a:pPr marL="0" indent="0">
              <a:buFont typeface="Arial" pitchFamily="34" charset="0"/>
              <a:buNone/>
              <a:defRPr/>
            </a:pPr>
            <a:endParaRPr lang="en-US" sz="1000" dirty="0">
              <a:latin typeface="Arial" panose="020B0604020202020204" pitchFamily="34" charset="0"/>
              <a:cs typeface="Arial" panose="020B0604020202020204" pitchFamily="34" charset="0"/>
            </a:endParaRPr>
          </a:p>
          <a:p>
            <a:pPr marL="0" indent="0">
              <a:buFont typeface="Arial" pitchFamily="34" charset="0"/>
              <a:buNone/>
              <a:defRPr/>
            </a:pPr>
            <a:endParaRPr lang="en-US" sz="1000" dirty="0">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6D38CF9-13AA-BAE4-8CC2-CC191DDEC0D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CA419EB-F9AA-4A88-8BFC-BCF80705D6B5}" type="slidenum">
              <a:rPr lang="en-US" altLang="en-US" smtClean="0">
                <a:cs typeface="Arial" panose="020B0604020202020204" pitchFamily="34" charset="0"/>
              </a:rPr>
              <a:pPr>
                <a:spcBef>
                  <a:spcPct val="0"/>
                </a:spcBef>
              </a:pPr>
              <a:t>9</a:t>
            </a:fld>
            <a:endParaRPr lang="en-US" altLang="en-US">
              <a:cs typeface="Arial" panose="020B0604020202020204" pitchFamily="34" charset="0"/>
            </a:endParaRPr>
          </a:p>
        </p:txBody>
      </p:sp>
    </p:spTree>
    <p:extLst>
      <p:ext uri="{BB962C8B-B14F-4D97-AF65-F5344CB8AC3E}">
        <p14:creationId xmlns:p14="http://schemas.microsoft.com/office/powerpoint/2010/main" val="2670514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D5F0E3D-B045-42B9-849C-72C9B37266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7DDD89D7-5A52-4993-8958-4443E851D3E8}"/>
              </a:ext>
            </a:extLst>
          </p:cNvPr>
          <p:cNvSpPr>
            <a:spLocks noGrp="1"/>
          </p:cNvSpPr>
          <p:nvPr>
            <p:ph type="body" idx="1"/>
          </p:nvPr>
        </p:nvSpPr>
        <p:spPr/>
        <p:txBody>
          <a:bodyPr>
            <a:normAutofit fontScale="92500" lnSpcReduction="20000"/>
          </a:bodyPr>
          <a:lstStyle/>
          <a:p>
            <a:pPr>
              <a:defRPr/>
            </a:pPr>
            <a:r>
              <a:rPr lang="en-US" sz="1000" b="0" i="0" dirty="0">
                <a:latin typeface="Arial" pitchFamily="34" charset="0"/>
                <a:cs typeface="Arial" pitchFamily="34" charset="0"/>
              </a:rPr>
              <a:t>Today we are talking about reformulated Class B foams, specifically SFFF and AR-SFFF, and how they differ from legacy AFFF and AR-AFFF. These foams were developed in response to health and environmental concerns tied to PFAS found in older fluorinated foams. As a result, many agencies are transitioning to fluorine-free foam formulations. </a:t>
            </a:r>
          </a:p>
          <a:p>
            <a:pPr>
              <a:defRPr/>
            </a:pPr>
            <a:endParaRPr lang="en-US" sz="1000" b="0" i="0" dirty="0">
              <a:latin typeface="Arial" pitchFamily="34" charset="0"/>
              <a:cs typeface="Arial" pitchFamily="34" charset="0"/>
            </a:endParaRPr>
          </a:p>
          <a:p>
            <a:pPr>
              <a:defRPr/>
            </a:pPr>
            <a:r>
              <a:rPr lang="en-US" sz="1000" b="0" i="0" dirty="0">
                <a:latin typeface="Arial" pitchFamily="34" charset="0"/>
                <a:cs typeface="Arial" pitchFamily="34" charset="0"/>
              </a:rPr>
              <a:t>Both SFFF and AR-SFFF are Class B firefighting foams and fall under Synthetic Fluorine-Free Foam chemistry. They do not contain fluorinated surfactants or PFAS. Most SFFF and AR-SFFF products are typically proportioned at 3 percent, but this is not universal. Always verify the correct concentrate percentage with the manufacturer. Application rates and expansion requirements can vary significantly between products. </a:t>
            </a:r>
          </a:p>
          <a:p>
            <a:pPr>
              <a:defRPr/>
            </a:pPr>
            <a:endParaRPr lang="en-US" sz="1000" b="0" i="0" dirty="0">
              <a:latin typeface="Arial" pitchFamily="34" charset="0"/>
              <a:cs typeface="Arial" pitchFamily="34" charset="0"/>
            </a:endParaRPr>
          </a:p>
          <a:p>
            <a:pPr>
              <a:defRPr/>
            </a:pPr>
            <a:r>
              <a:rPr lang="en-US" sz="1000" b="0" i="0" dirty="0">
                <a:latin typeface="Arial" pitchFamily="34" charset="0"/>
                <a:cs typeface="Arial" pitchFamily="34" charset="0"/>
              </a:rPr>
              <a:t>A critical operational difference is that these foams do not form an aqueous film. Without a film, fire control depends on:</a:t>
            </a:r>
          </a:p>
          <a:p>
            <a:pPr marL="171450" indent="-171450">
              <a:buFont typeface="Arial" panose="020B0604020202020204" pitchFamily="34" charset="0"/>
              <a:buChar char="•"/>
              <a:defRPr/>
            </a:pPr>
            <a:r>
              <a:rPr lang="en-US" sz="1000" b="0" i="0" dirty="0">
                <a:latin typeface="Arial" pitchFamily="34" charset="0"/>
                <a:cs typeface="Arial" pitchFamily="34" charset="0"/>
              </a:rPr>
              <a:t>Foam blanket integrity</a:t>
            </a:r>
          </a:p>
          <a:p>
            <a:pPr marL="171450" indent="-171450">
              <a:buFont typeface="Arial" panose="020B0604020202020204" pitchFamily="34" charset="0"/>
              <a:buChar char="•"/>
              <a:defRPr/>
            </a:pPr>
            <a:r>
              <a:rPr lang="en-US" sz="1000" b="0" i="0" dirty="0">
                <a:latin typeface="Arial" pitchFamily="34" charset="0"/>
                <a:cs typeface="Arial" pitchFamily="34" charset="0"/>
              </a:rPr>
              <a:t>Expansion ratio</a:t>
            </a:r>
          </a:p>
          <a:p>
            <a:pPr marL="171450" indent="-171450">
              <a:buFont typeface="Arial" panose="020B0604020202020204" pitchFamily="34" charset="0"/>
              <a:buChar char="•"/>
              <a:defRPr/>
            </a:pPr>
            <a:r>
              <a:rPr lang="en-US" sz="1000" b="0" i="0" dirty="0">
                <a:latin typeface="Arial" pitchFamily="34" charset="0"/>
                <a:cs typeface="Arial" pitchFamily="34" charset="0"/>
              </a:rPr>
              <a:t>Bubble quality and drainage</a:t>
            </a:r>
          </a:p>
          <a:p>
            <a:pPr>
              <a:defRPr/>
            </a:pPr>
            <a:endParaRPr lang="en-US" sz="1000" b="0" i="0" dirty="0">
              <a:latin typeface="Arial" pitchFamily="34" charset="0"/>
              <a:cs typeface="Arial" pitchFamily="34" charset="0"/>
            </a:endParaRPr>
          </a:p>
          <a:p>
            <a:pPr>
              <a:defRPr/>
            </a:pPr>
            <a:r>
              <a:rPr lang="en-US" sz="1000" b="0" i="0" dirty="0">
                <a:latin typeface="Arial" pitchFamily="34" charset="0"/>
                <a:cs typeface="Arial" pitchFamily="34" charset="0"/>
              </a:rPr>
              <a:t>Vapor suppression is achieved by physical separation of the fuel from oxygen, but not by film or polymeric membrane spread over the surface area of the spill or fire. Because of this, application technique and maintaining the foam blanket are essential. </a:t>
            </a:r>
          </a:p>
          <a:p>
            <a:pPr>
              <a:defRPr/>
            </a:pPr>
            <a:endParaRPr lang="en-US" sz="1000" b="0" i="0" dirty="0">
              <a:latin typeface="Arial" pitchFamily="34" charset="0"/>
              <a:cs typeface="Arial" pitchFamily="34" charset="0"/>
            </a:endParaRPr>
          </a:p>
          <a:p>
            <a:pPr>
              <a:defRPr/>
            </a:pPr>
            <a:r>
              <a:rPr lang="en-US" sz="1000" b="0" i="0" dirty="0">
                <a:latin typeface="Arial" pitchFamily="34" charset="0"/>
                <a:cs typeface="Arial" pitchFamily="34" charset="0"/>
              </a:rPr>
              <a:t>Despite the lack of a film or membrane, these foams offer several advantages:</a:t>
            </a:r>
          </a:p>
          <a:p>
            <a:pPr marL="171450" indent="-171450">
              <a:buFont typeface="Arial" panose="020B0604020202020204" pitchFamily="34" charset="0"/>
              <a:buChar char="•"/>
              <a:defRPr/>
            </a:pPr>
            <a:r>
              <a:rPr lang="en-US" sz="1000" b="0" i="0" dirty="0">
                <a:latin typeface="Arial" pitchFamily="34" charset="0"/>
                <a:cs typeface="Arial" pitchFamily="34" charset="0"/>
              </a:rPr>
              <a:t>Lower long-term environmental impact</a:t>
            </a:r>
          </a:p>
          <a:p>
            <a:pPr marL="171450" indent="-171450">
              <a:buFont typeface="Arial" panose="020B0604020202020204" pitchFamily="34" charset="0"/>
              <a:buChar char="•"/>
              <a:defRPr/>
            </a:pPr>
            <a:r>
              <a:rPr lang="en-US" sz="1000" b="0" i="0" dirty="0">
                <a:latin typeface="Arial" pitchFamily="34" charset="0"/>
                <a:cs typeface="Arial" pitchFamily="34" charset="0"/>
              </a:rPr>
              <a:t>Good vapor suppression and </a:t>
            </a:r>
            <a:r>
              <a:rPr lang="en-US" sz="1000" b="0" i="0" dirty="0" err="1">
                <a:latin typeface="Arial" pitchFamily="34" charset="0"/>
                <a:cs typeface="Arial" pitchFamily="34" charset="0"/>
              </a:rPr>
              <a:t>burnback</a:t>
            </a:r>
            <a:r>
              <a:rPr lang="en-US" sz="1000" b="0" i="0" dirty="0">
                <a:latin typeface="Arial" pitchFamily="34" charset="0"/>
                <a:cs typeface="Arial" pitchFamily="34" charset="0"/>
              </a:rPr>
              <a:t> resistance when applied correctly</a:t>
            </a:r>
          </a:p>
          <a:p>
            <a:pPr marL="171450" indent="-171450">
              <a:buFont typeface="Arial" panose="020B0604020202020204" pitchFamily="34" charset="0"/>
              <a:buChar char="•"/>
              <a:defRPr/>
            </a:pPr>
            <a:r>
              <a:rPr lang="en-US" sz="1000" b="0" i="0" dirty="0">
                <a:latin typeface="Arial" pitchFamily="34" charset="0"/>
                <a:cs typeface="Arial" pitchFamily="34" charset="0"/>
              </a:rPr>
              <a:t>Many products are compatible with both fresh water and sea water, depending on formulation</a:t>
            </a:r>
          </a:p>
          <a:p>
            <a:pPr>
              <a:defRPr/>
            </a:pPr>
            <a:endParaRPr lang="en-US" sz="1000" b="0" i="0" dirty="0">
              <a:latin typeface="Arial" pitchFamily="34" charset="0"/>
              <a:cs typeface="Arial" pitchFamily="34" charset="0"/>
            </a:endParaRPr>
          </a:p>
          <a:p>
            <a:pPr>
              <a:defRPr/>
            </a:pPr>
            <a:r>
              <a:rPr lang="en-US" sz="1000" b="0" i="0" dirty="0">
                <a:latin typeface="Arial" pitchFamily="34" charset="0"/>
                <a:cs typeface="Arial" pitchFamily="34" charset="0"/>
              </a:rPr>
              <a:t>This represents a fundamental shift from how older fluorinated foams worked and requires changes in training and expectations.</a:t>
            </a:r>
          </a:p>
          <a:p>
            <a:pPr>
              <a:defRPr/>
            </a:pPr>
            <a:endParaRPr lang="en-US" sz="1000" b="0" i="0" dirty="0">
              <a:latin typeface="Arial" pitchFamily="34" charset="0"/>
              <a:cs typeface="Arial" pitchFamily="34" charset="0"/>
            </a:endParaRPr>
          </a:p>
        </p:txBody>
      </p:sp>
      <p:sp>
        <p:nvSpPr>
          <p:cNvPr id="27652" name="Slide Number Placeholder 3">
            <a:extLst>
              <a:ext uri="{FF2B5EF4-FFF2-40B4-BE49-F238E27FC236}">
                <a16:creationId xmlns:a16="http://schemas.microsoft.com/office/drawing/2014/main" id="{394BF705-FFEB-4C43-9904-5980A7F1EB7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ADCD1E0-E70B-42EF-BCCF-9C44CAD61752}" type="slidenum">
              <a:rPr lang="en-US" altLang="en-US" smtClean="0">
                <a:cs typeface="Arial" panose="020B0604020202020204" pitchFamily="34" charset="0"/>
              </a:rPr>
              <a:pPr>
                <a:spcBef>
                  <a:spcPct val="0"/>
                </a:spcBef>
              </a:pPr>
              <a:t>10</a:t>
            </a:fld>
            <a:endParaRPr lang="en-US" altLang="en-US">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78445-1E8E-11A1-ADA1-BF4D25B38734}"/>
            </a:ext>
          </a:extLst>
        </p:cNvPr>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A1514934-A9C8-C616-5807-651E044DFC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1C649E6E-6C46-FFF1-8457-F20995C7D0E9}"/>
              </a:ext>
            </a:extLst>
          </p:cNvPr>
          <p:cNvSpPr>
            <a:spLocks noGrp="1"/>
          </p:cNvSpPr>
          <p:nvPr>
            <p:ph type="body" idx="1"/>
          </p:nvPr>
        </p:nvSpPr>
        <p:spPr/>
        <p:txBody>
          <a:bodyPr>
            <a:normAutofit lnSpcReduction="10000"/>
          </a:bodyPr>
          <a:lstStyle/>
          <a:p>
            <a:pPr marL="0" lvl="0" indent="0">
              <a:buFont typeface="Arial" panose="020B0604020202020204" pitchFamily="34" charset="0"/>
              <a:buNone/>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SFFF is intended for hydrocarbon fuel fires only. These include non-polar fuels such as gasoline, diesel, crude oil, and similar products. It should not be used on polar solvents. </a:t>
            </a:r>
          </a:p>
          <a:p>
            <a:pPr marL="0" lvl="0" indent="0">
              <a:buFont typeface="Arial" panose="020B0604020202020204" pitchFamily="34" charset="0"/>
              <a:buNone/>
            </a:pP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Extinguishment is achieved through:</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 stable foam blanket</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Cooling of the fuel surface</a:t>
            </a:r>
          </a:p>
          <a:p>
            <a:pPr marL="0" lvl="0" indent="0">
              <a:buFont typeface="Arial" panose="020B0604020202020204" pitchFamily="34" charset="0"/>
              <a:buNone/>
            </a:pP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There is no aqueous film and no polymer barrier, so foam blanket continuity is critical. Disruption of the foam can quickly lead to vapor release and potential re-ignition.</a:t>
            </a:r>
          </a:p>
          <a:p>
            <a:pPr marL="0" lvl="0" indent="0">
              <a:buFont typeface="Arial" panose="020B0604020202020204" pitchFamily="34" charset="0"/>
              <a:buNone/>
            </a:pP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AR-SFFF is designed for polar solvent fires, such as alcohols and oxygenated fuels, as well as hydrocarbons. This makes it the appropriate choice for incidents involving ethanol and similar fuels. AR-SFFF creates a foam blanket that physically separates the fuel from the oxygen, protects against further fuel attack of the finished foam, and cools the fuel surface to prevent re-ignition. While it does not contain fluorinated surfactants, it is formulated to better withstand polar solvent interaction.</a:t>
            </a:r>
          </a:p>
          <a:p>
            <a:pPr marL="0" lvl="0" indent="0">
              <a:buFont typeface="Arial" panose="020B0604020202020204" pitchFamily="34" charset="0"/>
              <a:buNone/>
            </a:pP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As with all fluorine-free foams:</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Manufacturer listings must be followed</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Application rates and discharge devices may differ from legacy AFFF systems</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System design and flow rates often need re-evaluation during conversion</a:t>
            </a:r>
          </a:p>
          <a:p>
            <a:pPr marL="0" lvl="0" indent="0">
              <a:buFont typeface="Arial" panose="020B0604020202020204" pitchFamily="34" charset="0"/>
              <a:buNone/>
            </a:pP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marL="0" lvl="0" indent="0">
              <a:buFont typeface="Arial" panose="020B0604020202020204" pitchFamily="34" charset="0"/>
              <a:buNone/>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The key takeaway for responders is that fuel type drives foam selection, and fluorine-free foams require disciplined application to be effective.</a:t>
            </a:r>
            <a:endParaRPr lang="en-US" sz="1000" b="0" i="0" dirty="0">
              <a:latin typeface="Arial" pitchFamily="34" charset="0"/>
              <a:cs typeface="Arial" pitchFamily="34" charset="0"/>
            </a:endParaRPr>
          </a:p>
        </p:txBody>
      </p:sp>
      <p:sp>
        <p:nvSpPr>
          <p:cNvPr id="27652" name="Slide Number Placeholder 3">
            <a:extLst>
              <a:ext uri="{FF2B5EF4-FFF2-40B4-BE49-F238E27FC236}">
                <a16:creationId xmlns:a16="http://schemas.microsoft.com/office/drawing/2014/main" id="{9D33D23F-07DB-81C5-3964-61E7793A0D2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ADCD1E0-E70B-42EF-BCCF-9C44CAD61752}" type="slidenum">
              <a:rPr lang="en-US" altLang="en-US" smtClean="0">
                <a:cs typeface="Arial" panose="020B0604020202020204" pitchFamily="34" charset="0"/>
              </a:rPr>
              <a:pPr>
                <a:spcBef>
                  <a:spcPct val="0"/>
                </a:spcBef>
              </a:pPr>
              <a:t>11</a:t>
            </a:fld>
            <a:endParaRPr lang="en-US" altLang="en-US">
              <a:cs typeface="Arial" panose="020B0604020202020204" pitchFamily="34" charset="0"/>
            </a:endParaRPr>
          </a:p>
        </p:txBody>
      </p:sp>
    </p:spTree>
    <p:extLst>
      <p:ext uri="{BB962C8B-B14F-4D97-AF65-F5344CB8AC3E}">
        <p14:creationId xmlns:p14="http://schemas.microsoft.com/office/powerpoint/2010/main" val="4118841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000" dirty="0">
                <a:latin typeface="Arial" panose="020B0604020202020204" pitchFamily="34" charset="0"/>
                <a:cs typeface="Arial" panose="020B0604020202020204" pitchFamily="34" charset="0"/>
              </a:rPr>
              <a:t>Fire departments and industrial facilities are encouraged to select foam products that align with NFPA 11 and are independently tested and certified, such as those listed under Underwriters Laboratories (UL) 162 or Factory Mutual (FM) approvals. </a:t>
            </a: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For products intended for use by the Department of Defense, the foam must meet F3 MIL SPEC (MIL-PRF-32725) requirements. It is absolutely critical that organizations and agencies purchase foam concentrates from reputable manufacturers.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r>
              <a:rPr lang="en-US" sz="1000" dirty="0">
                <a:latin typeface="Arial" panose="020B0604020202020204" pitchFamily="34" charset="0"/>
                <a:cs typeface="Arial" panose="020B0604020202020204" pitchFamily="34" charset="0"/>
              </a:rPr>
              <a:t>It is important to understand the differences between foams and encapsulating agents, as they are not interchangeable and may have different use limitations and performance characteristics. </a:t>
            </a:r>
          </a:p>
          <a:p>
            <a:endParaRPr lang="en-US" sz="1000" dirty="0">
              <a:latin typeface="Arial" panose="020B0604020202020204" pitchFamily="34" charset="0"/>
              <a:cs typeface="Arial" panose="020B0604020202020204" pitchFamily="34" charset="0"/>
            </a:endParaRPr>
          </a:p>
          <a:p>
            <a:r>
              <a:rPr lang="en-US" sz="1000" dirty="0">
                <a:latin typeface="Arial" panose="020B0604020202020204" pitchFamily="34" charset="0"/>
                <a:cs typeface="Arial" panose="020B0604020202020204" pitchFamily="34" charset="0"/>
              </a:rPr>
              <a:t>NFPA 11 includes SFFF in its definitions and guidance and treats it the same as any other foam concentrate from a system design standpoint. However, NFPA 11 does not currently include standalone performance criteria specific to SFFF in the main design chapters. Because of this, NFPA relies on third-party listings and manufacturer data to establish performance. </a:t>
            </a:r>
          </a:p>
          <a:p>
            <a:endParaRPr lang="en-US" sz="1000" dirty="0">
              <a:latin typeface="Arial" panose="020B0604020202020204" pitchFamily="34" charset="0"/>
              <a:cs typeface="Arial" panose="020B0604020202020204" pitchFamily="34" charset="0"/>
            </a:endParaRPr>
          </a:p>
          <a:p>
            <a:r>
              <a:rPr lang="en-US" sz="1000" dirty="0">
                <a:latin typeface="Arial" panose="020B0604020202020204" pitchFamily="34" charset="0"/>
                <a:cs typeface="Arial" panose="020B0604020202020204" pitchFamily="34" charset="0"/>
              </a:rPr>
              <a:t>NFPA’s expectation is clear:</a:t>
            </a:r>
          </a:p>
          <a:p>
            <a:pPr marL="171450" indent="-171450">
              <a:buFont typeface="Arial" panose="020B0604020202020204" pitchFamily="34" charset="0"/>
              <a:buChar char="•"/>
            </a:pPr>
            <a:r>
              <a:rPr lang="en-US" sz="1000" dirty="0">
                <a:latin typeface="Arial" panose="020B0604020202020204" pitchFamily="34" charset="0"/>
                <a:cs typeface="Arial" panose="020B0604020202020204" pitchFamily="34" charset="0"/>
              </a:rPr>
              <a:t>Use UL 162 listed or FM Approved SFFF products</a:t>
            </a:r>
          </a:p>
          <a:p>
            <a:pPr marL="171450" indent="-171450">
              <a:buFont typeface="Arial" panose="020B0604020202020204" pitchFamily="34" charset="0"/>
              <a:buChar char="•"/>
            </a:pPr>
            <a:r>
              <a:rPr lang="en-US" sz="1000" dirty="0">
                <a:latin typeface="Arial" panose="020B0604020202020204" pitchFamily="34" charset="0"/>
                <a:cs typeface="Arial" panose="020B0604020202020204" pitchFamily="34" charset="0"/>
              </a:rPr>
              <a:t>Follow manufacturer-specific application rates, discharge devices, and design criteria</a:t>
            </a:r>
          </a:p>
          <a:p>
            <a:pPr marL="171450" indent="-171450">
              <a:buFont typeface="Arial" panose="020B0604020202020204" pitchFamily="34" charset="0"/>
              <a:buChar char="•"/>
            </a:pPr>
            <a:r>
              <a:rPr lang="en-US" sz="1000" dirty="0">
                <a:latin typeface="Arial" panose="020B0604020202020204" pitchFamily="34" charset="0"/>
                <a:cs typeface="Arial" panose="020B0604020202020204" pitchFamily="34" charset="0"/>
              </a:rPr>
              <a:t>Do not apply legacy AFFF or AR-AFFF design rates unless the SFFF listing allows it</a:t>
            </a:r>
          </a:p>
          <a:p>
            <a:endParaRPr lang="en-US" sz="1000" dirty="0">
              <a:latin typeface="Arial" panose="020B0604020202020204" pitchFamily="34" charset="0"/>
              <a:cs typeface="Arial" panose="020B0604020202020204" pitchFamily="34" charset="0"/>
            </a:endParaRPr>
          </a:p>
          <a:p>
            <a:r>
              <a:rPr lang="en-US" sz="1000" dirty="0">
                <a:latin typeface="Arial" panose="020B0604020202020204" pitchFamily="34" charset="0"/>
                <a:cs typeface="Arial" panose="020B0604020202020204" pitchFamily="34" charset="0"/>
              </a:rPr>
              <a:t>All foam and equipment must be used in accordance with manufacturer instructions. This training makes no guarantees or assumptions regarding the effectiveness of any specific foam or equipment. </a:t>
            </a:r>
          </a:p>
          <a:p>
            <a:endParaRPr lang="en-US" sz="1000" dirty="0">
              <a:latin typeface="Arial" panose="020B0604020202020204" pitchFamily="34" charset="0"/>
              <a:cs typeface="Arial" panose="020B0604020202020204" pitchFamily="34" charset="0"/>
            </a:endParaRPr>
          </a:p>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As a reminder all foam concentrates have a shelf life and will deteriorate over time. Shelf life can exceed 20 years if the foam concentrates are properly managed and maintained in a suitable storage environment according to manufacturer’s requirements. </a:t>
            </a:r>
          </a:p>
          <a:p>
            <a:pPr>
              <a:defRPr/>
            </a:pPr>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pPr>
              <a:defRPr/>
            </a:pPr>
            <a:r>
              <a:rPr lang="en-US" altLang="en-US" sz="1000" i="0" dirty="0">
                <a:latin typeface="Arial" panose="020B0604020202020204" pitchFamily="34" charset="0"/>
                <a:ea typeface="ＭＳ Ｐゴシック" panose="020B0600070205080204" pitchFamily="34" charset="-128"/>
                <a:cs typeface="Arial" panose="020B0604020202020204" pitchFamily="34" charset="0"/>
              </a:rPr>
              <a:t>In addition, to keep the particulates or critical ingredients of the foam in suspension and mixed, a maintenance program must be developed whereby the foam concentrate is re-agitated and rotated periodically. Foam concentrate manufacturers typically require a concentrate sample to be taken and tested on an annual basis to ensure the integrity of their product.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Foam delivery systems such as foam tanks &amp; totes cannot be shaken &amp; remixed easily.</a:t>
            </a:r>
            <a:endParaRPr lang="en-US" altLang="en-US" sz="1000" i="0" dirty="0">
              <a:latin typeface="Arial" panose="020B0604020202020204" pitchFamily="34" charset="0"/>
              <a:ea typeface="ＭＳ Ｐゴシック" panose="020B0600070205080204" pitchFamily="34" charset="-128"/>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716C993C-0C7E-46C8-B837-B414561F4B7E}" type="slidenum">
              <a:rPr lang="en-US" altLang="en-US" smtClean="0"/>
              <a:pPr>
                <a:defRPr/>
              </a:pPr>
              <a:t>12</a:t>
            </a:fld>
            <a:endParaRPr lang="en-US" altLang="en-US"/>
          </a:p>
        </p:txBody>
      </p:sp>
    </p:spTree>
    <p:extLst>
      <p:ext uri="{BB962C8B-B14F-4D97-AF65-F5344CB8AC3E}">
        <p14:creationId xmlns:p14="http://schemas.microsoft.com/office/powerpoint/2010/main" val="4055688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73A9D89C-578B-40CD-8BC5-8EE2FBDC09C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44A55A7-2FD7-4E1A-AE0C-612740454532}" type="slidenum">
              <a:rPr lang="en-US" altLang="en-US" smtClean="0">
                <a:latin typeface="Arial" panose="020B0604020202020204" pitchFamily="34" charset="0"/>
                <a:cs typeface="Arial" panose="020B0604020202020204" pitchFamily="34" charset="0"/>
              </a:rPr>
              <a:pPr>
                <a:spcBef>
                  <a:spcPct val="0"/>
                </a:spcBef>
              </a:pPr>
              <a:t>13</a:t>
            </a:fld>
            <a:endParaRPr lang="en-US" altLang="en-US">
              <a:latin typeface="Arial" panose="020B0604020202020204" pitchFamily="34" charset="0"/>
              <a:cs typeface="Arial" panose="020B0604020202020204" pitchFamily="34" charset="0"/>
            </a:endParaRPr>
          </a:p>
        </p:txBody>
      </p:sp>
      <p:sp>
        <p:nvSpPr>
          <p:cNvPr id="29699" name="Rectangle 2">
            <a:extLst>
              <a:ext uri="{FF2B5EF4-FFF2-40B4-BE49-F238E27FC236}">
                <a16:creationId xmlns:a16="http://schemas.microsoft.com/office/drawing/2014/main" id="{212D3C54-701E-47D9-BAD6-17BE34802D61}"/>
              </a:ext>
            </a:extLst>
          </p:cNvPr>
          <p:cNvSpPr>
            <a:spLocks noGrp="1" noRot="1" noChangeAspect="1" noChangeArrowheads="1" noTextEdit="1"/>
          </p:cNvSpPr>
          <p:nvPr>
            <p:ph type="sldImg"/>
          </p:nvPr>
        </p:nvSpPr>
        <p:spPr bwMode="auto">
          <a:xfrm>
            <a:off x="407988"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a:extLst>
              <a:ext uri="{FF2B5EF4-FFF2-40B4-BE49-F238E27FC236}">
                <a16:creationId xmlns:a16="http://schemas.microsoft.com/office/drawing/2014/main" id="{5DA2E62E-9854-4A38-A0C8-76EB27663E65}"/>
              </a:ext>
            </a:extLst>
          </p:cNvPr>
          <p:cNvSpPr>
            <a:spLocks noGrp="1" noChangeArrowheads="1"/>
          </p:cNvSpPr>
          <p:nvPr>
            <p:ph type="body" idx="1"/>
          </p:nvPr>
        </p:nvSpPr>
        <p:spPr bwMode="auto">
          <a:xfrm>
            <a:off x="935038" y="4416425"/>
            <a:ext cx="5140325" cy="41830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pPr>
            <a:r>
              <a:rPr lang="en-US" altLang="en-US" sz="10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will remove heat at a faster rate than it is released, separate the fuel from the oxidizing agent, dilute the vapor-phase concentration of the fuel and/ or oxidizing agent below that necessary for combustion, and terminate the chemical chain-reaction sequence.</a:t>
            </a:r>
            <a:endParaRPr lang="en-US" altLang="en-US" dirty="0">
              <a:ea typeface="ＭＳ Ｐゴシック" panose="020B0600070205080204"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052CE036-4044-4508-A7B0-58B1ABF2298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571823C-023A-4311-87B1-C2813B222B2C}" type="slidenum">
              <a:rPr lang="en-US" altLang="en-US" smtClean="0">
                <a:latin typeface="Arial" panose="020B0604020202020204" pitchFamily="34" charset="0"/>
                <a:cs typeface="Arial" panose="020B0604020202020204" pitchFamily="34" charset="0"/>
              </a:rPr>
              <a:pPr>
                <a:spcBef>
                  <a:spcPct val="0"/>
                </a:spcBef>
              </a:pPr>
              <a:t>14</a:t>
            </a:fld>
            <a:endParaRPr lang="en-US" altLang="en-US">
              <a:latin typeface="Arial" panose="020B060402020202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A0BCD6DE-A6DE-4E09-93A4-ED22E4466BCC}"/>
              </a:ext>
            </a:extLst>
          </p:cNvPr>
          <p:cNvSpPr>
            <a:spLocks noGrp="1" noRot="1" noChangeAspect="1" noChangeArrowheads="1" noTextEdit="1"/>
          </p:cNvSpPr>
          <p:nvPr>
            <p:ph type="sldImg"/>
          </p:nvPr>
        </p:nvSpPr>
        <p:spPr bwMode="auto">
          <a:xfrm>
            <a:off x="407988"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a:extLst>
              <a:ext uri="{FF2B5EF4-FFF2-40B4-BE49-F238E27FC236}">
                <a16:creationId xmlns:a16="http://schemas.microsoft.com/office/drawing/2014/main" id="{48D6EA96-CC09-4E5E-8ECB-F5844F654DA4}"/>
              </a:ext>
            </a:extLst>
          </p:cNvPr>
          <p:cNvSpPr>
            <a:spLocks noGrp="1" noChangeArrowheads="1"/>
          </p:cNvSpPr>
          <p:nvPr>
            <p:ph type="body" idx="1"/>
          </p:nvPr>
        </p:nvSpPr>
        <p:spPr bwMode="auto">
          <a:xfrm>
            <a:off x="935038" y="4416425"/>
            <a:ext cx="5140325" cy="41830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AFFF &amp; SFFF finished foam when applied or exposed to a water miscible fuel such as ethanol and ethanol-blended fuels is immediately attacked. The ethanol, having a greater affinity for water than the hydrocarbon it may be blended with, will aggressively mix with the water present in the AFFF &amp; SFFF finished foam, effectively collapsing and destroying the foam’s capabilities to suppress vapors and/or extinguish a fire. </a:t>
            </a:r>
            <a:r>
              <a:rPr lang="en-US" sz="1000" dirty="0">
                <a:effectLst/>
                <a:highlight>
                  <a:srgbClr val="FFFF00"/>
                </a:highlight>
                <a:latin typeface="Arial" panose="020B0604020202020204" pitchFamily="34" charset="0"/>
                <a:ea typeface="Calibri" panose="020F0502020204030204" pitchFamily="34" charset="0"/>
                <a:cs typeface="Arial" panose="020B0604020202020204" pitchFamily="34" charset="0"/>
              </a:rPr>
              <a:t>The left side of the both graphics</a:t>
            </a:r>
            <a:r>
              <a:rPr lang="en-US" sz="1000" dirty="0">
                <a:effectLst/>
                <a:latin typeface="Arial" panose="020B0604020202020204" pitchFamily="34" charset="0"/>
                <a:ea typeface="Calibri" panose="020F0502020204030204" pitchFamily="34" charset="0"/>
                <a:cs typeface="Arial" panose="020B0604020202020204" pitchFamily="34" charset="0"/>
              </a:rPr>
              <a:t> in this slide is visually representing this scenario.</a:t>
            </a:r>
          </a:p>
          <a:p>
            <a:pPr marL="0" marR="0">
              <a:lnSpc>
                <a:spcPct val="107000"/>
              </a:lnSpc>
              <a:spcBef>
                <a:spcPts val="0"/>
              </a:spcBef>
              <a:spcAft>
                <a:spcPts val="0"/>
              </a:spcAft>
            </a:pPr>
            <a:endParaRPr lang="en-US" sz="1000" dirty="0">
              <a:effectLst/>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7000"/>
              </a:lnSpc>
              <a:spcBef>
                <a:spcPts val="0"/>
              </a:spcBef>
              <a:spcAft>
                <a:spcPts val="0"/>
              </a:spcAft>
              <a:buClrTx/>
              <a:buSzTx/>
              <a:buFontTx/>
              <a:buNone/>
              <a:tabLst/>
              <a:defRPr/>
            </a:pPr>
            <a:r>
              <a:rPr lang="en-US" sz="1000" dirty="0">
                <a:effectLst/>
                <a:latin typeface="Arial" panose="020B0604020202020204" pitchFamily="34" charset="0"/>
                <a:ea typeface="Calibri" panose="020F0502020204030204" pitchFamily="34" charset="0"/>
                <a:cs typeface="Arial" panose="020B0604020202020204" pitchFamily="34" charset="0"/>
              </a:rPr>
              <a:t>AR-AFFF finished foam includes a polymeric membrane which is released when applied on ethanol and ethanol-blended fuel incidents. The initial application of the AR-AFFF finished foam is attacked and sacrificed by the ethanol as mentioned before, but as additional AR-AFFF finished foam is continuously applied the polymeric membrane develops a layer on the surface of the ethanol or ethanol-blended fuel and becomes impenetrable for further ethanol attack. Continued application of the AR-AFFF finished foam will ultimately establish a satisfactory depth and complete coverage of the spilled or burning ethanol to suppress vapors, cool the fuel, break up the uncontrolled chain reaction of fire and stabilize the incident. All this is possible because the polymeric membrane prevented further destruction of the AR-AFFF finished foam as depicted on the right-hand side of the first graphic on the slide.</a:t>
            </a:r>
          </a:p>
          <a:p>
            <a:pPr marL="0" marR="0">
              <a:lnSpc>
                <a:spcPct val="107000"/>
              </a:lnSpc>
              <a:spcBef>
                <a:spcPts val="0"/>
              </a:spcBef>
              <a:spcAft>
                <a:spcPts val="0"/>
              </a:spcAft>
            </a:pPr>
            <a:r>
              <a:rPr lang="en-US" sz="1000" dirty="0">
                <a:effectLst/>
                <a:latin typeface="Arial" panose="020B0604020202020204" pitchFamily="34" charset="0"/>
                <a:ea typeface="Calibri" panose="020F0502020204030204" pitchFamily="34" charset="0"/>
                <a:cs typeface="Arial" panose="020B0604020202020204" pitchFamily="34" charset="0"/>
              </a:rPr>
              <a:t> </a:t>
            </a:r>
          </a:p>
          <a:p>
            <a:pPr marL="0" marR="0" lvl="0" indent="0" algn="l" defTabSz="914400" rtl="0" eaLnBrk="0" fontAlgn="base" latinLnBrk="0" hangingPunct="0">
              <a:lnSpc>
                <a:spcPct val="107000"/>
              </a:lnSpc>
              <a:spcBef>
                <a:spcPts val="0"/>
              </a:spcBef>
              <a:spcAft>
                <a:spcPts val="0"/>
              </a:spcAft>
              <a:buClrTx/>
              <a:buSzTx/>
              <a:buFontTx/>
              <a:buNone/>
              <a:tabLst/>
              <a:defRPr/>
            </a:pPr>
            <a:r>
              <a:rPr lang="en-US" sz="1000" dirty="0">
                <a:effectLst/>
                <a:latin typeface="Arial" panose="020B0604020202020204" pitchFamily="34" charset="0"/>
                <a:ea typeface="Calibri" panose="020F0502020204030204" pitchFamily="34" charset="0"/>
                <a:cs typeface="Arial" panose="020B0604020202020204" pitchFamily="34" charset="0"/>
              </a:rPr>
              <a:t>AR-SFFF finished foam is denser than SFFF. AR-SFFF is recommended to be applied at a 3% concentration and SFFF is applied at a 1% concentration.  The f</a:t>
            </a:r>
            <a:r>
              <a:rPr lang="en-US" sz="1000" kern="1200" dirty="0">
                <a:solidFill>
                  <a:schemeClr val="tx1"/>
                </a:solidFill>
                <a:effectLst/>
                <a:latin typeface="+mn-lt"/>
                <a:ea typeface="ＭＳ Ｐゴシック" charset="0"/>
                <a:cs typeface="ＭＳ Ｐゴシック" charset="0"/>
              </a:rPr>
              <a:t>oam performance depends heavily on expansion and bubble quality there is NO FILM to spread like the older AFFF &amp; AR-AFFF foams. </a:t>
            </a:r>
            <a:r>
              <a:rPr lang="en-US" sz="1000" dirty="0">
                <a:effectLst/>
                <a:latin typeface="Arial" panose="020B0604020202020204" pitchFamily="34" charset="0"/>
                <a:ea typeface="Calibri" panose="020F0502020204030204" pitchFamily="34" charset="0"/>
                <a:cs typeface="Arial" panose="020B0604020202020204" pitchFamily="34" charset="0"/>
              </a:rPr>
              <a:t>The initial application of the AR-SFFF finished foam is attacked and sacrificed by the ethanol as mentioned before. Continued application of the AR-SFFF finished foam will ultimately establish a satisfactory depth and complete coverage of the spill or burning ethanol to suppress vapors, cool the fuel, break up the uncontrolled chain reaction of fire and stabilize the incident. AR-SFFF finished foam is depicted on the right-hand side of the second </a:t>
            </a:r>
            <a:r>
              <a:rPr lang="en-US" sz="1000" dirty="0">
                <a:effectLst/>
                <a:highlight>
                  <a:srgbClr val="FFFF00"/>
                </a:highlight>
                <a:latin typeface="Arial" panose="020B0604020202020204" pitchFamily="34" charset="0"/>
                <a:ea typeface="Calibri" panose="020F0502020204030204" pitchFamily="34" charset="0"/>
                <a:cs typeface="Arial" panose="020B0604020202020204" pitchFamily="34" charset="0"/>
              </a:rPr>
              <a:t>graphic on the slide</a:t>
            </a:r>
            <a:r>
              <a:rPr lang="en-US" sz="1000" dirty="0">
                <a:effectLst/>
                <a:latin typeface="Arial" panose="020B0604020202020204" pitchFamily="34" charset="0"/>
                <a:ea typeface="Calibri" panose="020F0502020204030204" pitchFamily="34" charset="0"/>
                <a:cs typeface="Arial" panose="020B0604020202020204" pitchFamily="34" charset="0"/>
              </a:rPr>
              <a:t>.</a:t>
            </a:r>
          </a:p>
          <a:p>
            <a:pPr eaLnBrk="1" hangingPunct="1"/>
            <a:endParaRPr lang="en-US" altLang="en-US" dirty="0">
              <a:ea typeface="ＭＳ Ｐゴシック" panose="020B0600070205080204" pitchFamily="34" charset="-128"/>
            </a:endParaRPr>
          </a:p>
          <a:p>
            <a:pPr marL="0" marR="0">
              <a:lnSpc>
                <a:spcPct val="107000"/>
              </a:lnSpc>
              <a:spcBef>
                <a:spcPts val="0"/>
              </a:spcBef>
              <a:spcAft>
                <a:spcPts val="0"/>
              </a:spcAft>
            </a:pPr>
            <a:r>
              <a:rPr lang="en-US" altLang="en-US" sz="1200" dirty="0">
                <a:latin typeface="Arial" panose="020B0604020202020204" pitchFamily="34" charset="0"/>
                <a:ea typeface="ＭＳ Ｐゴシック" panose="020B0600070205080204" pitchFamily="34" charset="-128"/>
                <a:cs typeface="Arial" panose="020B0604020202020204" pitchFamily="34" charset="0"/>
                <a:hlinkClick r:id="rId3"/>
              </a:rPr>
              <a:t>https://www.youtube.com/watch?v=F_HMe-aOp7A</a:t>
            </a:r>
            <a:r>
              <a:rPr lang="en-US" altLang="en-US" sz="1200" dirty="0">
                <a:latin typeface="Arial" panose="020B0604020202020204" pitchFamily="34" charset="0"/>
                <a:ea typeface="ＭＳ Ｐゴシック" panose="020B0600070205080204" pitchFamily="34" charset="-128"/>
                <a:cs typeface="Arial" panose="020B0604020202020204" pitchFamily="34" charset="0"/>
              </a:rPr>
              <a:t> is a video emphasizing the positive attributes of AR-AFFF associated with the graphic in this slide.</a:t>
            </a:r>
          </a:p>
          <a:p>
            <a:pPr eaLnBrk="1" hangingPunct="1"/>
            <a:endParaRPr lang="en-US" altLang="en-US" dirty="0">
              <a:ea typeface="ＭＳ Ｐゴシック"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257F0E8B-75C3-42F2-BC64-E3B5BACF56D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2F93BB23-EFB4-4A75-B294-EB6AF6D96464}"/>
              </a:ext>
            </a:extLst>
          </p:cNvPr>
          <p:cNvSpPr>
            <a:spLocks noGrp="1"/>
          </p:cNvSpPr>
          <p:nvPr>
            <p:ph type="body" idx="1"/>
          </p:nvPr>
        </p:nvSpPr>
        <p:spPr/>
        <p:txBody>
          <a:bodyPr>
            <a:normAutofit fontScale="70000" lnSpcReduction="20000"/>
          </a:bodyPr>
          <a:lstStyle/>
          <a:p>
            <a:pPr>
              <a:defRPr/>
            </a:pPr>
            <a:r>
              <a:rPr lang="en-US" sz="1000" b="1" i="1" dirty="0">
                <a:latin typeface="Arial" pitchFamily="34" charset="0"/>
                <a:cs typeface="Arial" pitchFamily="34" charset="0"/>
              </a:rPr>
              <a:t>Foam Proportioning and Delivery Systems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The effectiveness of foam depends on proper proportioning and the ability to deliver finished foam to the spill or fire. </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Concentration Levels</a:t>
            </a:r>
            <a:endParaRPr lang="en-US" sz="1000" dirty="0">
              <a:latin typeface="Arial" pitchFamily="34" charset="0"/>
              <a:cs typeface="Arial"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000" dirty="0">
                <a:latin typeface="Arial" pitchFamily="34" charset="0"/>
                <a:cs typeface="Arial" pitchFamily="34" charset="0"/>
              </a:rPr>
              <a:t>Foams are applied at various concentration levels depending on the fuel involved and the concentrate being used:</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sz="1000" dirty="0">
                <a:latin typeface="Arial" pitchFamily="34" charset="0"/>
                <a:cs typeface="Arial" pitchFamily="34" charset="0"/>
              </a:rPr>
              <a:t>Typically for </a:t>
            </a:r>
            <a:r>
              <a:rPr lang="en-US" sz="1000" i="1" dirty="0">
                <a:latin typeface="Arial" pitchFamily="34" charset="0"/>
                <a:cs typeface="Arial" pitchFamily="34" charset="0"/>
              </a:rPr>
              <a:t>hydrocarbons</a:t>
            </a:r>
            <a:r>
              <a:rPr lang="en-US" sz="1000" dirty="0">
                <a:latin typeface="Arial" pitchFamily="34" charset="0"/>
                <a:cs typeface="Arial" pitchFamily="34" charset="0"/>
              </a:rPr>
              <a:t>, foam is proportioned between 1% - 3% AFFF and SFFF</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sz="1000" dirty="0">
                <a:latin typeface="Arial" pitchFamily="34" charset="0"/>
                <a:cs typeface="Arial" pitchFamily="34" charset="0"/>
              </a:rPr>
              <a:t>For </a:t>
            </a:r>
            <a:r>
              <a:rPr lang="en-US" sz="1000" i="1" dirty="0">
                <a:latin typeface="Arial" pitchFamily="34" charset="0"/>
                <a:cs typeface="Arial" pitchFamily="34" charset="0"/>
              </a:rPr>
              <a:t>polar solvents</a:t>
            </a:r>
            <a:r>
              <a:rPr lang="en-US" sz="1000" dirty="0">
                <a:latin typeface="Arial" pitchFamily="34" charset="0"/>
                <a:cs typeface="Arial" pitchFamily="34" charset="0"/>
              </a:rPr>
              <a:t>, foam is usually proportioned between 1% - 6% AR-AFFF and AR-SFFF</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000" dirty="0">
              <a:latin typeface="Arial" pitchFamily="34" charset="0"/>
              <a:cs typeface="Arial"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000" dirty="0"/>
              <a:t>It is recommended that when using foam and equipment that you follow all recommendation and instruction by the manufacturers. </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Foam Proportioning Systems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A number of ways exist to proportion foam. These include:</a:t>
            </a:r>
          </a:p>
          <a:p>
            <a:pPr marL="171450" indent="-171450">
              <a:buFont typeface="Arial" pitchFamily="34" charset="0"/>
              <a:buChar char="•"/>
              <a:defRPr/>
            </a:pPr>
            <a:r>
              <a:rPr lang="en-US" sz="1000" dirty="0">
                <a:latin typeface="Arial" pitchFamily="34" charset="0"/>
                <a:cs typeface="Arial" pitchFamily="34" charset="0"/>
              </a:rPr>
              <a:t>Line </a:t>
            </a:r>
            <a:r>
              <a:rPr lang="en-US" sz="1000" dirty="0" err="1">
                <a:latin typeface="Arial" pitchFamily="34" charset="0"/>
                <a:cs typeface="Arial" pitchFamily="34" charset="0"/>
              </a:rPr>
              <a:t>eductors</a:t>
            </a:r>
            <a:endParaRPr lang="en-US" sz="1000" dirty="0">
              <a:latin typeface="Arial" pitchFamily="34" charset="0"/>
              <a:cs typeface="Arial" pitchFamily="34" charset="0"/>
            </a:endParaRPr>
          </a:p>
          <a:p>
            <a:pPr marL="171450" indent="-171450">
              <a:buFont typeface="Arial" pitchFamily="34" charset="0"/>
              <a:buChar char="•"/>
              <a:defRPr/>
            </a:pPr>
            <a:r>
              <a:rPr lang="en-US" sz="1000" dirty="0">
                <a:latin typeface="Arial" pitchFamily="34" charset="0"/>
                <a:cs typeface="Arial" pitchFamily="34" charset="0"/>
              </a:rPr>
              <a:t>Self-</a:t>
            </a:r>
            <a:r>
              <a:rPr lang="en-US" sz="1000" dirty="0" err="1">
                <a:latin typeface="Arial" pitchFamily="34" charset="0"/>
                <a:cs typeface="Arial" pitchFamily="34" charset="0"/>
              </a:rPr>
              <a:t>educting</a:t>
            </a:r>
            <a:r>
              <a:rPr lang="en-US" sz="1000" dirty="0">
                <a:latin typeface="Arial" pitchFamily="34" charset="0"/>
                <a:cs typeface="Arial" pitchFamily="34" charset="0"/>
              </a:rPr>
              <a:t> nozzles</a:t>
            </a:r>
          </a:p>
          <a:p>
            <a:pPr marL="171450" indent="-171450">
              <a:buFont typeface="Arial" pitchFamily="34" charset="0"/>
              <a:buChar char="•"/>
              <a:defRPr/>
            </a:pPr>
            <a:r>
              <a:rPr lang="en-US" sz="1000" dirty="0">
                <a:latin typeface="Arial" pitchFamily="34" charset="0"/>
                <a:cs typeface="Arial" pitchFamily="34" charset="0"/>
              </a:rPr>
              <a:t>Pressure systems</a:t>
            </a:r>
          </a:p>
          <a:p>
            <a:pPr marL="171450" indent="-171450">
              <a:buFont typeface="Arial" pitchFamily="34" charset="0"/>
              <a:buChar char="•"/>
              <a:defRPr/>
            </a:pPr>
            <a:r>
              <a:rPr lang="en-US" sz="1000" dirty="0">
                <a:latin typeface="Arial" pitchFamily="34" charset="0"/>
                <a:cs typeface="Arial" pitchFamily="34" charset="0"/>
              </a:rPr>
              <a:t>Pump proportioning systems</a:t>
            </a:r>
          </a:p>
          <a:p>
            <a:pPr>
              <a:defRPr/>
            </a:pPr>
            <a:r>
              <a:rPr lang="en-US" sz="1000" dirty="0">
                <a:latin typeface="Arial" pitchFamily="34" charset="0"/>
                <a:cs typeface="Arial" pitchFamily="34" charset="0"/>
              </a:rPr>
              <a:t> </a:t>
            </a:r>
          </a:p>
          <a:p>
            <a:pPr>
              <a:defRPr/>
            </a:pPr>
            <a:r>
              <a:rPr lang="en-US" sz="1000" dirty="0">
                <a:latin typeface="Arial" pitchFamily="34" charset="0"/>
                <a:cs typeface="Arial" pitchFamily="34" charset="0"/>
              </a:rPr>
              <a:t>This section will discuss the most common proportioning systems: line </a:t>
            </a:r>
            <a:r>
              <a:rPr lang="en-US" sz="1000" dirty="0" err="1">
                <a:latin typeface="Arial" pitchFamily="34" charset="0"/>
                <a:cs typeface="Arial" pitchFamily="34" charset="0"/>
              </a:rPr>
              <a:t>eductors</a:t>
            </a:r>
            <a:r>
              <a:rPr lang="en-US" sz="1000" dirty="0">
                <a:latin typeface="Arial" pitchFamily="34" charset="0"/>
                <a:cs typeface="Arial" pitchFamily="34" charset="0"/>
              </a:rPr>
              <a:t> and foam nozzle </a:t>
            </a:r>
            <a:r>
              <a:rPr lang="en-US" sz="1000" dirty="0" err="1">
                <a:latin typeface="Arial" pitchFamily="34" charset="0"/>
                <a:cs typeface="Arial" pitchFamily="34" charset="0"/>
              </a:rPr>
              <a:t>proportioners</a:t>
            </a:r>
            <a:r>
              <a:rPr lang="en-US" sz="1000" dirty="0">
                <a:latin typeface="Arial" pitchFamily="34" charset="0"/>
                <a:cs typeface="Arial" pitchFamily="34" charset="0"/>
              </a:rPr>
              <a:t> (foam nozzles with pickup tubes).</a:t>
            </a:r>
          </a:p>
          <a:p>
            <a:pPr>
              <a:defRPr/>
            </a:pPr>
            <a:r>
              <a:rPr lang="en-US" sz="1000" dirty="0">
                <a:latin typeface="Arial" pitchFamily="34" charset="0"/>
                <a:cs typeface="Arial" pitchFamily="34" charset="0"/>
              </a:rPr>
              <a:t> </a:t>
            </a:r>
          </a:p>
          <a:p>
            <a:pPr>
              <a:defRPr/>
            </a:pPr>
            <a:r>
              <a:rPr lang="en-US" sz="1000" b="1" i="1" dirty="0" err="1">
                <a:latin typeface="Arial" pitchFamily="34" charset="0"/>
                <a:cs typeface="Arial" pitchFamily="34" charset="0"/>
              </a:rPr>
              <a:t>Eductors</a:t>
            </a:r>
            <a:endParaRPr lang="en-US" sz="1000" dirty="0">
              <a:latin typeface="Arial" pitchFamily="34" charset="0"/>
              <a:cs typeface="Arial" pitchFamily="34" charset="0"/>
            </a:endParaRPr>
          </a:p>
          <a:p>
            <a:pPr>
              <a:defRPr/>
            </a:pPr>
            <a:r>
              <a:rPr lang="en-US" sz="1000" dirty="0" err="1">
                <a:latin typeface="Arial" pitchFamily="34" charset="0"/>
                <a:cs typeface="Arial" pitchFamily="34" charset="0"/>
              </a:rPr>
              <a:t>Eductors</a:t>
            </a:r>
            <a:r>
              <a:rPr lang="en-US" sz="1000" dirty="0">
                <a:latin typeface="Arial" pitchFamily="34" charset="0"/>
                <a:cs typeface="Arial" pitchFamily="34" charset="0"/>
              </a:rPr>
              <a:t> use the Venturi Principle to pull foam into the water stream. The flow of water under pressure and velocity past an orifice or opening creates a vacuum or negative pressure that draws the concentrate through the metering valve. The metering valve controls the amount of concentrate allowed to flow into the water stream. The ball check valve prevents water from flowing back into the pickup tube and the concentrate container. Major elements of the </a:t>
            </a:r>
            <a:r>
              <a:rPr lang="en-US" sz="1000" dirty="0" err="1">
                <a:latin typeface="Arial" pitchFamily="34" charset="0"/>
                <a:cs typeface="Arial" pitchFamily="34" charset="0"/>
              </a:rPr>
              <a:t>eductor</a:t>
            </a:r>
            <a:r>
              <a:rPr lang="en-US" sz="1000" dirty="0">
                <a:latin typeface="Arial" pitchFamily="34" charset="0"/>
                <a:cs typeface="Arial" pitchFamily="34" charset="0"/>
              </a:rPr>
              <a:t> setup include foam concentrate supply, water supply, </a:t>
            </a:r>
            <a:r>
              <a:rPr lang="en-US" sz="1000" dirty="0" err="1">
                <a:latin typeface="Arial" pitchFamily="34" charset="0"/>
                <a:cs typeface="Arial" pitchFamily="34" charset="0"/>
              </a:rPr>
              <a:t>eductor</a:t>
            </a:r>
            <a:r>
              <a:rPr lang="en-US" sz="1000" dirty="0">
                <a:latin typeface="Arial" pitchFamily="34" charset="0"/>
                <a:cs typeface="Arial" pitchFamily="34" charset="0"/>
              </a:rPr>
              <a:t> arrangement, metering valve, pickup tube, and foam solution discharge. Two common types of </a:t>
            </a:r>
            <a:r>
              <a:rPr lang="en-US" sz="1000" dirty="0" err="1">
                <a:latin typeface="Arial" pitchFamily="34" charset="0"/>
                <a:cs typeface="Arial" pitchFamily="34" charset="0"/>
              </a:rPr>
              <a:t>eductors</a:t>
            </a:r>
            <a:r>
              <a:rPr lang="en-US" sz="1000" dirty="0">
                <a:latin typeface="Arial" pitchFamily="34" charset="0"/>
                <a:cs typeface="Arial" pitchFamily="34" charset="0"/>
              </a:rPr>
              <a:t> are in-line </a:t>
            </a:r>
            <a:r>
              <a:rPr lang="en-US" sz="1000" dirty="0" err="1">
                <a:latin typeface="Arial" pitchFamily="34" charset="0"/>
                <a:cs typeface="Arial" pitchFamily="34" charset="0"/>
              </a:rPr>
              <a:t>eductors</a:t>
            </a:r>
            <a:r>
              <a:rPr lang="en-US" sz="1000" dirty="0">
                <a:latin typeface="Arial" pitchFamily="34" charset="0"/>
                <a:cs typeface="Arial" pitchFamily="34" charset="0"/>
              </a:rPr>
              <a:t> and bypass </a:t>
            </a:r>
            <a:r>
              <a:rPr lang="en-US" sz="1000" dirty="0" err="1">
                <a:latin typeface="Arial" pitchFamily="34" charset="0"/>
                <a:cs typeface="Arial" pitchFamily="34" charset="0"/>
              </a:rPr>
              <a:t>eductors</a:t>
            </a:r>
            <a:r>
              <a:rPr lang="en-US" sz="1000" dirty="0">
                <a:latin typeface="Arial" pitchFamily="34" charset="0"/>
                <a:cs typeface="Arial" pitchFamily="34" charset="0"/>
              </a:rPr>
              <a:t>.</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In-Line </a:t>
            </a:r>
            <a:r>
              <a:rPr lang="en-US" sz="1000" b="1" dirty="0" err="1">
                <a:latin typeface="Arial" pitchFamily="34" charset="0"/>
                <a:cs typeface="Arial" pitchFamily="34" charset="0"/>
              </a:rPr>
              <a:t>Eductors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In-line </a:t>
            </a:r>
            <a:r>
              <a:rPr lang="en-US" sz="1000" dirty="0" err="1">
                <a:latin typeface="Arial" pitchFamily="34" charset="0"/>
                <a:cs typeface="Arial" pitchFamily="34" charset="0"/>
              </a:rPr>
              <a:t>eductors</a:t>
            </a:r>
            <a:r>
              <a:rPr lang="en-US" sz="1000" dirty="0">
                <a:latin typeface="Arial" pitchFamily="34" charset="0"/>
                <a:cs typeface="Arial" pitchFamily="34" charset="0"/>
              </a:rPr>
              <a:t> are some of the least expensive and simplest pieces of proportioning equipment available (see Figures 6.1 and 6.2 in Participant Guide). For this reason, they are perhaps the most common type of foam </a:t>
            </a:r>
            <a:r>
              <a:rPr lang="en-US" sz="1000" dirty="0" err="1">
                <a:latin typeface="Arial" pitchFamily="34" charset="0"/>
                <a:cs typeface="Arial" pitchFamily="34" charset="0"/>
              </a:rPr>
              <a:t>proportioner</a:t>
            </a:r>
            <a:r>
              <a:rPr lang="en-US" sz="1000" dirty="0">
                <a:latin typeface="Arial" pitchFamily="34" charset="0"/>
                <a:cs typeface="Arial" pitchFamily="34" charset="0"/>
              </a:rPr>
              <a:t> used in the fire service. Some advantages include: </a:t>
            </a:r>
          </a:p>
          <a:p>
            <a:pPr marL="171450" indent="-171450">
              <a:buFont typeface="Arial" pitchFamily="34" charset="0"/>
              <a:buChar char="•"/>
              <a:defRPr/>
            </a:pPr>
            <a:r>
              <a:rPr lang="en-US" sz="1000" dirty="0">
                <a:latin typeface="Arial" pitchFamily="34" charset="0"/>
                <a:cs typeface="Arial" pitchFamily="34" charset="0"/>
              </a:rPr>
              <a:t>Low cost</a:t>
            </a:r>
          </a:p>
          <a:p>
            <a:pPr marL="171450" indent="-171450">
              <a:buFont typeface="Arial" pitchFamily="34" charset="0"/>
              <a:buChar char="•"/>
              <a:defRPr/>
            </a:pPr>
            <a:r>
              <a:rPr lang="en-US" sz="1000" dirty="0">
                <a:latin typeface="Arial" pitchFamily="34" charset="0"/>
                <a:cs typeface="Arial" pitchFamily="34" charset="0"/>
              </a:rPr>
              <a:t>Minimal maintenance</a:t>
            </a:r>
          </a:p>
          <a:p>
            <a:pPr marL="171450" indent="-171450">
              <a:buFont typeface="Arial" pitchFamily="34" charset="0"/>
              <a:buChar char="•"/>
              <a:defRPr/>
            </a:pPr>
            <a:r>
              <a:rPr lang="en-US" sz="1000" dirty="0">
                <a:latin typeface="Arial" pitchFamily="34" charset="0"/>
                <a:cs typeface="Arial" pitchFamily="34" charset="0"/>
              </a:rPr>
              <a:t>Simple operation</a:t>
            </a:r>
          </a:p>
          <a:p>
            <a:pPr>
              <a:defRPr/>
            </a:pPr>
            <a:endParaRPr lang="en-US" sz="1000" dirty="0">
              <a:latin typeface="Arial" pitchFamily="34" charset="0"/>
              <a:cs typeface="Arial" pitchFamily="34" charset="0"/>
            </a:endParaRPr>
          </a:p>
        </p:txBody>
      </p:sp>
      <p:sp>
        <p:nvSpPr>
          <p:cNvPr id="39940" name="Slide Number Placeholder 3">
            <a:extLst>
              <a:ext uri="{FF2B5EF4-FFF2-40B4-BE49-F238E27FC236}">
                <a16:creationId xmlns:a16="http://schemas.microsoft.com/office/drawing/2014/main" id="{C0A7CE3C-A5AA-4427-8894-12AB763139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6BA42DE-D7C3-410A-B861-EAE12EB1B9E4}" type="slidenum">
              <a:rPr lang="en-US" altLang="en-US" smtClean="0">
                <a:cs typeface="Arial" panose="020B0604020202020204" pitchFamily="34" charset="0"/>
              </a:rPr>
              <a:pPr>
                <a:spcBef>
                  <a:spcPct val="0"/>
                </a:spcBef>
              </a:pPr>
              <a:t>15</a:t>
            </a:fld>
            <a:endParaRPr lang="en-US" altLang="en-US">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BB9C70C4-1A94-4917-B8B3-4CB81B0EFA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0E36455A-9287-4814-8330-42043C4A8E57}"/>
              </a:ext>
            </a:extLst>
          </p:cNvPr>
          <p:cNvSpPr>
            <a:spLocks noGrp="1"/>
          </p:cNvSpPr>
          <p:nvPr>
            <p:ph type="body" idx="1"/>
          </p:nvPr>
        </p:nvSpPr>
        <p:spPr/>
        <p:txBody>
          <a:bodyPr/>
          <a:lstStyle/>
          <a:p>
            <a:pPr>
              <a:defRPr/>
            </a:pPr>
            <a:r>
              <a:rPr lang="en-US" sz="1000" b="1" dirty="0">
                <a:latin typeface="Arial" pitchFamily="34" charset="0"/>
                <a:cs typeface="Arial" pitchFamily="34" charset="0"/>
              </a:rPr>
              <a:t>Bypass </a:t>
            </a:r>
            <a:r>
              <a:rPr lang="en-US" sz="1000" b="1" dirty="0" err="1">
                <a:latin typeface="Arial" pitchFamily="34" charset="0"/>
                <a:cs typeface="Arial" pitchFamily="34" charset="0"/>
              </a:rPr>
              <a:t>Eductors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Bypass </a:t>
            </a:r>
            <a:r>
              <a:rPr lang="en-US" sz="1000" dirty="0" err="1">
                <a:latin typeface="Arial" pitchFamily="34" charset="0"/>
                <a:cs typeface="Arial" pitchFamily="34" charset="0"/>
              </a:rPr>
              <a:t>eductors</a:t>
            </a:r>
            <a:r>
              <a:rPr lang="en-US" sz="1000" dirty="0">
                <a:latin typeface="Arial" pitchFamily="34" charset="0"/>
                <a:cs typeface="Arial" pitchFamily="34" charset="0"/>
              </a:rPr>
              <a:t> (see Figures 6.3 and 6.4 in the Participant Guide) differ in that they have a ball valve to divert flow from foam to just water, allowing time for cooling without wasting foam and with less flow restriction.</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Common </a:t>
            </a:r>
            <a:r>
              <a:rPr lang="en-US" sz="1000" b="1" dirty="0" err="1">
                <a:latin typeface="Arial" pitchFamily="34" charset="0"/>
                <a:cs typeface="Arial" pitchFamily="34" charset="0"/>
              </a:rPr>
              <a:t>Eductor</a:t>
            </a:r>
            <a:r>
              <a:rPr lang="en-US" sz="1000" b="1" dirty="0">
                <a:latin typeface="Arial" pitchFamily="34" charset="0"/>
                <a:cs typeface="Arial" pitchFamily="34" charset="0"/>
              </a:rPr>
              <a:t> Failures</a:t>
            </a:r>
            <a:endParaRPr lang="en-US" sz="1000" dirty="0">
              <a:latin typeface="Arial" pitchFamily="34" charset="0"/>
              <a:cs typeface="Arial" pitchFamily="34" charset="0"/>
            </a:endParaRPr>
          </a:p>
          <a:p>
            <a:pPr>
              <a:defRPr/>
            </a:pPr>
            <a:r>
              <a:rPr lang="en-US" sz="1000" b="0" dirty="0">
                <a:latin typeface="Arial" pitchFamily="34" charset="0"/>
                <a:cs typeface="Arial" pitchFamily="34" charset="0"/>
              </a:rPr>
              <a:t>The most common causes for </a:t>
            </a:r>
            <a:r>
              <a:rPr lang="en-US" sz="1000" b="0" dirty="0" err="1">
                <a:latin typeface="Arial" pitchFamily="34" charset="0"/>
                <a:cs typeface="Arial" pitchFamily="34" charset="0"/>
              </a:rPr>
              <a:t>eductor</a:t>
            </a:r>
            <a:r>
              <a:rPr lang="en-US" sz="1000" b="0" dirty="0">
                <a:latin typeface="Arial" pitchFamily="34" charset="0"/>
                <a:cs typeface="Arial" pitchFamily="34" charset="0"/>
              </a:rPr>
              <a:t> failure include:</a:t>
            </a:r>
          </a:p>
          <a:p>
            <a:pPr marL="171450" indent="-171450">
              <a:buFont typeface="Arial" pitchFamily="34" charset="0"/>
              <a:buChar char="•"/>
              <a:defRPr/>
            </a:pPr>
            <a:r>
              <a:rPr lang="en-US" sz="1000" b="0" dirty="0">
                <a:latin typeface="Arial" pitchFamily="34" charset="0"/>
                <a:cs typeface="Arial" pitchFamily="34" charset="0"/>
              </a:rPr>
              <a:t>Mismatched </a:t>
            </a:r>
            <a:r>
              <a:rPr lang="en-US" sz="1000" b="0" dirty="0" err="1">
                <a:latin typeface="Arial" pitchFamily="34" charset="0"/>
                <a:cs typeface="Arial" pitchFamily="34" charset="0"/>
              </a:rPr>
              <a:t>eductor</a:t>
            </a:r>
            <a:r>
              <a:rPr lang="en-US" sz="1000" b="0" dirty="0">
                <a:latin typeface="Arial" pitchFamily="34" charset="0"/>
                <a:cs typeface="Arial" pitchFamily="34" charset="0"/>
              </a:rPr>
              <a:t> and nozzle</a:t>
            </a:r>
          </a:p>
          <a:p>
            <a:pPr marL="171450" indent="-171450">
              <a:buFont typeface="Arial" pitchFamily="34" charset="0"/>
              <a:buChar char="•"/>
              <a:defRPr/>
            </a:pPr>
            <a:r>
              <a:rPr lang="en-US" sz="1000" b="0" dirty="0">
                <a:latin typeface="Arial" pitchFamily="34" charset="0"/>
                <a:cs typeface="Arial" pitchFamily="34" charset="0"/>
              </a:rPr>
              <a:t>Air leaks in the pickup tube</a:t>
            </a:r>
          </a:p>
          <a:p>
            <a:pPr marL="171450" indent="-171450">
              <a:buFont typeface="Arial" pitchFamily="34" charset="0"/>
              <a:buChar char="•"/>
              <a:defRPr/>
            </a:pPr>
            <a:r>
              <a:rPr lang="en-US" sz="1000" b="0" dirty="0">
                <a:latin typeface="Arial" pitchFamily="34" charset="0"/>
                <a:cs typeface="Arial" pitchFamily="34" charset="0"/>
              </a:rPr>
              <a:t>Improper flushing after use</a:t>
            </a:r>
          </a:p>
          <a:p>
            <a:pPr marL="171450" indent="-171450">
              <a:buFont typeface="Arial" pitchFamily="34" charset="0"/>
              <a:buChar char="•"/>
              <a:defRPr/>
            </a:pPr>
            <a:r>
              <a:rPr lang="en-US" sz="1000" b="0" dirty="0">
                <a:latin typeface="Arial" pitchFamily="34" charset="0"/>
                <a:cs typeface="Arial" pitchFamily="34" charset="0"/>
              </a:rPr>
              <a:t>Kinked discharge </a:t>
            </a:r>
            <a:r>
              <a:rPr lang="en-US" sz="1000" b="0" dirty="0" err="1">
                <a:latin typeface="Arial" pitchFamily="34" charset="0"/>
                <a:cs typeface="Arial" pitchFamily="34" charset="0"/>
              </a:rPr>
              <a:t>hoseline</a:t>
            </a:r>
            <a:endParaRPr lang="en-US" sz="1000" b="0" dirty="0">
              <a:latin typeface="Arial" pitchFamily="34" charset="0"/>
              <a:cs typeface="Arial" pitchFamily="34" charset="0"/>
            </a:endParaRPr>
          </a:p>
          <a:p>
            <a:pPr marL="171450" indent="-171450">
              <a:buFont typeface="Arial" pitchFamily="34" charset="0"/>
              <a:buChar char="•"/>
              <a:defRPr/>
            </a:pPr>
            <a:r>
              <a:rPr lang="en-US" sz="1000" b="0" dirty="0">
                <a:latin typeface="Arial" pitchFamily="34" charset="0"/>
                <a:cs typeface="Arial" pitchFamily="34" charset="0"/>
              </a:rPr>
              <a:t>Improper nozzle elevation</a:t>
            </a:r>
          </a:p>
          <a:p>
            <a:pPr marL="171450" indent="-171450">
              <a:buFont typeface="Arial" pitchFamily="34" charset="0"/>
              <a:buChar char="•"/>
              <a:defRPr/>
            </a:pPr>
            <a:r>
              <a:rPr lang="en-US" sz="1000" b="0" dirty="0">
                <a:latin typeface="Arial" pitchFamily="34" charset="0"/>
                <a:cs typeface="Arial" pitchFamily="34" charset="0"/>
              </a:rPr>
              <a:t>Too much hose between </a:t>
            </a:r>
            <a:r>
              <a:rPr lang="en-US" sz="1000" b="0" dirty="0" err="1">
                <a:latin typeface="Arial" pitchFamily="34" charset="0"/>
                <a:cs typeface="Arial" pitchFamily="34" charset="0"/>
              </a:rPr>
              <a:t>eductor</a:t>
            </a:r>
            <a:r>
              <a:rPr lang="en-US" sz="1000" b="0" dirty="0">
                <a:latin typeface="Arial" pitchFamily="34" charset="0"/>
                <a:cs typeface="Arial" pitchFamily="34" charset="0"/>
              </a:rPr>
              <a:t> and nozzle</a:t>
            </a:r>
          </a:p>
          <a:p>
            <a:pPr marL="171450" indent="-171450">
              <a:buFont typeface="Arial" pitchFamily="34" charset="0"/>
              <a:buChar char="•"/>
              <a:defRPr/>
            </a:pPr>
            <a:r>
              <a:rPr lang="en-US" sz="1000" b="0" dirty="0">
                <a:latin typeface="Arial" pitchFamily="34" charset="0"/>
                <a:cs typeface="Arial" pitchFamily="34" charset="0"/>
              </a:rPr>
              <a:t>Incorrectly set nozzle flow</a:t>
            </a:r>
          </a:p>
          <a:p>
            <a:pPr>
              <a:defRPr/>
            </a:pPr>
            <a:r>
              <a:rPr lang="en-US" sz="1000" dirty="0">
                <a:latin typeface="Arial" pitchFamily="34" charset="0"/>
                <a:cs typeface="Arial" pitchFamily="34" charset="0"/>
              </a:rPr>
              <a:t> </a:t>
            </a:r>
          </a:p>
          <a:p>
            <a:pPr>
              <a:defRPr/>
            </a:pPr>
            <a:r>
              <a:rPr lang="en-US" sz="1000" dirty="0">
                <a:latin typeface="Arial" pitchFamily="34" charset="0"/>
                <a:cs typeface="Arial" pitchFamily="34" charset="0"/>
              </a:rPr>
              <a:t>These may be eliminated by careful preparation, inspection, and use of the </a:t>
            </a:r>
            <a:r>
              <a:rPr lang="en-US" sz="1000" dirty="0" err="1">
                <a:latin typeface="Arial" pitchFamily="34" charset="0"/>
                <a:cs typeface="Arial" pitchFamily="34" charset="0"/>
              </a:rPr>
              <a:t>eductor</a:t>
            </a:r>
            <a:r>
              <a:rPr lang="en-US" sz="1000" dirty="0">
                <a:latin typeface="Arial" pitchFamily="34" charset="0"/>
                <a:cs typeface="Arial" pitchFamily="34" charset="0"/>
              </a:rPr>
              <a:t>, nozzle, and hose. Other </a:t>
            </a:r>
            <a:r>
              <a:rPr lang="en-US" sz="1000" dirty="0" err="1">
                <a:latin typeface="Arial" pitchFamily="34" charset="0"/>
                <a:cs typeface="Arial" pitchFamily="34" charset="0"/>
              </a:rPr>
              <a:t>eductor</a:t>
            </a:r>
            <a:r>
              <a:rPr lang="en-US" sz="1000" dirty="0">
                <a:latin typeface="Arial" pitchFamily="34" charset="0"/>
                <a:cs typeface="Arial" pitchFamily="34" charset="0"/>
              </a:rPr>
              <a:t> failures may be caused by:</a:t>
            </a:r>
          </a:p>
          <a:p>
            <a:pPr marL="171450" indent="-171450">
              <a:buFont typeface="Arial" pitchFamily="34" charset="0"/>
              <a:buChar char="•"/>
              <a:defRPr/>
            </a:pPr>
            <a:r>
              <a:rPr lang="en-US" sz="1000" dirty="0">
                <a:latin typeface="Arial" pitchFamily="34" charset="0"/>
                <a:cs typeface="Arial" pitchFamily="34" charset="0"/>
              </a:rPr>
              <a:t>Incorrect inlet pressure to educator</a:t>
            </a:r>
          </a:p>
          <a:p>
            <a:pPr marL="171450" indent="-171450">
              <a:buFont typeface="Arial" pitchFamily="34" charset="0"/>
              <a:buChar char="•"/>
              <a:defRPr/>
            </a:pPr>
            <a:r>
              <a:rPr lang="en-US" sz="1000" dirty="0">
                <a:latin typeface="Arial" pitchFamily="34" charset="0"/>
                <a:cs typeface="Arial" pitchFamily="34" charset="0"/>
              </a:rPr>
              <a:t>Partially closed nozzle shutoff</a:t>
            </a:r>
          </a:p>
          <a:p>
            <a:pPr marL="171450" indent="-171450">
              <a:buFont typeface="Arial" pitchFamily="34" charset="0"/>
              <a:buChar char="•"/>
              <a:defRPr/>
            </a:pPr>
            <a:r>
              <a:rPr lang="en-US" sz="1000" dirty="0">
                <a:latin typeface="Arial" pitchFamily="34" charset="0"/>
                <a:cs typeface="Arial" pitchFamily="34" charset="0"/>
              </a:rPr>
              <a:t>Collapsed or obstructed pickup tube</a:t>
            </a:r>
          </a:p>
          <a:p>
            <a:pPr marL="171450" indent="-171450">
              <a:buFont typeface="Arial" pitchFamily="34" charset="0"/>
              <a:buChar char="•"/>
              <a:defRPr/>
            </a:pPr>
            <a:r>
              <a:rPr lang="en-US" sz="1000" dirty="0">
                <a:latin typeface="Arial" pitchFamily="34" charset="0"/>
                <a:cs typeface="Arial" pitchFamily="34" charset="0"/>
              </a:rPr>
              <a:t>A pickup tube which is too long</a:t>
            </a:r>
          </a:p>
          <a:p>
            <a:pPr>
              <a:defRPr/>
            </a:pPr>
            <a:endParaRPr lang="en-US" sz="1000" dirty="0">
              <a:latin typeface="Arial" pitchFamily="34" charset="0"/>
              <a:cs typeface="Arial" pitchFamily="34" charset="0"/>
            </a:endParaRPr>
          </a:p>
        </p:txBody>
      </p:sp>
      <p:sp>
        <p:nvSpPr>
          <p:cNvPr id="41988" name="Slide Number Placeholder 3">
            <a:extLst>
              <a:ext uri="{FF2B5EF4-FFF2-40B4-BE49-F238E27FC236}">
                <a16:creationId xmlns:a16="http://schemas.microsoft.com/office/drawing/2014/main" id="{3D136129-52D3-43DE-A165-AC775DA189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D9FF991-2303-48D2-85E3-43FED051221C}" type="slidenum">
              <a:rPr lang="en-US" altLang="en-US" smtClean="0">
                <a:cs typeface="Arial" panose="020B0604020202020204" pitchFamily="34" charset="0"/>
              </a:rPr>
              <a:pPr>
                <a:spcBef>
                  <a:spcPct val="0"/>
                </a:spcBef>
              </a:pPr>
              <a:t>16</a:t>
            </a:fld>
            <a:endParaRPr lang="en-US" altLang="en-US">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7EA80FCE-BDC5-43DF-9C80-20D5E6F37D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81A16252-5A67-4259-A037-F72BB8F64F99}"/>
              </a:ext>
            </a:extLst>
          </p:cNvPr>
          <p:cNvSpPr>
            <a:spLocks noGrp="1"/>
          </p:cNvSpPr>
          <p:nvPr>
            <p:ph type="body" idx="1"/>
          </p:nvPr>
        </p:nvSpPr>
        <p:spPr/>
        <p:txBody>
          <a:bodyPr/>
          <a:lstStyle/>
          <a:p>
            <a:pPr>
              <a:defRPr/>
            </a:pPr>
            <a:r>
              <a:rPr lang="en-US" sz="1000" b="1" dirty="0">
                <a:latin typeface="Arial" pitchFamily="34" charset="0"/>
                <a:cs typeface="Arial" pitchFamily="34" charset="0"/>
              </a:rPr>
              <a:t>Foam Nozzles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Foam nozzles are either foam proportioning, air aspirating, or non-air aspirating.</a:t>
            </a:r>
          </a:p>
          <a:p>
            <a:pPr>
              <a:defRPr/>
            </a:pPr>
            <a:r>
              <a:rPr lang="en-US" sz="1000" b="1" dirty="0">
                <a:latin typeface="Arial" pitchFamily="34" charset="0"/>
                <a:cs typeface="Arial" pitchFamily="34" charset="0"/>
              </a:rPr>
              <a:t> </a:t>
            </a: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Foam Proportioning Nozzles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Foam proportioning nozzles (see Figure 6.5 in the Participant Guide) have built-in orifice plates and utilize the </a:t>
            </a:r>
            <a:r>
              <a:rPr lang="en-US" sz="1000" dirty="0" err="1">
                <a:latin typeface="Arial" pitchFamily="34" charset="0"/>
                <a:cs typeface="Arial" pitchFamily="34" charset="0"/>
              </a:rPr>
              <a:t>Venturi</a:t>
            </a:r>
            <a:r>
              <a:rPr lang="en-US" sz="1000" dirty="0">
                <a:latin typeface="Arial" pitchFamily="34" charset="0"/>
                <a:cs typeface="Arial" pitchFamily="34" charset="0"/>
              </a:rPr>
              <a:t> Principle of operation, producing a very effective foam. These monitor nozzles have the ability to deliver significant volumes of finished foam. Due to the insignificant pressure drop across the </a:t>
            </a:r>
            <a:r>
              <a:rPr lang="en-US" sz="1000" dirty="0" err="1">
                <a:latin typeface="Arial" pitchFamily="34" charset="0"/>
                <a:cs typeface="Arial" pitchFamily="34" charset="0"/>
              </a:rPr>
              <a:t>eductor</a:t>
            </a:r>
            <a:r>
              <a:rPr lang="en-US" sz="1000" dirty="0">
                <a:latin typeface="Arial" pitchFamily="34" charset="0"/>
                <a:cs typeface="Arial" pitchFamily="34" charset="0"/>
              </a:rPr>
              <a:t>, they are able to project foam over long distances.</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Advantages of foam proportioning nozzles include:</a:t>
            </a:r>
          </a:p>
          <a:p>
            <a:pPr marL="171450" indent="-171450">
              <a:buFont typeface="Arial" pitchFamily="34" charset="0"/>
              <a:buChar char="•"/>
              <a:defRPr/>
            </a:pPr>
            <a:r>
              <a:rPr lang="en-US" sz="1000" b="0" dirty="0">
                <a:latin typeface="Arial" pitchFamily="34" charset="0"/>
                <a:cs typeface="Arial" pitchFamily="34" charset="0"/>
              </a:rPr>
              <a:t>They are easy to operate</a:t>
            </a:r>
          </a:p>
          <a:p>
            <a:pPr marL="171450" indent="-171450">
              <a:buFont typeface="Arial" pitchFamily="34" charset="0"/>
              <a:buChar char="•"/>
              <a:defRPr/>
            </a:pPr>
            <a:r>
              <a:rPr lang="en-US" sz="1000" b="0" dirty="0">
                <a:latin typeface="Arial" pitchFamily="34" charset="0"/>
                <a:cs typeface="Arial" pitchFamily="34" charset="0"/>
              </a:rPr>
              <a:t>They are easy to clean</a:t>
            </a:r>
          </a:p>
          <a:p>
            <a:pPr marL="171450" indent="-171450">
              <a:buFont typeface="Arial" pitchFamily="34" charset="0"/>
              <a:buChar char="•"/>
              <a:defRPr/>
            </a:pPr>
            <a:r>
              <a:rPr lang="en-US" sz="1000" b="0" dirty="0">
                <a:latin typeface="Arial" pitchFamily="34" charset="0"/>
                <a:cs typeface="Arial" pitchFamily="34" charset="0"/>
              </a:rPr>
              <a:t>There are no moving parts</a:t>
            </a:r>
          </a:p>
          <a:p>
            <a:pPr marL="171450" indent="-171450">
              <a:buFont typeface="Arial" pitchFamily="34" charset="0"/>
              <a:buChar char="•"/>
              <a:defRPr/>
            </a:pPr>
            <a:r>
              <a:rPr lang="en-US" sz="1000" b="0" dirty="0">
                <a:latin typeface="Arial" pitchFamily="34" charset="0"/>
                <a:cs typeface="Arial" pitchFamily="34" charset="0"/>
              </a:rPr>
              <a:t>There is no additional foam equipment needed</a:t>
            </a:r>
          </a:p>
          <a:p>
            <a:pPr>
              <a:defRPr/>
            </a:pPr>
            <a:endParaRPr lang="en-US" sz="1000" dirty="0">
              <a:latin typeface="Arial" pitchFamily="34" charset="0"/>
              <a:cs typeface="Arial" pitchFamily="34" charset="0"/>
            </a:endParaRPr>
          </a:p>
        </p:txBody>
      </p:sp>
      <p:sp>
        <p:nvSpPr>
          <p:cNvPr id="44036" name="Slide Number Placeholder 3">
            <a:extLst>
              <a:ext uri="{FF2B5EF4-FFF2-40B4-BE49-F238E27FC236}">
                <a16:creationId xmlns:a16="http://schemas.microsoft.com/office/drawing/2014/main" id="{39424B5A-FBFF-4D6D-9D67-868278F4F0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1BDF38A-2D7E-4B94-9D3E-463C21FC7293}" type="slidenum">
              <a:rPr lang="en-US" altLang="en-US" smtClean="0">
                <a:cs typeface="Arial" panose="020B0604020202020204" pitchFamily="34" charset="0"/>
              </a:rPr>
              <a:pPr>
                <a:spcBef>
                  <a:spcPct val="0"/>
                </a:spcBef>
              </a:pPr>
              <a:t>17</a:t>
            </a:fld>
            <a:endParaRPr lang="en-US" altLang="en-US">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6F3CA11C-40FF-4A56-960C-16EC3769516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614A2765-E6FE-4E0C-8EB4-EF3B2F6CB73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Some bulk storage and ethanol production facilities have engineered, and professionally designed fire protection systems installed. As depicted by the graphic in this slide, by the flip of a switch in the “foam pump house” or when activated by a detection device this nozzle is automatically provided the appropriate amount of water at the required pressure.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incumbent upon emergency responders, facility owners and operators to understand the design, capabilities, and limitations of these specific systems.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In this instance, this may be a self-proportioning master stream foam nozzle that has a foam concentrate pick-up tube directly attached. Note that the coupling on the pick-up tube is specifically designed to be attached to a foam concentrate tote or similar container which has a quick coupling connection.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As part of the pre-planning process, emergency responders, facility owners and operators need to understand the resource needs to support a long-term foam operation for this foam nozzle and all others present at the bulk storage or production facility.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For example, if we assume this nozzle has a flow capacity of 1,000 gallons per minute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gpm</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and the AR-SFFF foam concentrate we are using requires a 3% proportioning for ethanol and ethanol-blended fuels, then this nozzle consumes 30 gallons of foam concentrate every minute.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 long-term foam operation could easily last for 2 hours and well beyond. The AR-SFFF foam concentrate needed to support the use of this nozzle just for 2 hours is 3,600 gallons.</a:t>
            </a:r>
          </a:p>
        </p:txBody>
      </p:sp>
      <p:sp>
        <p:nvSpPr>
          <p:cNvPr id="46084" name="Slide Number Placeholder 3">
            <a:extLst>
              <a:ext uri="{FF2B5EF4-FFF2-40B4-BE49-F238E27FC236}">
                <a16:creationId xmlns:a16="http://schemas.microsoft.com/office/drawing/2014/main" id="{22B779C4-B281-4320-8995-B856F6F5A67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4926C66-1675-4EB4-BEB9-DC68A0532327}" type="slidenum">
              <a:rPr lang="en-US" altLang="en-US" smtClean="0">
                <a:cs typeface="Arial" panose="020B0604020202020204" pitchFamily="34" charset="0"/>
              </a:rPr>
              <a:pPr>
                <a:spcBef>
                  <a:spcPct val="0"/>
                </a:spcBef>
              </a:pPr>
              <a:t>18</a:t>
            </a:fld>
            <a:endParaRPr lang="en-US" altLang="en-US">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C07C12BF-71AA-4B73-842E-0052DF465CF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1CCEFA9-8678-4AB0-A24D-FFC4DD5E04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Air Aspirating Nozzles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Air aspirating nozzles are foam generating nozzles that mix air and atmospheric pressure with foam solution (see Figure 6.6 in the Participant Guide). These nozzles produce an expansion ratio of between 8:1 and 10:1 and produce a good-quality, low-expansion foam.</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b="1" i="1" dirty="0">
                <a:latin typeface="Arial" panose="020B0604020202020204" pitchFamily="34" charset="0"/>
                <a:ea typeface="ＭＳ Ｐゴシック" panose="020B0600070205080204" pitchFamily="34" charset="-128"/>
                <a:cs typeface="Arial" panose="020B0604020202020204" pitchFamily="34" charset="0"/>
              </a:rPr>
              <a:t>Non-Air Aspirating Nozzles</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Fog nozzles are an example of non-air aspirating nozzles (see Figure 6.7 in the Participant Guide). Non-air aspirating nozzles produce an expansion ratio of between 3:1 and 5:1. This expansion ratio is not as good as that of air aspirating nozzles, but these nozzles often add some versatility which can be beneficial in various fire attack situations. Versatility includes the ability to switch from a foam solution to water in order to protect personnel and provide area cooling. Air aspirating nozzles do not offer this advantage.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 disadvantage of aspirating and non-air aspirating nozzles is that you must have additional equipment in order to generate foam. In addition, the gallonage setting on the nozzle must match the set flow for the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eductor</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It is important to understand the benefits of both types of nozzles in order to select the most appropriate one for the specific encounter. </a:t>
            </a:r>
          </a:p>
          <a:p>
            <a:endParaRPr lang="en-US" altLang="en-US" dirty="0">
              <a:ea typeface="ＭＳ Ｐゴシック" panose="020B0600070205080204" pitchFamily="34" charset="-128"/>
            </a:endParaRPr>
          </a:p>
        </p:txBody>
      </p:sp>
      <p:sp>
        <p:nvSpPr>
          <p:cNvPr id="48132" name="Slide Number Placeholder 3">
            <a:extLst>
              <a:ext uri="{FF2B5EF4-FFF2-40B4-BE49-F238E27FC236}">
                <a16:creationId xmlns:a16="http://schemas.microsoft.com/office/drawing/2014/main" id="{AE6376D9-67B9-430E-8B58-24452034E6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r>
              <a:rPr lang="en-US" altLang="en-US" sz="2600" dirty="0">
                <a:solidFill>
                  <a:srgbClr val="FFFFFF"/>
                </a:solidFill>
                <a:latin typeface="Arial" panose="020B0604020202020204" pitchFamily="34" charset="0"/>
                <a:cs typeface="Arial" panose="020B0604020202020204" pitchFamily="34" charset="0"/>
              </a:rPr>
              <a:t>(100% ethanol) </a:t>
            </a:r>
            <a:fld id="{484B9676-96E8-42B6-91F7-81A8081BEF41}" type="slidenum">
              <a:rPr lang="en-US" altLang="en-US" smtClean="0">
                <a:cs typeface="Arial" panose="020B0604020202020204" pitchFamily="34" charset="0"/>
              </a:rPr>
              <a:pPr>
                <a:spcBef>
                  <a:spcPct val="0"/>
                </a:spcBef>
              </a:pPr>
              <a:t>19</a:t>
            </a:fld>
            <a:endParaRPr lang="en-US" altLang="en-US" dirty="0">
              <a:cs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BA5199A3-9EFD-4893-84A3-93360C1CBF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1742A639-E9AF-4336-81E3-A55E58CFF85C}"/>
              </a:ext>
            </a:extLst>
          </p:cNvPr>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indent="0" eaLnBrk="1" hangingPunct="1">
              <a:buFontTx/>
              <a:buNone/>
              <a:defRPr/>
            </a:pPr>
            <a:r>
              <a:rPr lang="en-US" altLang="en-US" sz="1000" dirty="0">
                <a:latin typeface="Arial" charset="0"/>
                <a:ea typeface="ＭＳ Ｐゴシック" pitchFamily="34" charset="-128"/>
                <a:cs typeface="Arial" charset="0"/>
              </a:rPr>
              <a:t>This portable foam trailer is equipped with:</a:t>
            </a:r>
          </a:p>
          <a:p>
            <a:pPr marL="171450" indent="-171450" eaLnBrk="1" hangingPunct="1">
              <a:buFontTx/>
              <a:buChar char="•"/>
              <a:defRPr/>
            </a:pPr>
            <a:r>
              <a:rPr lang="en-US" altLang="en-US" sz="1000" dirty="0">
                <a:latin typeface="Arial" charset="0"/>
                <a:ea typeface="ＭＳ Ｐゴシック" pitchFamily="34" charset="-128"/>
                <a:cs typeface="Arial" charset="0"/>
              </a:rPr>
              <a:t>1,000 </a:t>
            </a:r>
            <a:r>
              <a:rPr lang="en-US" altLang="en-US" sz="1000" dirty="0" err="1">
                <a:latin typeface="Arial" charset="0"/>
                <a:ea typeface="ＭＳ Ｐゴシック" pitchFamily="34" charset="-128"/>
                <a:cs typeface="Arial" charset="0"/>
              </a:rPr>
              <a:t>gpm</a:t>
            </a:r>
            <a:r>
              <a:rPr lang="en-US" altLang="en-US" sz="1000" dirty="0">
                <a:latin typeface="Arial" charset="0"/>
                <a:ea typeface="ＭＳ Ｐゴシック" pitchFamily="34" charset="-128"/>
                <a:cs typeface="Arial" charset="0"/>
              </a:rPr>
              <a:t> self </a:t>
            </a:r>
            <a:r>
              <a:rPr lang="en-US" altLang="en-US" sz="1000" dirty="0" err="1">
                <a:latin typeface="Arial" charset="0"/>
                <a:ea typeface="ＭＳ Ｐゴシック" pitchFamily="34" charset="-128"/>
                <a:cs typeface="Arial" charset="0"/>
              </a:rPr>
              <a:t>educting</a:t>
            </a:r>
            <a:r>
              <a:rPr lang="en-US" altLang="en-US" sz="1000" dirty="0">
                <a:latin typeface="Arial" charset="0"/>
                <a:ea typeface="ＭＳ Ｐゴシック" pitchFamily="34" charset="-128"/>
                <a:cs typeface="Arial" charset="0"/>
              </a:rPr>
              <a:t> foam nozzle</a:t>
            </a:r>
          </a:p>
          <a:p>
            <a:pPr marL="171450" indent="-171450" eaLnBrk="1" hangingPunct="1">
              <a:buFontTx/>
              <a:buChar char="•"/>
              <a:defRPr/>
            </a:pPr>
            <a:r>
              <a:rPr lang="en-US" altLang="en-US" sz="1000" dirty="0">
                <a:latin typeface="Arial" charset="0"/>
                <a:ea typeface="ＭＳ Ｐゴシック" pitchFamily="34" charset="-128"/>
                <a:cs typeface="Arial" charset="0"/>
              </a:rPr>
              <a:t>Air aspirated and non-air aspirated </a:t>
            </a:r>
          </a:p>
          <a:p>
            <a:pPr marL="171450" indent="-171450" eaLnBrk="1" hangingPunct="1">
              <a:buFontTx/>
              <a:buChar char="•"/>
              <a:defRPr/>
            </a:pPr>
            <a:r>
              <a:rPr lang="en-US" altLang="en-US" sz="1000" dirty="0">
                <a:latin typeface="Arial" charset="0"/>
                <a:ea typeface="ＭＳ Ｐゴシック" pitchFamily="34" charset="-128"/>
                <a:cs typeface="Arial" charset="0"/>
              </a:rPr>
              <a:t>Two totes of AR foam concentrate </a:t>
            </a:r>
          </a:p>
          <a:p>
            <a:pPr marL="171450" indent="-171450" eaLnBrk="1" hangingPunct="1">
              <a:buFontTx/>
              <a:buChar char="•"/>
              <a:defRPr/>
            </a:pPr>
            <a:endParaRPr lang="en-US" altLang="en-US" sz="1000" dirty="0">
              <a:latin typeface="Arial" charset="0"/>
              <a:ea typeface="ＭＳ Ｐゴシック" pitchFamily="34" charset="-128"/>
              <a:cs typeface="Arial" charset="0"/>
            </a:endParaRPr>
          </a:p>
          <a:p>
            <a:pPr eaLnBrk="1" hangingPunct="1">
              <a:defRPr/>
            </a:pPr>
            <a:r>
              <a:rPr lang="en-US" altLang="en-US" sz="1000" dirty="0">
                <a:latin typeface="Arial" charset="0"/>
                <a:ea typeface="ＭＳ Ｐゴシック" pitchFamily="34" charset="-128"/>
                <a:cs typeface="Arial" charset="0"/>
              </a:rPr>
              <a:t>Portable foam trailers may be found at certain fire departments, local facilities for example airports and also stationed at major railroad facilities along principle routes.</a:t>
            </a:r>
          </a:p>
        </p:txBody>
      </p:sp>
      <p:sp>
        <p:nvSpPr>
          <p:cNvPr id="50180" name="Slide Number Placeholder 3">
            <a:extLst>
              <a:ext uri="{FF2B5EF4-FFF2-40B4-BE49-F238E27FC236}">
                <a16:creationId xmlns:a16="http://schemas.microsoft.com/office/drawing/2014/main" id="{57892D8A-86E5-4525-843B-A5E1A5407E0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r>
              <a:rPr lang="en-US" altLang="en-US" sz="2600" dirty="0">
                <a:solidFill>
                  <a:srgbClr val="FFFFFF"/>
                </a:solidFill>
                <a:latin typeface="Arial" panose="020B0604020202020204" pitchFamily="34" charset="0"/>
                <a:cs typeface="Arial" panose="020B0604020202020204" pitchFamily="34" charset="0"/>
              </a:rPr>
              <a:t>(100% ethanol) </a:t>
            </a:r>
            <a:fld id="{FE67062E-F19C-490B-8C50-56E929D2AFD4}" type="slidenum">
              <a:rPr lang="en-US" altLang="en-US" smtClean="0">
                <a:cs typeface="Arial" panose="020B0604020202020204" pitchFamily="34" charset="0"/>
              </a:rPr>
              <a:pPr>
                <a:spcBef>
                  <a:spcPct val="0"/>
                </a:spcBef>
              </a:pPr>
              <a:t>20</a:t>
            </a:fld>
            <a:endParaRPr lang="en-US" altLang="en-US" dirty="0">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7CD967F2-DC9F-4727-9862-EDC98EE5B9E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E34F9639-4323-4DDA-977A-84A9223D7F35}"/>
              </a:ext>
            </a:extLst>
          </p:cNvPr>
          <p:cNvSpPr>
            <a:spLocks noGrp="1"/>
          </p:cNvSpPr>
          <p:nvPr>
            <p:ph type="body" idx="1"/>
          </p:nvPr>
        </p:nvSpPr>
        <p:spPr/>
        <p:txBody>
          <a:bodyPr>
            <a:normAutofit fontScale="92500"/>
          </a:bodyPr>
          <a:lstStyle/>
          <a:p>
            <a:pPr>
              <a:defRPr/>
            </a:pPr>
            <a:r>
              <a:rPr lang="en-US" sz="1000" b="1" i="1" dirty="0">
                <a:latin typeface="Arial" pitchFamily="34" charset="0"/>
                <a:cs typeface="Arial" pitchFamily="34" charset="0"/>
              </a:rPr>
              <a:t>Application Techniques</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Proper application is critical for foam. The key to foam application is to apply the foam as gently as possible to minimize agitation of the fuel and creation of additional vapors. The most important thing to remember is to </a:t>
            </a:r>
            <a:r>
              <a:rPr lang="en-US" sz="1000" b="1" i="1" dirty="0">
                <a:latin typeface="Arial" pitchFamily="34" charset="0"/>
                <a:cs typeface="Arial" pitchFamily="34" charset="0"/>
              </a:rPr>
              <a:t>never plunge the foam directly into the fuel</a:t>
            </a:r>
            <a:r>
              <a:rPr lang="en-US" sz="1000" dirty="0">
                <a:latin typeface="Arial" pitchFamily="34" charset="0"/>
                <a:cs typeface="Arial" pitchFamily="34" charset="0"/>
              </a:rPr>
              <a:t>. </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Bounce-Off</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The bounce-off method is effective if there is an object in or behind the spill area. The foam stream can be directed at the object, which will break the force of the stream, allowing the foam to gently flow onto the fuel surface.</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Bank-In</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When no obstacles exist to bounce the foam off, firefighters should attempt to roll the foam onto the fire. By hitting the ground in front of the fire, the foam will pile up increasing in depth and as the angle of nozzle in relation to the ground is decreased the velocity and direction of the foam stream will push or roll the blanket of foam into the spill area as firefighters move forward.</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Rain-Down</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An alternative application technique is the rain-down method. The nozzle is elevated and falls over or rained onto the spill as gently as possible. The rain-down is found to be the least effective Type III Application technique because </a:t>
            </a:r>
            <a:r>
              <a:rPr lang="en-US" sz="1000" dirty="0"/>
              <a:t>it sacrifices foam integrity, control, and vapor sealing before the foam ever reaches the fuel. It is a fallback option only when bounce-off or bank-in cannot be used due to access or terrain.</a:t>
            </a:r>
            <a:r>
              <a:rPr lang="en-US" sz="1000" dirty="0">
                <a:latin typeface="Arial" pitchFamily="34" charset="0"/>
                <a:cs typeface="Arial" pitchFamily="34" charset="0"/>
              </a:rPr>
              <a:t> </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Remember! </a:t>
            </a:r>
            <a:r>
              <a:rPr lang="en-US" sz="1000" b="1" i="1" dirty="0">
                <a:latin typeface="Arial" pitchFamily="34" charset="0"/>
                <a:cs typeface="Arial" pitchFamily="34" charset="0"/>
              </a:rPr>
              <a:t>Never </a:t>
            </a:r>
            <a:r>
              <a:rPr lang="en-US" sz="1000" b="1" dirty="0">
                <a:latin typeface="Arial" pitchFamily="34" charset="0"/>
                <a:cs typeface="Arial" pitchFamily="34" charset="0"/>
              </a:rPr>
              <a:t>plunge a stream of foam </a:t>
            </a:r>
            <a:r>
              <a:rPr lang="en-US" sz="1000" b="1" i="1" dirty="0">
                <a:latin typeface="Arial" pitchFamily="34" charset="0"/>
                <a:cs typeface="Arial" pitchFamily="34" charset="0"/>
              </a:rPr>
              <a:t>directly </a:t>
            </a:r>
            <a:r>
              <a:rPr lang="en-US" sz="1000" b="1" dirty="0">
                <a:latin typeface="Arial" pitchFamily="34" charset="0"/>
                <a:cs typeface="Arial" pitchFamily="34" charset="0"/>
              </a:rPr>
              <a:t>into fuel!</a:t>
            </a: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 </a:t>
            </a:r>
            <a:endParaRPr lang="en-US" sz="1000" dirty="0">
              <a:latin typeface="Arial" pitchFamily="34" charset="0"/>
              <a:cs typeface="Arial" pitchFamily="34" charset="0"/>
            </a:endParaRPr>
          </a:p>
          <a:p>
            <a:pPr>
              <a:defRPr/>
            </a:pPr>
            <a:r>
              <a:rPr lang="en-US" sz="1000" i="1" dirty="0">
                <a:latin typeface="Arial" pitchFamily="34" charset="0"/>
                <a:cs typeface="Arial" pitchFamily="34" charset="0"/>
              </a:rPr>
              <a:t>This is the end of the section that is the property of TEEX. </a:t>
            </a:r>
            <a:endParaRPr lang="en-US" sz="1000" dirty="0">
              <a:latin typeface="Arial" pitchFamily="34" charset="0"/>
              <a:cs typeface="Arial" pitchFamily="34" charset="0"/>
            </a:endParaRPr>
          </a:p>
          <a:p>
            <a:pPr>
              <a:defRPr/>
            </a:pPr>
            <a:endParaRPr lang="en-US" sz="1000" dirty="0">
              <a:latin typeface="Arial" pitchFamily="34" charset="0"/>
              <a:cs typeface="Arial" pitchFamily="34" charset="0"/>
            </a:endParaRPr>
          </a:p>
        </p:txBody>
      </p:sp>
      <p:sp>
        <p:nvSpPr>
          <p:cNvPr id="54276" name="Slide Number Placeholder 3">
            <a:extLst>
              <a:ext uri="{FF2B5EF4-FFF2-40B4-BE49-F238E27FC236}">
                <a16:creationId xmlns:a16="http://schemas.microsoft.com/office/drawing/2014/main" id="{82044BD0-D395-406D-A227-D3A444D221D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2D5912AF-0DA2-4F3E-8FCE-915AC44DC463}" type="slidenum">
              <a:rPr lang="en-US" altLang="en-US" smtClean="0">
                <a:cs typeface="Arial" panose="020B0604020202020204" pitchFamily="34" charset="0"/>
              </a:rPr>
              <a:pPr>
                <a:spcBef>
                  <a:spcPct val="0"/>
                </a:spcBef>
              </a:pPr>
              <a:t>21</a:t>
            </a:fld>
            <a:endParaRPr lang="en-US" altLang="en-US">
              <a:cs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882C96BF-084A-46F5-90E4-A4768852828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CA1E064B-A22F-43C1-87EB-260F999A68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Pictures of actual application methods and approach as explained in the previous slide. The first image shows the Bounce-off method, the second image shows the bank-in or roll-on method and the third image depicts the rain-down method of foam application.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 most important factor to consider when using AR-AFFF and AR-SFFF finished foam on an ethanol or ethanol-blended fuel incident is to apply the foam AS GENTLY AS POSSIBLE to your spill or fire.  Proper application choice and technique will minimize AR-AFFF and AR-SFFF finished foam degradation, reduce risk to operational personnel and increase potential for successful management of the incident.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56324" name="Slide Number Placeholder 3">
            <a:extLst>
              <a:ext uri="{FF2B5EF4-FFF2-40B4-BE49-F238E27FC236}">
                <a16:creationId xmlns:a16="http://schemas.microsoft.com/office/drawing/2014/main" id="{88714C1C-CC68-4997-83A8-D7C5AD07E7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C43FDFD-E70D-4F43-939F-E51AC6B9AC08}" type="slidenum">
              <a:rPr lang="en-US" altLang="en-US" smtClean="0">
                <a:cs typeface="Arial" panose="020B0604020202020204" pitchFamily="34" charset="0"/>
              </a:rPr>
              <a:pPr>
                <a:spcBef>
                  <a:spcPct val="0"/>
                </a:spcBef>
              </a:pPr>
              <a:t>22</a:t>
            </a:fld>
            <a:endParaRPr lang="en-US" altLang="en-US">
              <a:cs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0B2A9B06-B67E-48A3-B78C-54A091D6DD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6F174BFC-A00A-4862-87F6-2FB0A1D1892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Some of the foams mentioned in the previous sections have been around for over fifty years and have proven to be very effective on hydrocarbon fuels. However, these foams were not developed for application on ethanol or ethanol-blended fuels and are simply ineffective.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This is because the alcohol or ethanol content of the blended fuel literally attacks the foam solution, absorbing the water component of the foam solution into the ethanol and ethanol-blended fuel. </a:t>
            </a:r>
            <a:r>
              <a:rPr lang="en-US" sz="1000" dirty="0">
                <a:effectLst/>
                <a:latin typeface="Arial" panose="020B0604020202020204" pitchFamily="34" charset="0"/>
                <a:ea typeface="Calibri" panose="020F0502020204030204" pitchFamily="34" charset="0"/>
                <a:cs typeface="Arial" panose="020B0604020202020204" pitchFamily="34" charset="0"/>
              </a:rPr>
              <a:t>The f</a:t>
            </a:r>
            <a:r>
              <a:rPr lang="en-US" sz="1000" kern="1200" dirty="0">
                <a:solidFill>
                  <a:schemeClr val="tx1"/>
                </a:solidFill>
                <a:effectLst/>
                <a:latin typeface="+mn-lt"/>
                <a:ea typeface="ＭＳ Ｐゴシック" charset="0"/>
                <a:cs typeface="ＭＳ Ｐゴシック" charset="0"/>
              </a:rPr>
              <a:t>oam performance depends heavily on Expansion and bubble quality there is NO FILM to spread.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is crucial that these AR foams are used in combating ethanol and ethanol-blended fuel fires, including E10. This is an important point.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Additionally, to be effective, these foams must be applied gently to the surface of the alcohol or ethanol-blended fuels.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Extensive testing done at the Ansul Fire Technology Center indicated that even at low-level blends of ethanol with gasoline, such as E10, there is a major effect on foam performance. The testing also indicated that with high-level blends of ethanol with gasoline, even AR foams required careful application methodology and techniques to control fires, suppress vapors, and stabilize the incident.</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Using the proper foam and application technique will also reduce the risk to emergency responders and possibly increase the time before re-application of the finished foam is required to maintain incident stabilization.</a:t>
            </a:r>
          </a:p>
          <a:p>
            <a:endParaRPr lang="en-US" altLang="en-US" dirty="0">
              <a:ea typeface="ＭＳ Ｐゴシック" panose="020B0600070205080204" pitchFamily="34" charset="-128"/>
            </a:endParaRPr>
          </a:p>
        </p:txBody>
      </p:sp>
      <p:sp>
        <p:nvSpPr>
          <p:cNvPr id="58372" name="Slide Number Placeholder 3">
            <a:extLst>
              <a:ext uri="{FF2B5EF4-FFF2-40B4-BE49-F238E27FC236}">
                <a16:creationId xmlns:a16="http://schemas.microsoft.com/office/drawing/2014/main" id="{D3C541B3-DCEC-4183-937B-A928FFD1272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9183FBA7-1A45-416D-B7E0-D471FFB16B76}" type="slidenum">
              <a:rPr lang="en-US" altLang="en-US" smtClean="0">
                <a:cs typeface="Arial" panose="020B0604020202020204" pitchFamily="34" charset="0"/>
              </a:rPr>
              <a:pPr>
                <a:spcBef>
                  <a:spcPct val="0"/>
                </a:spcBef>
              </a:pPr>
              <a:t>23</a:t>
            </a:fld>
            <a:endParaRPr lang="en-US" altLang="en-US">
              <a:cs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E2326D17-BA5F-455D-AE99-73F4B7A9F0E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9C5D4DF3-B9F3-42AC-9209-E6DE583E56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AR-type foams must be applied to ethanol fires using Type II gentle application techniques. For responding emergency services, this will mean directing the foam stream onto a vertical surface and allowing it to run down onto the fuel. Direct application to the fuel surface will likely be ineffective unless the fuel depth is very shallow (i.e., 0.25 inches or less). </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 </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Type III application (fixed and handline nozzle application) is prone to failure in ethanol and ethanol-blended fuels of any substantial depth. The only time it is effective is when it is deflected off surfaces, such as tank walls, to create a gentle style application.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It has also been determined that even with indirect foam application techniques it may require substantial increases in flow rates to accomplish extinguishments.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Therefore, in situations where AR foam cannot be applied indirectly by deflection of the foam off tank walls or other surfaces or there is no built-in application device to provide gentle application, the best option may be to protect surrounding exposures.</a:t>
            </a:r>
          </a:p>
        </p:txBody>
      </p:sp>
      <p:sp>
        <p:nvSpPr>
          <p:cNvPr id="60420" name="Slide Number Placeholder 3">
            <a:extLst>
              <a:ext uri="{FF2B5EF4-FFF2-40B4-BE49-F238E27FC236}">
                <a16:creationId xmlns:a16="http://schemas.microsoft.com/office/drawing/2014/main" id="{A8EE45D8-2E1A-4C0C-99DE-FE1E12696B1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73D77BC-AEFF-4985-B913-2C5FCDECD8E4}" type="slidenum">
              <a:rPr lang="en-US" altLang="en-US" smtClean="0">
                <a:cs typeface="Arial" panose="020B0604020202020204" pitchFamily="34" charset="0"/>
              </a:rPr>
              <a:pPr>
                <a:spcBef>
                  <a:spcPct val="0"/>
                </a:spcBef>
              </a:pPr>
              <a:t>24</a:t>
            </a:fld>
            <a:endParaRPr lang="en-US" altLang="en-US">
              <a:cs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419B97AA-3930-4691-A019-AF770A14977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0E74C0BD-7EC6-4882-8252-A5623F8B036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0" marR="0" lvl="0" indent="0" algn="l" defTabSz="914400" rtl="0" eaLnBrk="1" fontAlgn="base" latinLnBrk="0" hangingPunct="1">
              <a:lnSpc>
                <a:spcPct val="90000"/>
              </a:lnSpc>
              <a:spcBef>
                <a:spcPct val="30000"/>
              </a:spcBef>
              <a:spcAft>
                <a:spcPct val="0"/>
              </a:spcAft>
              <a:buClrTx/>
              <a:buSzTx/>
              <a:buFontTx/>
              <a:buNone/>
              <a:tabLst/>
              <a:defRPr/>
            </a:pPr>
            <a:r>
              <a:rPr lang="en-US" altLang="en-US" sz="10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application with portable application devices will require higher rates. Application device types whether they are portable or stationary will have operational set points which are fixed operating parameters a foam system or device needs to work as designed. </a:t>
            </a:r>
          </a:p>
          <a:p>
            <a:pPr marL="0" marR="0" lvl="0" indent="0" algn="l" defTabSz="914400" rtl="0" eaLnBrk="1" fontAlgn="base" latinLnBrk="0" hangingPunct="1">
              <a:lnSpc>
                <a:spcPct val="90000"/>
              </a:lnSpc>
              <a:spcBef>
                <a:spcPct val="30000"/>
              </a:spcBef>
              <a:spcAft>
                <a:spcPct val="0"/>
              </a:spcAft>
              <a:buClrTx/>
              <a:buSzTx/>
              <a:buFontTx/>
              <a:buNone/>
              <a:tabLst/>
              <a:defRPr/>
            </a:pPr>
            <a:endParaRPr lang="en-US" altLang="en-US" sz="10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As with all types of foam, mixing percentage, application rate and flow rate are dependent upon the type and design of the foam concentrate. It is important to refer to the foam manufacturers recommendations.</a:t>
            </a:r>
          </a:p>
          <a:p>
            <a:pPr eaLnBrk="1" hangingPunct="1">
              <a:lnSpc>
                <a:spcPct val="90000"/>
              </a:lnSpc>
            </a:pPr>
            <a:endParaRPr lang="en-US" altLang="en-US" sz="10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lang="en-US" altLang="en-US" sz="10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and ethanol-blended fuels require higher flow rate of foam to extinguish fires, suppress vapors and increase emergency responder safety. </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SFFF-type foams require approximately 1 gallon per minute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gpm</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foam solution flow for every 10 square feet of burning surface on a hydrocarbon-type fuel. Ethanol and ethanol-blended fuels require approximately double that flow (2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gpm</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10 square feet) of an AR-type foam solution. </a:t>
            </a:r>
          </a:p>
          <a:p>
            <a:pPr marL="0" marR="0" lvl="0" indent="0" algn="l" defTabSz="914400" rtl="0" eaLnBrk="1" fontAlgn="base" latinLnBrk="0" hangingPunct="1">
              <a:lnSpc>
                <a:spcPct val="90000"/>
              </a:lnSpc>
              <a:spcBef>
                <a:spcPct val="30000"/>
              </a:spcBef>
              <a:spcAft>
                <a:spcPct val="0"/>
              </a:spcAft>
              <a:buClrTx/>
              <a:buSzTx/>
              <a:buFontTx/>
              <a:buNone/>
              <a:tabLst/>
              <a:defRPr/>
            </a:pP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NFPA 11 has recommended application rates for ethanol and ethanol-blended fuels. However, each foam manufacturer provides guidance on application rates based on testing and their UL162 certifications.</a:t>
            </a:r>
          </a:p>
          <a:p>
            <a:endParaRPr lang="en-US" altLang="en-US" dirty="0">
              <a:ea typeface="ＭＳ Ｐゴシック" panose="020B0600070205080204" pitchFamily="34" charset="-128"/>
            </a:endParaRPr>
          </a:p>
        </p:txBody>
      </p:sp>
      <p:sp>
        <p:nvSpPr>
          <p:cNvPr id="62468" name="Slide Number Placeholder 3">
            <a:extLst>
              <a:ext uri="{FF2B5EF4-FFF2-40B4-BE49-F238E27FC236}">
                <a16:creationId xmlns:a16="http://schemas.microsoft.com/office/drawing/2014/main" id="{517E55FF-EE70-4A9C-B385-7CD79F9B137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7D0E160-EAA5-48E7-B1CC-6036FBBAB6F1}" type="slidenum">
              <a:rPr lang="en-US" altLang="en-US" smtClean="0">
                <a:cs typeface="Arial" panose="020B0604020202020204" pitchFamily="34" charset="0"/>
              </a:rPr>
              <a:pPr>
                <a:spcBef>
                  <a:spcPct val="0"/>
                </a:spcBef>
              </a:pPr>
              <a:t>25</a:t>
            </a:fld>
            <a:endParaRPr lang="en-US" altLang="en-US">
              <a:cs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CBDFD081-143A-4DE2-B0BD-52144D048C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A2166562-23D3-40D9-B51B-293EC7E3583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To determine the amount of foam concentrate required, you must find out the type of fuel and the area of involvement. The square footage multiplied by the application rate will give the recommended gallons per minute (</a:t>
            </a:r>
            <a:r>
              <a:rPr lang="en-US" altLang="en-US" sz="1000" dirty="0" err="1">
                <a:latin typeface="Arial" panose="020B0604020202020204" pitchFamily="34" charset="0"/>
                <a:ea typeface="ＭＳ Ｐゴシック" panose="020B0600070205080204" pitchFamily="34" charset="-128"/>
                <a:cs typeface="Arial" panose="020B0604020202020204" pitchFamily="34" charset="0"/>
              </a:rPr>
              <a:t>gpm</a:t>
            </a:r>
            <a:r>
              <a:rPr lang="en-US" altLang="en-US" sz="1000" dirty="0">
                <a:latin typeface="Arial" panose="020B0604020202020204" pitchFamily="34" charset="0"/>
                <a:ea typeface="ＭＳ Ｐゴシック" panose="020B0600070205080204" pitchFamily="34" charset="-128"/>
                <a:cs typeface="Arial" panose="020B0604020202020204" pitchFamily="34" charset="0"/>
              </a:rPr>
              <a:t>). The whole formula will give the concentrate total, this includes the time duration for the attack and percentage rate for the concentrate to be used. As a note, double the amount of foam concentrate on hand prior to initiating fire attack (covers fire attack and maintaining foam blanket following knockdown). Time duration depends on the nature of the incident. Typical times are 60 minutes for tanks and 20 minutes for ground spills for hydrocarbon only based incidents. Ethanol and ethanol-blended fuel type incident duration type stamps could easily be 2 hours or more for bulk storage tanks and 40 minutes or more for ground spills and fires.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*Foam calculations courtesy of Williams Fire and Hazard Control.</a:t>
            </a:r>
          </a:p>
        </p:txBody>
      </p:sp>
      <p:sp>
        <p:nvSpPr>
          <p:cNvPr id="72708" name="Slide Number Placeholder 3">
            <a:extLst>
              <a:ext uri="{FF2B5EF4-FFF2-40B4-BE49-F238E27FC236}">
                <a16:creationId xmlns:a16="http://schemas.microsoft.com/office/drawing/2014/main" id="{5374CD69-54F6-441D-8932-3802897944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2F96E1C-482F-4629-B726-E966AD91E2E1}" type="slidenum">
              <a:rPr lang="en-US" altLang="en-US" smtClean="0">
                <a:cs typeface="Arial" panose="020B0604020202020204" pitchFamily="34" charset="0"/>
              </a:rPr>
              <a:pPr>
                <a:spcBef>
                  <a:spcPct val="0"/>
                </a:spcBef>
              </a:pPr>
              <a:t>26</a:t>
            </a:fld>
            <a:endParaRPr lang="en-US" altLang="en-US">
              <a:cs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237EF4E0-9F25-46AA-8534-BD594A7448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378B6236-6798-4142-8E21-22926FC7C43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Application rates recommended for ethanol spill fires of shallow depth follow NFPA 11. Increasing the foam application rate over the minimum recommendation will generally reduce the time required for extinguishment.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For ethanol and ethanol-blended fuel incidents of any kind, flow times are based on specific manufacturer recommendations as well as the application rate which will be at least doubled.</a:t>
            </a:r>
          </a:p>
          <a:p>
            <a:endParaRPr lang="en-US" altLang="en-US" dirty="0">
              <a:ea typeface="ＭＳ Ｐゴシック" panose="020B0600070205080204" pitchFamily="34" charset="-128"/>
            </a:endParaRPr>
          </a:p>
        </p:txBody>
      </p:sp>
      <p:sp>
        <p:nvSpPr>
          <p:cNvPr id="70660" name="Slide Number Placeholder 3">
            <a:extLst>
              <a:ext uri="{FF2B5EF4-FFF2-40B4-BE49-F238E27FC236}">
                <a16:creationId xmlns:a16="http://schemas.microsoft.com/office/drawing/2014/main" id="{3FC5FEF1-B6DD-4597-BDF8-526A8987C12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A25B73B7-D858-4E43-ADF1-812E17C55A4E}" type="slidenum">
              <a:rPr lang="en-US" altLang="en-US" smtClean="0">
                <a:cs typeface="Arial" panose="020B0604020202020204" pitchFamily="34" charset="0"/>
              </a:rPr>
              <a:pPr>
                <a:spcBef>
                  <a:spcPct val="0"/>
                </a:spcBef>
              </a:pPr>
              <a:t>27</a:t>
            </a:fld>
            <a:endParaRPr lang="en-US" altLang="en-US">
              <a:cs typeface="Arial" panose="020B060402020202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9579FBFB-6931-467A-BB5B-0C16F14600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377C03B8-965F-4473-AF44-A0B29DF91ED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This specific form provides resource need guidance as part of a detailed pre-plan for any flammable/ combustible liquid bulk storage facility, ethanol or hydrocarbon production facility bulk storage and large scale above ground storage tanks at a retail facility.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NOTE that the recommended application rates or densities indicated are for hydrocarbon fuels. The RED highlighted information is a starting point for ethanol and ethanol-blended fuels. Current methodology indicates that greater application rates or densities are required as tank diameter increases. </a:t>
            </a:r>
          </a:p>
          <a:p>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Emergency response organizations with statutory responsibilities or functional capabilities should work closely with owners and operators of these facilities during pre-plan development. It is highly encouraged to take advantage of fire protection engineers and other nationally recognized private contractors who engage in ethanol and ethanol-blended fuel incidents of scope and magnitude when calculating resource needs to include AR-AFFF and AR-SFFF foam concentrate needs, water supply and specialized foam firefighting equipment.</a:t>
            </a:r>
          </a:p>
          <a:p>
            <a:endParaRPr lang="en-US" altLang="en-US" dirty="0">
              <a:ea typeface="ＭＳ Ｐゴシック" panose="020B0600070205080204" pitchFamily="34" charset="-128"/>
            </a:endParaRPr>
          </a:p>
        </p:txBody>
      </p:sp>
      <p:sp>
        <p:nvSpPr>
          <p:cNvPr id="76804" name="Slide Number Placeholder 3">
            <a:extLst>
              <a:ext uri="{FF2B5EF4-FFF2-40B4-BE49-F238E27FC236}">
                <a16:creationId xmlns:a16="http://schemas.microsoft.com/office/drawing/2014/main" id="{02F885F9-AB8F-4422-A75A-91801150CA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85EF381-F634-4EBF-A111-1350EF800E0B}" type="slidenum">
              <a:rPr lang="en-US" altLang="en-US" smtClean="0">
                <a:cs typeface="Arial" panose="020B0604020202020204" pitchFamily="34" charset="0"/>
              </a:rPr>
              <a:pPr>
                <a:spcBef>
                  <a:spcPct val="0"/>
                </a:spcBef>
              </a:pPr>
              <a:t>28</a:t>
            </a:fld>
            <a:endParaRPr lang="en-US" altLang="en-US">
              <a:cs typeface="Arial" panose="020B060402020202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84A5A07F-966A-4526-833E-BCCF8542992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a:extLst>
              <a:ext uri="{FF2B5EF4-FFF2-40B4-BE49-F238E27FC236}">
                <a16:creationId xmlns:a16="http://schemas.microsoft.com/office/drawing/2014/main" id="{AF0343A2-3638-419C-B584-6ACBB0B0EE6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Remember that due to the characteristics of ethanol and ethanol-blended fuels, additional foam concentrate needs and increased finished foam flow times may be required or doubled to achieve incident objectives and scene safety. </a:t>
            </a:r>
          </a:p>
          <a:p>
            <a:endParaRPr lang="en-US" altLang="en-US" dirty="0">
              <a:ea typeface="ＭＳ Ｐゴシック" panose="020B0600070205080204" pitchFamily="34" charset="-128"/>
            </a:endParaRPr>
          </a:p>
        </p:txBody>
      </p:sp>
      <p:sp>
        <p:nvSpPr>
          <p:cNvPr id="78852" name="Slide Number Placeholder 3">
            <a:extLst>
              <a:ext uri="{FF2B5EF4-FFF2-40B4-BE49-F238E27FC236}">
                <a16:creationId xmlns:a16="http://schemas.microsoft.com/office/drawing/2014/main" id="{B2244FF2-2AFB-4088-89EA-24675E90BB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2571BE7-E63C-497E-856E-3E55C86DFB98}" type="slidenum">
              <a:rPr lang="en-US" altLang="en-US" smtClean="0">
                <a:cs typeface="Arial" panose="020B0604020202020204" pitchFamily="34" charset="0"/>
              </a:rPr>
              <a:pPr>
                <a:spcBef>
                  <a:spcPct val="0"/>
                </a:spcBef>
              </a:pPr>
              <a:t>29</a:t>
            </a:fld>
            <a:endParaRPr lang="en-US" altLang="en-US">
              <a:cs typeface="Arial" panose="020B060402020202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a:extLst>
              <a:ext uri="{FF2B5EF4-FFF2-40B4-BE49-F238E27FC236}">
                <a16:creationId xmlns:a16="http://schemas.microsoft.com/office/drawing/2014/main" id="{B609459E-20EC-4A3E-8420-3E6A263FAE3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a:extLst>
              <a:ext uri="{FF2B5EF4-FFF2-40B4-BE49-F238E27FC236}">
                <a16:creationId xmlns:a16="http://schemas.microsoft.com/office/drawing/2014/main" id="{726683F7-3C62-4FA0-B745-68242425207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000" dirty="0">
                <a:latin typeface="Arial" panose="020B0604020202020204" pitchFamily="34" charset="0"/>
                <a:ea typeface="ＭＳ Ｐゴシック" panose="020B0600070205080204" pitchFamily="34" charset="-128"/>
                <a:cs typeface="Arial" panose="020B0604020202020204" pitchFamily="34" charset="0"/>
              </a:rPr>
              <a:t>Incident foam needs rule of thumb is to double the amount of foam concentrate on hand prior to initiating fire attack (covers fire attack and maintaining foam blanket following knockdown). </a:t>
            </a:r>
          </a:p>
          <a:p>
            <a:endParaRPr lang="en-US" altLang="en-US" dirty="0">
              <a:ea typeface="ＭＳ Ｐゴシック" panose="020B0600070205080204" pitchFamily="34" charset="-128"/>
            </a:endParaRPr>
          </a:p>
        </p:txBody>
      </p:sp>
      <p:sp>
        <p:nvSpPr>
          <p:cNvPr id="80900" name="Slide Number Placeholder 3">
            <a:extLst>
              <a:ext uri="{FF2B5EF4-FFF2-40B4-BE49-F238E27FC236}">
                <a16:creationId xmlns:a16="http://schemas.microsoft.com/office/drawing/2014/main" id="{8C245CC8-273B-47A3-AA58-7D0886C93F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544BE304-8983-4D59-B167-76209174FD1A}" type="slidenum">
              <a:rPr lang="en-US" altLang="en-US" smtClean="0">
                <a:cs typeface="Arial" panose="020B0604020202020204" pitchFamily="34" charset="0"/>
              </a:rPr>
              <a:pPr>
                <a:spcBef>
                  <a:spcPct val="0"/>
                </a:spcBef>
              </a:pPr>
              <a:t>30</a:t>
            </a:fld>
            <a:endParaRPr lang="en-US" altLang="en-US">
              <a:cs typeface="Arial" panose="020B060402020202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66C08-48B5-1768-4D95-6B57F722FD0E}"/>
            </a:ext>
          </a:extLst>
        </p:cNvPr>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B6269BC2-D412-2558-6C26-9A7CA2EA40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796257DB-37BE-EB18-6F5C-36A40C40ED5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lnSpcReduction="10000"/>
          </a:bodyPr>
          <a:lstStyle/>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To determine the Spill Calculation: </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Determine area of hazard</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Choose appropriate application rate</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Rate x Area = Gallons per minute (GPM ) finished foam solution</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GPM of finished foam solution  x  % foam liquid concentrate (FLC) = Gallons of FLC per minute</a:t>
            </a:r>
          </a:p>
          <a:p>
            <a:pPr marL="171450" lvl="0" indent="-171450">
              <a:buFont typeface="Arial" panose="020B0604020202020204" pitchFamily="34" charset="0"/>
              <a:buChar cha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Gallons of FLC per minute x Duration of flow = Total foam liquid concentrate required</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Spills involving ethanol or ethanol-blended fuels require a minimum flow time of 30 minutes, with the exact incident flow time determined by the foam manufacturer’s recommendations and the type of foam used.</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Flow rates will dictate what nozzles or combination of nozzles will be required.</a:t>
            </a:r>
          </a:p>
          <a:p>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Application rates are provided by manufacturer, application time stamps or flow times are representative of NFPA 11 recommendations. The rule of thumb is that whatever time stamp is recommended for hydrocarbon-based incidents, ethanol and ethanol-blended fuel incidents have a time stamp that is DOUBLED as a minimum for determining resource needs, incident success and long-term incident stabilization.</a:t>
            </a:r>
          </a:p>
          <a:p>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r>
              <a:rPr lang="en-US" altLang="en-US" sz="1000" b="1" dirty="0">
                <a:latin typeface="Arial" panose="020B0604020202020204" pitchFamily="34" charset="0"/>
                <a:ea typeface="ＭＳ Ｐゴシック" panose="020B0600070205080204" pitchFamily="34" charset="-128"/>
                <a:cs typeface="Arial" panose="020B0604020202020204" pitchFamily="34" charset="0"/>
              </a:rPr>
              <a:t>Group Discussion:</a:t>
            </a:r>
          </a:p>
          <a:p>
            <a:r>
              <a:rPr lang="en-US" altLang="en-US" sz="1000" i="1" dirty="0">
                <a:latin typeface="Arial" panose="020B0604020202020204" pitchFamily="34" charset="0"/>
                <a:ea typeface="ＭＳ Ｐゴシック" panose="020B0600070205080204" pitchFamily="34" charset="-128"/>
                <a:cs typeface="Arial" panose="020B0604020202020204" pitchFamily="34" charset="0"/>
              </a:rPr>
              <a:t>Walk participants through Example: Spill Calculation, which shows the calculations to determine the appropriate amount of foam needed for a mock transportation incident involving ethanol.</a:t>
            </a:r>
            <a:endParaRPr lang="en-US" altLang="en-US" sz="1000" dirty="0">
              <a:latin typeface="Arial" panose="020B0604020202020204" pitchFamily="34" charset="0"/>
              <a:ea typeface="ＭＳ Ｐゴシック" panose="020B0600070205080204" pitchFamily="34" charset="-128"/>
              <a:cs typeface="Arial" panose="020B0604020202020204" pitchFamily="34" charset="0"/>
            </a:endParaRPr>
          </a:p>
          <a:p>
            <a:endParaRPr lang="en-US" altLang="en-US" dirty="0">
              <a:ea typeface="ＭＳ Ｐゴシック" panose="020B0600070205080204" pitchFamily="34" charset="-128"/>
            </a:endParaRPr>
          </a:p>
        </p:txBody>
      </p:sp>
      <p:sp>
        <p:nvSpPr>
          <p:cNvPr id="82948" name="Slide Number Placeholder 3">
            <a:extLst>
              <a:ext uri="{FF2B5EF4-FFF2-40B4-BE49-F238E27FC236}">
                <a16:creationId xmlns:a16="http://schemas.microsoft.com/office/drawing/2014/main" id="{395DAEB6-256E-C10A-7216-EAC5CADB74C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2F907F1-0905-45EA-9A46-C22B9F95F3C4}" type="slidenum">
              <a:rPr lang="en-US" altLang="en-US" smtClean="0">
                <a:cs typeface="Arial" panose="020B0604020202020204" pitchFamily="34" charset="0"/>
              </a:rPr>
              <a:pPr>
                <a:spcBef>
                  <a:spcPct val="0"/>
                </a:spcBef>
              </a:pPr>
              <a:t>31</a:t>
            </a:fld>
            <a:endParaRPr lang="en-US" altLang="en-US">
              <a:cs typeface="Arial" panose="020B0604020202020204" pitchFamily="34" charset="0"/>
            </a:endParaRPr>
          </a:p>
        </p:txBody>
      </p:sp>
    </p:spTree>
    <p:extLst>
      <p:ext uri="{BB962C8B-B14F-4D97-AF65-F5344CB8AC3E}">
        <p14:creationId xmlns:p14="http://schemas.microsoft.com/office/powerpoint/2010/main" val="27213113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49287A00-E3E5-498E-AFB7-DB92966688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59E7AE09-6662-4073-840A-196A649A23B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For ethanol-blended fuel incidents the application time is based on the recommendations from the manufacturer of the foam and the type of foam that will be used.  Look at an example of application rates for an ethanol-blended fuel spill.</a:t>
            </a:r>
          </a:p>
          <a:p>
            <a:pPr lvl="0"/>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Application rate calculations tell you more than just “How much foam do I need?”; they also tell you what hardware, tools, appliances and even possibly what application technique may prove most effective based on the incident specifics such as weather and terrain.   </a:t>
            </a:r>
          </a:p>
        </p:txBody>
      </p:sp>
      <p:sp>
        <p:nvSpPr>
          <p:cNvPr id="74756" name="Slide Number Placeholder 3">
            <a:extLst>
              <a:ext uri="{FF2B5EF4-FFF2-40B4-BE49-F238E27FC236}">
                <a16:creationId xmlns:a16="http://schemas.microsoft.com/office/drawing/2014/main" id="{8C379D61-5340-446D-A2B7-3EC3A98802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F5E1673-5A8B-4775-99F0-211EB47DEB2A}" type="slidenum">
              <a:rPr lang="en-US" altLang="en-US" smtClean="0">
                <a:cs typeface="Arial" panose="020B0604020202020204" pitchFamily="34" charset="0"/>
              </a:rPr>
              <a:pPr>
                <a:spcBef>
                  <a:spcPct val="0"/>
                </a:spcBef>
              </a:pPr>
              <a:t>32</a:t>
            </a:fld>
            <a:endParaRPr lang="en-US" altLang="en-US">
              <a:cs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A0857C46-4E60-42C4-AB07-EB1468FB9B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id="{A6B7F92E-19B5-4E3D-9ABA-5C0B2AFF29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Example</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An area of 4,000 square feet of ethanol-blended fuel is burning. You have AR-AFFF foam that is 3%/6% foam available for securing the flame. For this example, we will use 3%.</a:t>
            </a:r>
          </a:p>
          <a:p>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a:t>
            </a:r>
          </a:p>
          <a:p>
            <a:pPr lvl="0"/>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1.) Enter the area of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4,000 square feet.</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lvl="0"/>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2.) Enter the application rate. Because this is an ethanol-blended fuel spill the application rate is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.20 gallons per minute/square foot.</a:t>
            </a:r>
            <a:endParaRPr lang="en-US" sz="1000" kern="1200" dirty="0">
              <a:solidFill>
                <a:schemeClr val="tx1"/>
              </a:solidFill>
              <a:effectLst/>
              <a:latin typeface="Arial" panose="020B0604020202020204" pitchFamily="34" charset="0"/>
              <a:ea typeface="ＭＳ Ｐゴシック" charset="0"/>
              <a:cs typeface="Arial" panose="020B0604020202020204" pitchFamily="34" charset="0"/>
            </a:endParaRPr>
          </a:p>
          <a:p>
            <a:pPr lvl="0"/>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3.) Taking the area of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4,000 square feet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and multiplying it by the application rate of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.20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tells us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800 gallons per minute</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of finished foam solution that is required. </a:t>
            </a:r>
          </a:p>
          <a:p>
            <a:pPr lvl="0"/>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4.) From here, the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800 gallons per minute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of required finished foam solution is multiplied by the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3% (.03) foam liquid concentrate</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 This tells us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24 gallons of foam liquid concentrate/minute</a:t>
            </a:r>
            <a:r>
              <a:rPr lang="en-US" sz="1000" b="0" kern="1200" dirty="0">
                <a:solidFill>
                  <a:schemeClr val="tx1"/>
                </a:solidFill>
                <a:effectLst/>
                <a:latin typeface="Arial" panose="020B0604020202020204" pitchFamily="34" charset="0"/>
                <a:ea typeface="ＭＳ Ｐゴシック" charset="0"/>
                <a:cs typeface="Arial" panose="020B0604020202020204" pitchFamily="34" charset="0"/>
              </a:rPr>
              <a:t> is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required.</a:t>
            </a:r>
          </a:p>
          <a:p>
            <a:pPr lvl="0"/>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5.) Multiply the 24 gallons of foam liquid concentrate per minute by a 30-minute flow time. This final figure tells us </a:t>
            </a:r>
            <a:r>
              <a:rPr lang="en-US" sz="1000" b="1" kern="1200" dirty="0">
                <a:solidFill>
                  <a:schemeClr val="tx1"/>
                </a:solidFill>
                <a:effectLst/>
                <a:latin typeface="Arial" panose="020B0604020202020204" pitchFamily="34" charset="0"/>
                <a:ea typeface="ＭＳ Ｐゴシック" charset="0"/>
                <a:cs typeface="Arial" panose="020B0604020202020204" pitchFamily="34" charset="0"/>
              </a:rPr>
              <a:t>720 gallons </a:t>
            </a: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of foam liquid concentrate is needed to fight the ethanol-blended fuel fire.</a:t>
            </a:r>
          </a:p>
          <a:p>
            <a:endParaRPr lang="en-US" altLang="en-US" dirty="0">
              <a:ea typeface="ＭＳ Ｐゴシック" panose="020B0600070205080204" pitchFamily="34" charset="-128"/>
            </a:endParaRPr>
          </a:p>
        </p:txBody>
      </p:sp>
      <p:sp>
        <p:nvSpPr>
          <p:cNvPr id="84996" name="Slide Number Placeholder 3">
            <a:extLst>
              <a:ext uri="{FF2B5EF4-FFF2-40B4-BE49-F238E27FC236}">
                <a16:creationId xmlns:a16="http://schemas.microsoft.com/office/drawing/2014/main" id="{9A83F7BC-A051-4CA5-8D66-7BC97C30BB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143B6F16-C558-476F-B935-946975A65562}" type="slidenum">
              <a:rPr lang="en-US" altLang="en-US" smtClean="0">
                <a:cs typeface="Arial" panose="020B0604020202020204" pitchFamily="34" charset="0"/>
              </a:rPr>
              <a:pPr>
                <a:spcBef>
                  <a:spcPct val="0"/>
                </a:spcBef>
              </a:pPr>
              <a:t>33</a:t>
            </a:fld>
            <a:endParaRPr lang="en-US" altLang="en-US">
              <a:cs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FD8F6836-AA02-405D-9413-C37B44F5C27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a:extLst>
              <a:ext uri="{FF2B5EF4-FFF2-40B4-BE49-F238E27FC236}">
                <a16:creationId xmlns:a16="http://schemas.microsoft.com/office/drawing/2014/main" id="{4E7C02C7-B4B1-4E0C-BCD7-386054CC2042}"/>
              </a:ext>
            </a:extLst>
          </p:cNvPr>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000" dirty="0">
                <a:latin typeface="Arial" panose="020B0604020202020204" pitchFamily="34" charset="0"/>
                <a:ea typeface="ＭＳ Ｐゴシック" pitchFamily="34" charset="-128"/>
                <a:cs typeface="Arial" panose="020B0604020202020204" pitchFamily="34" charset="0"/>
              </a:rPr>
              <a:t>Eventually current inventories of AR-AFFF will be used on actual incidents or replaced with AR-SFFF in the ongoing efforts to meet regulatory standards. WHERE AVAILABLE, AR-AFFF continues to be recommended for ethanol and ethanol-blended fuel emergency incidents. </a:t>
            </a:r>
          </a:p>
          <a:p>
            <a:pPr>
              <a:defRPr/>
            </a:pPr>
            <a:endParaRPr lang="en-US" altLang="en-US" sz="1000" dirty="0">
              <a:latin typeface="Arial" panose="020B0604020202020204" pitchFamily="34" charset="0"/>
              <a:ea typeface="ＭＳ Ｐゴシック" pitchFamily="34" charset="-128"/>
              <a:cs typeface="Arial" panose="020B0604020202020204" pitchFamily="34" charset="0"/>
            </a:endParaRPr>
          </a:p>
          <a:p>
            <a:pPr>
              <a:defRPr/>
            </a:pPr>
            <a:r>
              <a:rPr lang="en-US" altLang="en-US" sz="1000" dirty="0">
                <a:latin typeface="Arial" panose="020B0604020202020204" pitchFamily="34" charset="0"/>
                <a:ea typeface="ＭＳ Ｐゴシック" pitchFamily="34" charset="-128"/>
                <a:cs typeface="Arial" panose="020B0604020202020204" pitchFamily="34" charset="0"/>
              </a:rPr>
              <a:t>AR foam is accepted as the best fire suppression/ firefighting agent for use in incidents involving hydrocarbons, ethanol, and ethanol-blended fuels. If it is unclear the chemical nature of the burning fuel, AR foam is the preferred choice from a response standpoint. </a:t>
            </a:r>
          </a:p>
          <a:p>
            <a:pPr>
              <a:defRPr/>
            </a:pPr>
            <a:endParaRPr lang="en-US" altLang="en-US" sz="1000" dirty="0">
              <a:latin typeface="Arial" panose="020B0604020202020204" pitchFamily="34" charset="0"/>
              <a:ea typeface="ＭＳ Ｐゴシック" pitchFamily="34" charset="-128"/>
              <a:cs typeface="Arial" panose="020B0604020202020204" pitchFamily="34" charset="0"/>
            </a:endParaRPr>
          </a:p>
          <a:p>
            <a:pPr eaLnBrk="1" hangingPunct="1">
              <a:lnSpc>
                <a:spcPct val="90000"/>
              </a:lnSpc>
            </a:pPr>
            <a:r>
              <a:rPr lang="en-US" altLang="en-US" sz="10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NFPA 11 directs users to UL 162 as guidance when selecting foam concentrates. Follow manufacturer-specified flow rates and use appropriate application tactics and techniques.</a:t>
            </a:r>
          </a:p>
          <a:p>
            <a:pPr eaLnBrk="1" hangingPunct="1">
              <a:lnSpc>
                <a:spcPct val="90000"/>
              </a:lnSpc>
            </a:pPr>
            <a:endParaRPr lang="en-US" altLang="en-US" sz="1000" dirty="0">
              <a:latin typeface="Arial" panose="020B0604020202020204" pitchFamily="34" charset="0"/>
              <a:ea typeface="ＭＳ Ｐゴシック" pitchFamily="34" charset="-128"/>
              <a:cs typeface="Arial" panose="020B0604020202020204" pitchFamily="34" charset="0"/>
            </a:endParaRPr>
          </a:p>
          <a:p>
            <a:pPr>
              <a:defRPr/>
            </a:pPr>
            <a:r>
              <a:rPr lang="en-US" sz="1000" b="1" dirty="0">
                <a:latin typeface="Arial" pitchFamily="34" charset="0"/>
                <a:cs typeface="Arial" pitchFamily="34" charset="0"/>
              </a:rPr>
              <a:t>Group Discussion:</a:t>
            </a:r>
          </a:p>
          <a:p>
            <a:pPr>
              <a:defRPr/>
            </a:pPr>
            <a:r>
              <a:rPr lang="en-US" sz="1000" i="1" dirty="0">
                <a:latin typeface="Arial" pitchFamily="34" charset="0"/>
                <a:cs typeface="Arial" pitchFamily="34" charset="0"/>
              </a:rPr>
              <a:t>To reinforce what was discussed in this module, show the segment from 6:12 to 10:45 from the video </a:t>
            </a:r>
            <a:r>
              <a:rPr lang="en-US" sz="1000" dirty="0">
                <a:latin typeface="Arial" pitchFamily="34" charset="0"/>
                <a:cs typeface="Arial" pitchFamily="34" charset="0"/>
              </a:rPr>
              <a:t>Responding to Ethanol Incidents</a:t>
            </a:r>
            <a:r>
              <a:rPr lang="en-US" sz="1000" i="1" dirty="0">
                <a:latin typeface="Arial" pitchFamily="34" charset="0"/>
                <a:cs typeface="Arial" pitchFamily="34" charset="0"/>
              </a:rPr>
              <a:t>. This segment deals with the use of Type II and Type III foam application. </a:t>
            </a:r>
            <a:endParaRPr lang="en-US" sz="1000" b="1" i="1" dirty="0">
              <a:latin typeface="Arial" pitchFamily="34" charset="0"/>
              <a:cs typeface="Arial" pitchFamily="34" charset="0"/>
            </a:endParaRPr>
          </a:p>
          <a:p>
            <a:pPr>
              <a:defRPr/>
            </a:pPr>
            <a:r>
              <a:rPr lang="en-US" sz="1000" dirty="0">
                <a:latin typeface="Arial" pitchFamily="34" charset="0"/>
                <a:cs typeface="Arial" pitchFamily="34" charset="0"/>
              </a:rPr>
              <a:t> </a:t>
            </a:r>
            <a:endParaRPr lang="en-US" sz="1000" i="1" dirty="0">
              <a:latin typeface="Arial" pitchFamily="34" charset="0"/>
              <a:cs typeface="Arial" pitchFamily="34" charset="0"/>
            </a:endParaRPr>
          </a:p>
          <a:p>
            <a:pPr>
              <a:defRPr/>
            </a:pPr>
            <a:r>
              <a:rPr lang="en-US" sz="1000" i="1" dirty="0">
                <a:latin typeface="Arial" pitchFamily="34" charset="0"/>
                <a:cs typeface="Arial" pitchFamily="34" charset="0"/>
              </a:rPr>
              <a:t>After the video ask and discuss the following:</a:t>
            </a:r>
          </a:p>
          <a:p>
            <a:pPr marL="171450" indent="-171450">
              <a:buFont typeface="Arial" pitchFamily="34" charset="0"/>
              <a:buChar char="•"/>
              <a:defRPr/>
            </a:pPr>
            <a:r>
              <a:rPr lang="en-US" sz="1000" i="1" dirty="0">
                <a:latin typeface="Arial" pitchFamily="34" charset="0"/>
                <a:cs typeface="Arial" pitchFamily="34" charset="0"/>
              </a:rPr>
              <a:t>What is the purpose of the burn back test? </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To evaluate a foam’s resistance to fire</a:t>
            </a:r>
          </a:p>
          <a:p>
            <a:pPr marL="171450" indent="-171450">
              <a:buFont typeface="Arial" pitchFamily="34" charset="0"/>
              <a:buChar char="•"/>
              <a:defRPr/>
            </a:pPr>
            <a:r>
              <a:rPr lang="en-US" sz="1000" i="1" dirty="0">
                <a:latin typeface="Arial" pitchFamily="34" charset="0"/>
                <a:cs typeface="Arial" pitchFamily="34" charset="0"/>
              </a:rPr>
              <a:t>In Type II application with 95% ethanol, which foam was most effective? </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AR-AFFF / AR-SFFF</a:t>
            </a:r>
          </a:p>
          <a:p>
            <a:pPr marL="171450" indent="-171450">
              <a:buFont typeface="Arial" pitchFamily="34" charset="0"/>
              <a:buChar char="•"/>
              <a:defRPr/>
            </a:pPr>
            <a:r>
              <a:rPr lang="en-US" sz="1000" i="1" dirty="0">
                <a:latin typeface="Arial" pitchFamily="34" charset="0"/>
                <a:cs typeface="Arial" pitchFamily="34" charset="0"/>
              </a:rPr>
              <a:t>How did the AFFF / SFFF perform in the Type II test with 95% ethanol? </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It extinguished the fire but failed the burn back test.</a:t>
            </a:r>
          </a:p>
          <a:p>
            <a:pPr marL="171450" indent="-171450">
              <a:buFont typeface="Arial" pitchFamily="34" charset="0"/>
              <a:buChar char="•"/>
              <a:defRPr/>
            </a:pPr>
            <a:r>
              <a:rPr lang="en-US" sz="1000" i="1" dirty="0">
                <a:latin typeface="Arial" pitchFamily="34" charset="0"/>
                <a:cs typeface="Arial" pitchFamily="34" charset="0"/>
              </a:rPr>
              <a:t>In the Type III test with 10% ethanol, did the AR-AFFF / AR-SFFF pass the test at the normal usage rate? </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No, only at an increased usage rate</a:t>
            </a:r>
          </a:p>
          <a:p>
            <a:pPr marL="171450" indent="-171450">
              <a:buFont typeface="Arial" pitchFamily="34" charset="0"/>
              <a:buChar char="•"/>
              <a:defRPr/>
            </a:pPr>
            <a:r>
              <a:rPr lang="en-US" sz="1000" i="1" dirty="0">
                <a:latin typeface="Arial" pitchFamily="34" charset="0"/>
                <a:cs typeface="Arial" pitchFamily="34" charset="0"/>
              </a:rPr>
              <a:t>Based on what we discussed in the module and what would be the best foam application method for Type III applications? Why?</a:t>
            </a:r>
          </a:p>
          <a:p>
            <a:pPr marL="628650" lvl="1" indent="-171450">
              <a:buFont typeface="Arial" pitchFamily="34" charset="0"/>
              <a:buChar char="•"/>
              <a:defRPr/>
            </a:pPr>
            <a:r>
              <a:rPr lang="en-US" sz="1000" b="1" i="1" dirty="0">
                <a:latin typeface="Arial" pitchFamily="34" charset="0"/>
                <a:cs typeface="Arial" pitchFamily="34" charset="0"/>
              </a:rPr>
              <a:t>Answer:</a:t>
            </a:r>
            <a:r>
              <a:rPr lang="en-US" sz="1000" i="1" dirty="0">
                <a:latin typeface="Arial" pitchFamily="34" charset="0"/>
                <a:cs typeface="Arial" pitchFamily="34" charset="0"/>
              </a:rPr>
              <a:t> Banking, because this method directs the foam stream toward a structure or object adjacent to the burning fuel to create a cascading effect that introduces the foam into the burning surface more gently then plunging or direct application.</a:t>
            </a:r>
          </a:p>
          <a:p>
            <a:pPr marL="171450" indent="-171450">
              <a:buFont typeface="Arial" pitchFamily="34" charset="0"/>
              <a:buChar char="•"/>
              <a:defRPr/>
            </a:pPr>
            <a:r>
              <a:rPr lang="en-US" sz="1000" i="1" dirty="0">
                <a:latin typeface="Arial" pitchFamily="34" charset="0"/>
                <a:cs typeface="Arial" pitchFamily="34" charset="0"/>
              </a:rPr>
              <a:t>Why should direct application or plunging be avoided in ethanol or ethanol-fuel blend fires?</a:t>
            </a:r>
          </a:p>
          <a:p>
            <a:pPr marL="628650" lvl="1" indent="-171450">
              <a:buFont typeface="Arial" pitchFamily="34" charset="0"/>
              <a:buChar char="•"/>
              <a:defRPr/>
            </a:pPr>
            <a:r>
              <a:rPr lang="en-US" sz="1000" b="1" dirty="0">
                <a:latin typeface="Arial" pitchFamily="34" charset="0"/>
                <a:cs typeface="Arial" pitchFamily="34" charset="0"/>
              </a:rPr>
              <a:t>Answer:</a:t>
            </a:r>
            <a:r>
              <a:rPr lang="en-US" sz="1000" dirty="0">
                <a:latin typeface="Arial" pitchFamily="34" charset="0"/>
                <a:cs typeface="Arial" pitchFamily="34" charset="0"/>
              </a:rPr>
              <a:t> </a:t>
            </a:r>
            <a:r>
              <a:rPr lang="en-US" sz="1000" i="1" dirty="0">
                <a:latin typeface="Arial" pitchFamily="34" charset="0"/>
                <a:cs typeface="Arial" pitchFamily="34" charset="0"/>
              </a:rPr>
              <a:t>Plunging disturbs the foam blanket allowing for fuels to reignite.</a:t>
            </a:r>
            <a:r>
              <a:rPr lang="en-US" sz="1000" dirty="0">
                <a:latin typeface="Arial" pitchFamily="34" charset="0"/>
                <a:cs typeface="Arial" pitchFamily="34" charset="0"/>
              </a:rPr>
              <a:t> </a:t>
            </a:r>
            <a:endParaRPr lang="en-US" sz="1000" i="1" dirty="0">
              <a:latin typeface="Arial" pitchFamily="34" charset="0"/>
              <a:cs typeface="Arial" pitchFamily="34" charset="0"/>
            </a:endParaRPr>
          </a:p>
          <a:p>
            <a:pPr>
              <a:defRPr/>
            </a:pPr>
            <a:endParaRPr lang="en-US" sz="1000" dirty="0">
              <a:latin typeface="Arial" panose="020B0604020202020204" pitchFamily="34" charset="0"/>
              <a:cs typeface="Arial" panose="020B0604020202020204" pitchFamily="34" charset="0"/>
            </a:endParaRPr>
          </a:p>
          <a:p>
            <a:pPr>
              <a:defRPr/>
            </a:pPr>
            <a:endParaRPr lang="en-US" altLang="en-US" sz="1000" dirty="0">
              <a:latin typeface="Arial" panose="020B0604020202020204" pitchFamily="34" charset="0"/>
              <a:ea typeface="ＭＳ Ｐゴシック" pitchFamily="34" charset="-128"/>
              <a:cs typeface="Arial" panose="020B0604020202020204" pitchFamily="34" charset="0"/>
            </a:endParaRPr>
          </a:p>
        </p:txBody>
      </p:sp>
      <p:sp>
        <p:nvSpPr>
          <p:cNvPr id="87044" name="Slide Number Placeholder 3">
            <a:extLst>
              <a:ext uri="{FF2B5EF4-FFF2-40B4-BE49-F238E27FC236}">
                <a16:creationId xmlns:a16="http://schemas.microsoft.com/office/drawing/2014/main" id="{010C62CD-0723-42CE-86BB-0448FC5419C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85FC74B7-0D53-4D13-A23C-3190CF682830}" type="slidenum">
              <a:rPr lang="en-US" altLang="en-US" smtClean="0">
                <a:cs typeface="Arial" panose="020B0604020202020204" pitchFamily="34" charset="0"/>
              </a:rPr>
              <a:pPr>
                <a:spcBef>
                  <a:spcPct val="0"/>
                </a:spcBef>
              </a:pPr>
              <a:t>34</a:t>
            </a:fld>
            <a:endParaRPr lang="en-US" altLang="en-US">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B18A9AB6-7023-63F5-D37C-D40F02476943}"/>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403917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12192000" cy="6096000"/>
          </a:xfrm>
        </p:spPr>
        <p:txBody>
          <a:bodyPr/>
          <a:lstStyle/>
          <a:p>
            <a:endParaRPr lang="en-US"/>
          </a:p>
        </p:txBody>
      </p:sp>
      <p:sp>
        <p:nvSpPr>
          <p:cNvPr id="2" name="Title 5">
            <a:extLst>
              <a:ext uri="{FF2B5EF4-FFF2-40B4-BE49-F238E27FC236}">
                <a16:creationId xmlns:a16="http://schemas.microsoft.com/office/drawing/2014/main" id="{4EE47167-65B3-3AC5-0948-E8832F87D177}"/>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65212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C3449F12-C4B9-F7EE-6828-39954590671C}"/>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430507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B8DB4AE8-E458-017C-5898-7114B68F3393}"/>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886435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AA9EE659-91F4-CF3A-318A-B086A7CCEB85}"/>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81126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9FE1017C-80EF-44BD-9F21-D0547160E767}"/>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77253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674916E1-10E4-3F25-B310-E21F7E912430}"/>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668185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6" name="Title 5">
            <a:extLst>
              <a:ext uri="{FF2B5EF4-FFF2-40B4-BE49-F238E27FC236}">
                <a16:creationId xmlns:a16="http://schemas.microsoft.com/office/drawing/2014/main" id="{44B6CC50-9D42-E15E-5555-1270004DBB32}"/>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974801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p:spPr>
        <p:txBody>
          <a:bodyPr/>
          <a:lstStyle>
            <a:lvl1pPr>
              <a:defRPr>
                <a:solidFill>
                  <a:schemeClr val="tx2"/>
                </a:solidFill>
              </a:defRPr>
            </a:lvl1pPr>
          </a:lstStyle>
          <a:p>
            <a:endParaRPr lang="en-US"/>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F83C97D4-3E9F-993B-7855-39F7CD557DD0}"/>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865199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3C5E0ABB-9C22-D0DF-BD00-3A9E980C3B3B}"/>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942747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15B21CF5-F5EB-787A-0C7A-3BB584E79B68}"/>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150967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5" name="Title 5">
            <a:extLst>
              <a:ext uri="{FF2B5EF4-FFF2-40B4-BE49-F238E27FC236}">
                <a16:creationId xmlns:a16="http://schemas.microsoft.com/office/drawing/2014/main" id="{635FF68C-7261-E771-D251-79A5EE3918E7}"/>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9328789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A54A73CC-37A4-32A4-65C5-825729169B70}"/>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7280380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2" name="Title 5">
            <a:extLst>
              <a:ext uri="{FF2B5EF4-FFF2-40B4-BE49-F238E27FC236}">
                <a16:creationId xmlns:a16="http://schemas.microsoft.com/office/drawing/2014/main" id="{EF07AC97-286D-6223-180C-CD625CFD576C}"/>
              </a:ext>
            </a:extLst>
          </p:cNvPr>
          <p:cNvSpPr>
            <a:spLocks noGrp="1"/>
          </p:cNvSpPr>
          <p:nvPr>
            <p:ph type="title"/>
          </p:nvPr>
        </p:nvSpPr>
        <p:spPr>
          <a:xfrm>
            <a:off x="457200" y="258762"/>
            <a:ext cx="11277600" cy="579438"/>
          </a:xfrm>
        </p:spPr>
        <p:txBody>
          <a:bodyPr>
            <a:normAutofit/>
          </a:bodyPr>
          <a:lstStyle>
            <a:lvl1pPr algn="ctr">
              <a:defRPr sz="36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565118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461665"/>
          </a:xfrm>
          <a:noFill/>
        </p:spPr>
        <p:txBody>
          <a:bodyPr wrap="square" rtlCol="0">
            <a:spAutoFit/>
          </a:bodyPr>
          <a:lstStyle>
            <a:lvl1pPr marL="0" indent="0">
              <a:buNone/>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lvl="0">
              <a:spcBef>
                <a:spcPct val="0"/>
              </a:spcBef>
            </a:pPr>
            <a:r>
              <a:rPr lang="en-US" dirty="0"/>
              <a:t>Module XX: Title</a:t>
            </a:r>
          </a:p>
        </p:txBody>
      </p:sp>
    </p:spTree>
    <p:extLst>
      <p:ext uri="{BB962C8B-B14F-4D97-AF65-F5344CB8AC3E}">
        <p14:creationId xmlns:p14="http://schemas.microsoft.com/office/powerpoint/2010/main" val="3541268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096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3581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869639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0"/>
            <a:ext cx="10972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 y="3938589"/>
            <a:ext cx="10972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37377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3050"/>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598614"/>
            <a:ext cx="5384800" cy="2185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598614"/>
            <a:ext cx="5384800" cy="2185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700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7001"/>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24987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1200329"/>
          </a:xfrm>
          <a:noFill/>
        </p:spPr>
        <p:txBody>
          <a:bodyPr wrap="square" rtlCol="0">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lang="en-US" dirty="0"/>
              <a:t>Module 2: </a:t>
            </a:r>
            <a:r>
              <a:rPr lang="en-US" altLang="en-US" sz="2400" dirty="0">
                <a:solidFill>
                  <a:srgbClr val="FFFFFF"/>
                </a:solidFill>
                <a:ea typeface="ＭＳ Ｐゴシック" panose="020B0600070205080204" pitchFamily="34" charset="-128"/>
                <a:cs typeface="Arial" panose="020B0604020202020204" pitchFamily="34" charset="0"/>
              </a:rPr>
              <a:t>Ethanol &amp; </a:t>
            </a:r>
            <a:br>
              <a:rPr lang="en-US" altLang="en-US" sz="2400" dirty="0">
                <a:solidFill>
                  <a:srgbClr val="FFFFFF"/>
                </a:solidFill>
                <a:ea typeface="ＭＳ Ｐゴシック" panose="020B0600070205080204" pitchFamily="34" charset="-128"/>
                <a:cs typeface="Arial" panose="020B0604020202020204" pitchFamily="34" charset="0"/>
              </a:rPr>
            </a:br>
            <a:r>
              <a:rPr lang="en-US" altLang="en-US" sz="2400" dirty="0">
                <a:solidFill>
                  <a:srgbClr val="FFFFFF"/>
                </a:solidFill>
                <a:ea typeface="ＭＳ Ｐゴシック" panose="020B0600070205080204" pitchFamily="34" charset="-128"/>
                <a:cs typeface="Arial" panose="020B0604020202020204" pitchFamily="34" charset="0"/>
              </a:rPr>
              <a:t>Ethanol-Blended Fuels</a:t>
            </a:r>
          </a:p>
          <a:p>
            <a:pPr lvl="0">
              <a:spcBef>
                <a:spcPct val="0"/>
              </a:spcBef>
            </a:pPr>
            <a:endParaRPr lang="en-US" dirty="0"/>
          </a:p>
        </p:txBody>
      </p:sp>
    </p:spTree>
    <p:extLst>
      <p:ext uri="{BB962C8B-B14F-4D97-AF65-F5344CB8AC3E}">
        <p14:creationId xmlns:p14="http://schemas.microsoft.com/office/powerpoint/2010/main" val="3528271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10" Type="http://schemas.openxmlformats.org/officeDocument/2006/relationships/image" Target="../media/image8.png"/><Relationship Id="rId4" Type="http://schemas.openxmlformats.org/officeDocument/2006/relationships/slideLayout" Target="../slideLayouts/slideLayout19.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D8C52FE-ABC6-4F51-85B0-512BA35E03E9}"/>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EAF3E8F3-81B2-4788-A7C0-ED29155E5F8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D49DE062-CC66-4FC5-ABD7-1E92A366CFDC}"/>
              </a:ext>
            </a:extLst>
          </p:cNvPr>
          <p:cNvSpPr>
            <a:spLocks noGrp="1"/>
          </p:cNvSpPr>
          <p:nvPr>
            <p:ph type="ftr" sz="quarter" idx="3"/>
          </p:nvPr>
        </p:nvSpPr>
        <p:spPr>
          <a:xfrm>
            <a:off x="304800" y="228603"/>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a:ea typeface="+mn-ea"/>
              <a:cs typeface="+mn-cs"/>
            </a:endParaRPr>
          </a:p>
        </p:txBody>
      </p:sp>
      <p:sp>
        <p:nvSpPr>
          <p:cNvPr id="6" name="Slide Number Placeholder 5">
            <a:extLst>
              <a:ext uri="{FF2B5EF4-FFF2-40B4-BE49-F238E27FC236}">
                <a16:creationId xmlns:a16="http://schemas.microsoft.com/office/drawing/2014/main" id="{F227C623-9765-42B2-9221-C091E5B5EA0B}"/>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0F9C7F6-D911-40C8-A450-DFB0A63DE127}" type="slidenum">
              <a:rPr kumimoji="0" lang="en-US" altLang="en-US" sz="1200" b="0" i="0" u="none" strike="noStrike" kern="1200" cap="none" spc="0" normalizeH="0" baseline="0" noProof="0">
                <a:ln>
                  <a:noFill/>
                </a:ln>
                <a:solidFill>
                  <a:srgbClr val="898989"/>
                </a:solidFill>
                <a:effectLst/>
                <a:uLnTx/>
                <a:uFillTx/>
                <a:latin typeface="Calibri" panose="020F050202020403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en-US" altLang="en-US" sz="1200" b="0" i="0" u="none" strike="noStrike" kern="1200" cap="none" spc="0" normalizeH="0" baseline="0" noProof="0">
              <a:ln>
                <a:noFill/>
              </a:ln>
              <a:solidFill>
                <a:srgbClr val="898989"/>
              </a:solidFill>
              <a:effectLst/>
              <a:uLnTx/>
              <a:uFillTx/>
              <a:latin typeface="Calibri" panose="020F0502020204030204" pitchFamily="34" charset="0"/>
              <a:ea typeface="ＭＳ Ｐゴシック" panose="020B0600070205080204" pitchFamily="34" charset="-128"/>
              <a:cs typeface="+mn-cs"/>
            </a:endParaRPr>
          </a:p>
        </p:txBody>
      </p:sp>
      <p:sp>
        <p:nvSpPr>
          <p:cNvPr id="7" name="Rectangle 9">
            <a:extLst>
              <a:ext uri="{FF2B5EF4-FFF2-40B4-BE49-F238E27FC236}">
                <a16:creationId xmlns:a16="http://schemas.microsoft.com/office/drawing/2014/main" id="{10B55568-E480-422B-8093-F3A8EE24BDFA}"/>
              </a:ext>
            </a:extLst>
          </p:cNvPr>
          <p:cNvSpPr txBox="1">
            <a:spLocks noChangeArrowheads="1"/>
          </p:cNvSpPr>
          <p:nvPr/>
        </p:nvSpPr>
        <p:spPr>
          <a:xfrm>
            <a:off x="4572000" y="6216653"/>
            <a:ext cx="2844800" cy="365125"/>
          </a:xfrm>
          <a:prstGeom prst="rect">
            <a:avLst/>
          </a:prstGeom>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fld id="{736DC77F-918F-4D66-9F3B-29DB763E3249}" type="slidenum">
              <a:rPr kumimoji="0" lang="en-US" altLang="en-US" sz="1200" b="1" i="0" u="none" strike="noStrike" kern="1200" cap="none" spc="0" normalizeH="0" baseline="0" noProof="0">
                <a:ln>
                  <a:noFill/>
                </a:ln>
                <a:solidFill>
                  <a:prstClr val="white"/>
                </a:solidFill>
                <a:effectLst/>
                <a:uLnTx/>
                <a:uFillTx/>
                <a:latin typeface="Calibri" panose="020F0502020204030204" pitchFamily="34" charset="0"/>
                <a:ea typeface="ＭＳ Ｐゴシック" panose="020B0600070205080204" pitchFamily="34" charset="-128"/>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en-US" altLang="en-US" sz="1200" b="1" i="0" u="none" strike="noStrike" kern="1200" cap="none" spc="0" normalizeH="0" baseline="0" noProof="0">
              <a:ln>
                <a:noFill/>
              </a:ln>
              <a:solidFill>
                <a:prstClr val="white"/>
              </a:solidFill>
              <a:effectLst/>
              <a:uLnTx/>
              <a:uFillTx/>
              <a:latin typeface="Calibri" panose="020F0502020204030204" pitchFamily="34" charset="0"/>
              <a:ea typeface="ＭＳ Ｐゴシック" panose="020B0600070205080204" pitchFamily="34" charset="-128"/>
              <a:cs typeface="+mn-cs"/>
            </a:endParaRPr>
          </a:p>
        </p:txBody>
      </p:sp>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extLst>
      <p:ext uri="{BB962C8B-B14F-4D97-AF65-F5344CB8AC3E}">
        <p14:creationId xmlns:p14="http://schemas.microsoft.com/office/powerpoint/2010/main" val="3129618455"/>
      </p:ext>
    </p:extLst>
  </p:cSld>
  <p:clrMap bg1="lt1" tx1="dk1" bg2="lt2" tx2="dk2" accent1="accent1" accent2="accent2" accent3="accent3" accent4="accent4" accent5="accent5" accent6="accent6" hlink="hlink" folHlink="folHlink"/>
  <p:sldLayoutIdLst>
    <p:sldLayoutId id="2147484485" r:id="rId1"/>
    <p:sldLayoutId id="2147484486" r:id="rId2"/>
    <p:sldLayoutId id="2147484487" r:id="rId3"/>
    <p:sldLayoutId id="2147484488" r:id="rId4"/>
    <p:sldLayoutId id="2147484489" r:id="rId5"/>
    <p:sldLayoutId id="2147484490" r:id="rId6"/>
    <p:sldLayoutId id="2147484491" r:id="rId7"/>
    <p:sldLayoutId id="2147484492" r:id="rId8"/>
    <p:sldLayoutId id="2147484493" r:id="rId9"/>
    <p:sldLayoutId id="2147484494" r:id="rId10"/>
    <p:sldLayoutId id="2147484495" r:id="rId11"/>
    <p:sldLayoutId id="2147484496" r:id="rId12"/>
    <p:sldLayoutId id="2147484497" r:id="rId13"/>
    <p:sldLayoutId id="2147484498" r:id="rId14"/>
    <p:sldLayoutId id="2147484499" r:id="rId15"/>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E44C8B7-8949-DCC1-A9E9-E66D91027F87}"/>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pic>
        <p:nvPicPr>
          <p:cNvPr id="3" name="Picture 2">
            <a:extLst>
              <a:ext uri="{FF2B5EF4-FFF2-40B4-BE49-F238E27FC236}">
                <a16:creationId xmlns:a16="http://schemas.microsoft.com/office/drawing/2014/main" id="{101FC3A5-853A-5683-7855-38FCE26169A9}"/>
              </a:ext>
            </a:extLst>
          </p:cNvPr>
          <p:cNvPicPr>
            <a:picLocks noChangeAspect="1"/>
          </p:cNvPicPr>
          <p:nvPr userDrawn="1"/>
        </p:nvPicPr>
        <p:blipFill>
          <a:blip r:embed="rId10">
            <a:extLst>
              <a:ext uri="{28A0092B-C50C-407E-A947-70E740481C1C}">
                <a14:useLocalDpi xmlns:a14="http://schemas.microsoft.com/office/drawing/2010/main" val="0"/>
              </a:ext>
            </a:extLst>
          </a:blip>
          <a:srcRect t="18889" b="70972"/>
          <a:stretch>
            <a:fillRect/>
          </a:stretch>
        </p:blipFill>
        <p:spPr>
          <a:xfrm>
            <a:off x="-7620" y="0"/>
            <a:ext cx="12207240" cy="838199"/>
          </a:xfrm>
          <a:prstGeom prst="rect">
            <a:avLst/>
          </a:prstGeom>
        </p:spPr>
      </p:pic>
      <p:sp>
        <p:nvSpPr>
          <p:cNvPr id="1026" name="Title Placeholder 1">
            <a:extLst>
              <a:ext uri="{FF2B5EF4-FFF2-40B4-BE49-F238E27FC236}">
                <a16:creationId xmlns:a16="http://schemas.microsoft.com/office/drawing/2014/main" id="{21E8EE40-8685-44FA-BC6C-5C77CD0CDA40}"/>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C98051A4-1AC0-42B2-9F52-57B9304BADC6}"/>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8CA95FAB-5BDB-499F-9C2D-7AEAB3CC7E05}"/>
              </a:ext>
            </a:extLst>
          </p:cNvPr>
          <p:cNvSpPr>
            <a:spLocks noGrp="1"/>
          </p:cNvSpPr>
          <p:nvPr>
            <p:ph type="ftr" sz="quarter" idx="3"/>
          </p:nvPr>
        </p:nvSpPr>
        <p:spPr>
          <a:xfrm>
            <a:off x="304800" y="22860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4478" r:id="rId1"/>
    <p:sldLayoutId id="2147484480" r:id="rId2"/>
    <p:sldLayoutId id="2147484481" r:id="rId3"/>
    <p:sldLayoutId id="2147484482" r:id="rId4"/>
    <p:sldLayoutId id="2147484483" r:id="rId5"/>
    <p:sldLayoutId id="2147484500" r:id="rId6"/>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30.jpe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44DB4D-087F-CB6C-1B99-1D0E0C8973A9}"/>
              </a:ext>
            </a:extLst>
          </p:cNvPr>
          <p:cNvSpPr txBox="1"/>
          <p:nvPr/>
        </p:nvSpPr>
        <p:spPr>
          <a:xfrm>
            <a:off x="381000" y="2971800"/>
            <a:ext cx="41148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eaLnBrk="0" hangingPunct="0">
              <a:spcBef>
                <a:spcPct val="20000"/>
              </a:spcBef>
              <a:buFont typeface="Arial" panose="020B0604020202020204" pitchFamily="34" charset="0"/>
              <a:buNone/>
              <a:defRPr sz="6600" spc="300">
                <a:solidFill>
                  <a:srgbClr val="FFC200"/>
                </a:solidFill>
                <a:latin typeface="+mn-lt"/>
                <a:ea typeface="ＭＳ Ｐゴシック" charset="0"/>
                <a:cs typeface="ＭＳ Ｐゴシック" charset="0"/>
              </a:defRPr>
            </a:lvl1pPr>
            <a:lvl2pPr indent="0" eaLnBrk="0" hangingPunct="0">
              <a:spcBef>
                <a:spcPct val="20000"/>
              </a:spcBef>
              <a:buFont typeface="Arial" panose="020B0604020202020204" pitchFamily="34" charset="0"/>
              <a:buNone/>
              <a:defRPr sz="2800">
                <a:solidFill>
                  <a:srgbClr val="FFC200"/>
                </a:solidFill>
                <a:latin typeface="+mn-lt"/>
                <a:ea typeface="ＭＳ Ｐゴシック" charset="0"/>
                <a:cs typeface="+mn-cs"/>
              </a:defRPr>
            </a:lvl2pPr>
            <a:lvl3pPr indent="0" eaLnBrk="0" hangingPunct="0">
              <a:spcBef>
                <a:spcPct val="20000"/>
              </a:spcBef>
              <a:buFont typeface="Arial" panose="020B0604020202020204" pitchFamily="34" charset="0"/>
              <a:buNone/>
              <a:defRPr>
                <a:solidFill>
                  <a:srgbClr val="FFC200"/>
                </a:solidFill>
                <a:latin typeface="+mn-lt"/>
                <a:ea typeface="ＭＳ Ｐゴシック" charset="0"/>
                <a:cs typeface="+mn-cs"/>
              </a:defRPr>
            </a:lvl3pPr>
            <a:lvl4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4pPr>
            <a:lvl5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Ethanol</a:t>
            </a:r>
          </a:p>
        </p:txBody>
      </p:sp>
      <p:sp>
        <p:nvSpPr>
          <p:cNvPr id="6" name="TextBox 5">
            <a:extLst>
              <a:ext uri="{FF2B5EF4-FFF2-40B4-BE49-F238E27FC236}">
                <a16:creationId xmlns:a16="http://schemas.microsoft.com/office/drawing/2014/main" id="{4640E9DC-FE17-6B71-D34F-D36BF29D2C06}"/>
              </a:ext>
            </a:extLst>
          </p:cNvPr>
          <p:cNvSpPr txBox="1"/>
          <p:nvPr/>
        </p:nvSpPr>
        <p:spPr>
          <a:xfrm>
            <a:off x="381000" y="4132976"/>
            <a:ext cx="4114800" cy="400110"/>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eaLnBrk="0" hangingPunct="0">
              <a:spcBef>
                <a:spcPct val="20000"/>
              </a:spcBef>
              <a:buFont typeface="Arial" panose="020B0604020202020204" pitchFamily="34" charset="0"/>
              <a:buNone/>
              <a:defRPr lang="en-US" sz="2000" b="1" spc="300" dirty="0">
                <a:solidFill>
                  <a:srgbClr val="000000"/>
                </a:solidFill>
                <a:latin typeface="+mj-lt"/>
              </a:defRPr>
            </a:lvl1pPr>
            <a:lvl2pPr marL="742950" indent="-285750" eaLnBrk="0" hangingPunct="0">
              <a:spcBef>
                <a:spcPct val="20000"/>
              </a:spcBef>
              <a:buFont typeface="Arial" panose="020B0604020202020204" pitchFamily="34" charset="0"/>
              <a:buChar char="–"/>
              <a:defRPr sz="2800">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Emergency Response</a:t>
            </a:r>
          </a:p>
        </p:txBody>
      </p:sp>
      <p:sp>
        <p:nvSpPr>
          <p:cNvPr id="8" name="Text Placeholder 6">
            <a:extLst>
              <a:ext uri="{FF2B5EF4-FFF2-40B4-BE49-F238E27FC236}">
                <a16:creationId xmlns:a16="http://schemas.microsoft.com/office/drawing/2014/main" id="{12E05448-0D94-9609-DCF8-8D574FF15621}"/>
              </a:ext>
            </a:extLst>
          </p:cNvPr>
          <p:cNvSpPr txBox="1">
            <a:spLocks/>
          </p:cNvSpPr>
          <p:nvPr/>
        </p:nvSpPr>
        <p:spPr bwMode="auto">
          <a:xfrm>
            <a:off x="381000" y="4743271"/>
            <a:ext cx="441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spAutoFit/>
          </a:bodyPr>
          <a:lstStyle>
            <a:lvl1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lang="en-US" sz="2400" kern="12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Module 6: Fire Fighting Foam Principles</a:t>
            </a:r>
          </a:p>
        </p:txBody>
      </p:sp>
    </p:spTree>
    <p:extLst>
      <p:ext uri="{BB962C8B-B14F-4D97-AF65-F5344CB8AC3E}">
        <p14:creationId xmlns:p14="http://schemas.microsoft.com/office/powerpoint/2010/main" val="1400547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60FF309-D733-7021-C1C9-E02BC1DCD37E}"/>
              </a:ext>
            </a:extLst>
          </p:cNvPr>
          <p:cNvCxnSpPr>
            <a:cxnSpLocks/>
          </p:cNvCxnSpPr>
          <p:nvPr/>
        </p:nvCxnSpPr>
        <p:spPr>
          <a:xfrm>
            <a:off x="1928048" y="3368986"/>
            <a:ext cx="804310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3">
            <a:extLst>
              <a:ext uri="{FF2B5EF4-FFF2-40B4-BE49-F238E27FC236}">
                <a16:creationId xmlns:a16="http://schemas.microsoft.com/office/drawing/2014/main" id="{503560AB-4E36-131F-3A3B-825CC4CB45E5}"/>
              </a:ext>
            </a:extLst>
          </p:cNvPr>
          <p:cNvSpPr txBox="1">
            <a:spLocks noChangeArrowheads="1"/>
          </p:cNvSpPr>
          <p:nvPr/>
        </p:nvSpPr>
        <p:spPr bwMode="auto">
          <a:xfrm>
            <a:off x="685800" y="990600"/>
            <a:ext cx="108204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 indent="0" algn="ctr">
              <a:buFont typeface="Arial" panose="020B0604020202020204" pitchFamily="34" charset="0"/>
              <a:buNone/>
            </a:pPr>
            <a:r>
              <a:rPr lang="en-US" altLang="en-US" sz="2800" dirty="0">
                <a:solidFill>
                  <a:schemeClr val="bg1"/>
                </a:solidFill>
              </a:rPr>
              <a:t>Upon the completion of this module, participants should be able to develop firefighting strategies &amp; foam-use tactics for controlling &amp; fighting fires associated with flammable liquid hazards of ethanol &amp; ethanol-blended fuels. </a:t>
            </a:r>
          </a:p>
        </p:txBody>
      </p:sp>
      <p:sp>
        <p:nvSpPr>
          <p:cNvPr id="14" name="TextBox 13">
            <a:extLst>
              <a:ext uri="{FF2B5EF4-FFF2-40B4-BE49-F238E27FC236}">
                <a16:creationId xmlns:a16="http://schemas.microsoft.com/office/drawing/2014/main" id="{B73761BF-F012-1ED3-86AD-456AF9608AB6}"/>
              </a:ext>
            </a:extLst>
          </p:cNvPr>
          <p:cNvSpPr txBox="1"/>
          <p:nvPr/>
        </p:nvSpPr>
        <p:spPr>
          <a:xfrm>
            <a:off x="978210" y="3938587"/>
            <a:ext cx="2485280" cy="1785104"/>
          </a:xfrm>
          <a:prstGeom prst="rect">
            <a:avLst/>
          </a:prstGeom>
          <a:noFill/>
        </p:spPr>
        <p:txBody>
          <a:bodyPr wrap="square">
            <a:spAutoFit/>
          </a:bodyPr>
          <a:lstStyle>
            <a:defPPr>
              <a:defRPr lang="en-US"/>
            </a:defPPr>
            <a:lvl1pPr marL="57150" indent="0" algn="ctr">
              <a:buNone/>
              <a:defRPr sz="2200">
                <a:solidFill>
                  <a:schemeClr val="bg1"/>
                </a:solidFill>
              </a:defRPr>
            </a:lvl1pPr>
          </a:lstStyle>
          <a:p>
            <a:r>
              <a:rPr lang="en-US" altLang="en-US" dirty="0"/>
              <a:t>Describe the manner in which foam applications can be used to fight fuel fires.</a:t>
            </a:r>
          </a:p>
        </p:txBody>
      </p:sp>
      <p:sp>
        <p:nvSpPr>
          <p:cNvPr id="15" name="TextBox 14">
            <a:extLst>
              <a:ext uri="{FF2B5EF4-FFF2-40B4-BE49-F238E27FC236}">
                <a16:creationId xmlns:a16="http://schemas.microsoft.com/office/drawing/2014/main" id="{56704C57-40C4-81A8-6949-75AA7E45C646}"/>
              </a:ext>
            </a:extLst>
          </p:cNvPr>
          <p:cNvSpPr txBox="1"/>
          <p:nvPr/>
        </p:nvSpPr>
        <p:spPr>
          <a:xfrm>
            <a:off x="6145076" y="3938587"/>
            <a:ext cx="2485280" cy="2123658"/>
          </a:xfrm>
          <a:prstGeom prst="rect">
            <a:avLst/>
          </a:prstGeom>
          <a:noFill/>
        </p:spPr>
        <p:txBody>
          <a:bodyPr wrap="square">
            <a:spAutoFit/>
          </a:bodyPr>
          <a:lstStyle/>
          <a:p>
            <a:pPr marL="57150" indent="0" algn="ctr">
              <a:buNone/>
            </a:pPr>
            <a:r>
              <a:rPr lang="en-US" altLang="en-US" sz="2200" dirty="0">
                <a:solidFill>
                  <a:schemeClr val="bg1"/>
                </a:solidFill>
              </a:rPr>
              <a:t>Predict when to fight fuel fires and when to simply protect surrounding areas.</a:t>
            </a:r>
          </a:p>
        </p:txBody>
      </p:sp>
      <p:sp>
        <p:nvSpPr>
          <p:cNvPr id="16" name="TextBox 15">
            <a:extLst>
              <a:ext uri="{FF2B5EF4-FFF2-40B4-BE49-F238E27FC236}">
                <a16:creationId xmlns:a16="http://schemas.microsoft.com/office/drawing/2014/main" id="{EEEF0D78-3CB6-1854-E513-B0D66DCF8E40}"/>
              </a:ext>
            </a:extLst>
          </p:cNvPr>
          <p:cNvSpPr txBox="1"/>
          <p:nvPr/>
        </p:nvSpPr>
        <p:spPr>
          <a:xfrm>
            <a:off x="3561643" y="3938587"/>
            <a:ext cx="2485280" cy="1446550"/>
          </a:xfrm>
          <a:prstGeom prst="rect">
            <a:avLst/>
          </a:prstGeom>
          <a:noFill/>
        </p:spPr>
        <p:txBody>
          <a:bodyPr wrap="square">
            <a:spAutoFit/>
          </a:bodyPr>
          <a:lstStyle>
            <a:defPPr>
              <a:defRPr lang="en-US"/>
            </a:defPPr>
            <a:lvl1pPr marL="57150" indent="0" algn="ctr">
              <a:buNone/>
              <a:defRPr sz="2200">
                <a:solidFill>
                  <a:schemeClr val="bg1"/>
                </a:solidFill>
              </a:defRPr>
            </a:lvl1pPr>
          </a:lstStyle>
          <a:p>
            <a:r>
              <a:rPr lang="en-US" altLang="en-US" dirty="0"/>
              <a:t>List the ways in which foam applications suppress fire.</a:t>
            </a:r>
          </a:p>
        </p:txBody>
      </p:sp>
      <p:sp>
        <p:nvSpPr>
          <p:cNvPr id="18" name="Title 17">
            <a:extLst>
              <a:ext uri="{FF2B5EF4-FFF2-40B4-BE49-F238E27FC236}">
                <a16:creationId xmlns:a16="http://schemas.microsoft.com/office/drawing/2014/main" id="{8C0B96F2-CAF9-54A0-3FB2-C5FE2AB577AC}"/>
              </a:ext>
            </a:extLst>
          </p:cNvPr>
          <p:cNvSpPr>
            <a:spLocks noGrp="1"/>
          </p:cNvSpPr>
          <p:nvPr>
            <p:ph type="title"/>
          </p:nvPr>
        </p:nvSpPr>
        <p:spPr>
          <a:xfrm>
            <a:off x="457200" y="258762"/>
            <a:ext cx="11277600" cy="579438"/>
          </a:xfrm>
        </p:spPr>
        <p:txBody>
          <a:bodyPr>
            <a:noAutofit/>
          </a:bodyPr>
          <a:lstStyle/>
          <a:p>
            <a:r>
              <a:rPr lang="en-US" sz="4000" dirty="0"/>
              <a:t>Objectives</a:t>
            </a:r>
          </a:p>
        </p:txBody>
      </p:sp>
      <p:sp>
        <p:nvSpPr>
          <p:cNvPr id="19" name="TextBox 18">
            <a:extLst>
              <a:ext uri="{FF2B5EF4-FFF2-40B4-BE49-F238E27FC236}">
                <a16:creationId xmlns:a16="http://schemas.microsoft.com/office/drawing/2014/main" id="{E0014112-95F9-8302-CE09-1C45872B6D62}"/>
              </a:ext>
            </a:extLst>
          </p:cNvPr>
          <p:cNvSpPr txBox="1"/>
          <p:nvPr/>
        </p:nvSpPr>
        <p:spPr>
          <a:xfrm>
            <a:off x="8679434" y="3938587"/>
            <a:ext cx="2583432" cy="2462213"/>
          </a:xfrm>
          <a:prstGeom prst="rect">
            <a:avLst/>
          </a:prstGeom>
          <a:noFill/>
        </p:spPr>
        <p:txBody>
          <a:bodyPr wrap="square">
            <a:spAutoFit/>
          </a:bodyPr>
          <a:lstStyle/>
          <a:p>
            <a:pPr marL="57150" indent="0" algn="ctr">
              <a:buNone/>
            </a:pPr>
            <a:r>
              <a:rPr lang="en-US" altLang="en-US" sz="2200" dirty="0">
                <a:solidFill>
                  <a:schemeClr val="bg1"/>
                </a:solidFill>
              </a:rPr>
              <a:t>State the generally accepted “rule of thumb” for the use of foam applications on ethanol &amp; ethanol-blended fuel fires.</a:t>
            </a:r>
          </a:p>
        </p:txBody>
      </p:sp>
      <p:grpSp>
        <p:nvGrpSpPr>
          <p:cNvPr id="8" name="Group 7">
            <a:extLst>
              <a:ext uri="{FF2B5EF4-FFF2-40B4-BE49-F238E27FC236}">
                <a16:creationId xmlns:a16="http://schemas.microsoft.com/office/drawing/2014/main" id="{BD8CCCEF-B2A3-26D5-A5BD-AB559F3331F9}"/>
              </a:ext>
            </a:extLst>
          </p:cNvPr>
          <p:cNvGrpSpPr/>
          <p:nvPr/>
        </p:nvGrpSpPr>
        <p:grpSpPr>
          <a:xfrm>
            <a:off x="6892416" y="2873685"/>
            <a:ext cx="990600" cy="990600"/>
            <a:chOff x="4655820" y="1752600"/>
            <a:chExt cx="990600" cy="990600"/>
          </a:xfrm>
        </p:grpSpPr>
        <p:sp>
          <p:nvSpPr>
            <p:cNvPr id="9" name="Oval 8">
              <a:extLst>
                <a:ext uri="{FF2B5EF4-FFF2-40B4-BE49-F238E27FC236}">
                  <a16:creationId xmlns:a16="http://schemas.microsoft.com/office/drawing/2014/main" id="{E5F63730-0CDA-4F26-6CF4-DB9E9DA5014D}"/>
                </a:ext>
              </a:extLst>
            </p:cNvPr>
            <p:cNvSpPr/>
            <p:nvPr/>
          </p:nvSpPr>
          <p:spPr>
            <a:xfrm>
              <a:off x="465582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C1FAA873-7CE7-9BFA-C057-731B0BB384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832425" y="1929205"/>
              <a:ext cx="637390" cy="637390"/>
            </a:xfrm>
            <a:prstGeom prst="rect">
              <a:avLst/>
            </a:prstGeom>
            <a:solidFill>
              <a:srgbClr val="FFC200"/>
            </a:solidFill>
          </p:spPr>
        </p:pic>
      </p:grpSp>
      <p:grpSp>
        <p:nvGrpSpPr>
          <p:cNvPr id="11" name="Group 10">
            <a:extLst>
              <a:ext uri="{FF2B5EF4-FFF2-40B4-BE49-F238E27FC236}">
                <a16:creationId xmlns:a16="http://schemas.microsoft.com/office/drawing/2014/main" id="{2575B3BA-4F58-183C-0022-16A75AE7DF23}"/>
              </a:ext>
            </a:extLst>
          </p:cNvPr>
          <p:cNvGrpSpPr/>
          <p:nvPr/>
        </p:nvGrpSpPr>
        <p:grpSpPr>
          <a:xfrm>
            <a:off x="4308983" y="2873685"/>
            <a:ext cx="990600" cy="990600"/>
            <a:chOff x="6545580" y="1752600"/>
            <a:chExt cx="990600" cy="990600"/>
          </a:xfrm>
        </p:grpSpPr>
        <p:sp>
          <p:nvSpPr>
            <p:cNvPr id="12" name="Oval 11">
              <a:extLst>
                <a:ext uri="{FF2B5EF4-FFF2-40B4-BE49-F238E27FC236}">
                  <a16:creationId xmlns:a16="http://schemas.microsoft.com/office/drawing/2014/main" id="{A1B4333A-0DEB-19B1-F1F1-387F06F45D86}"/>
                </a:ext>
              </a:extLst>
            </p:cNvPr>
            <p:cNvSpPr/>
            <p:nvPr/>
          </p:nvSpPr>
          <p:spPr>
            <a:xfrm>
              <a:off x="654558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64CC8D08-9FBC-6A33-5808-500A57BACE6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91256" y="1898276"/>
              <a:ext cx="699249" cy="699249"/>
            </a:xfrm>
            <a:prstGeom prst="rect">
              <a:avLst/>
            </a:prstGeom>
            <a:solidFill>
              <a:srgbClr val="FFC200"/>
            </a:solidFill>
          </p:spPr>
        </p:pic>
      </p:grpSp>
      <p:grpSp>
        <p:nvGrpSpPr>
          <p:cNvPr id="27" name="Group 26">
            <a:extLst>
              <a:ext uri="{FF2B5EF4-FFF2-40B4-BE49-F238E27FC236}">
                <a16:creationId xmlns:a16="http://schemas.microsoft.com/office/drawing/2014/main" id="{17144C08-5D6E-01F5-2660-DC535206B153}"/>
              </a:ext>
            </a:extLst>
          </p:cNvPr>
          <p:cNvGrpSpPr/>
          <p:nvPr/>
        </p:nvGrpSpPr>
        <p:grpSpPr>
          <a:xfrm>
            <a:off x="1725550" y="2873685"/>
            <a:ext cx="990600" cy="990600"/>
            <a:chOff x="1725550" y="2455151"/>
            <a:chExt cx="990600" cy="990600"/>
          </a:xfrm>
        </p:grpSpPr>
        <p:sp>
          <p:nvSpPr>
            <p:cNvPr id="5" name="Oval 4">
              <a:extLst>
                <a:ext uri="{FF2B5EF4-FFF2-40B4-BE49-F238E27FC236}">
                  <a16:creationId xmlns:a16="http://schemas.microsoft.com/office/drawing/2014/main" id="{973F3AA6-BDA1-494B-5D6A-D10DCE23F7C7}"/>
                </a:ext>
              </a:extLst>
            </p:cNvPr>
            <p:cNvSpPr/>
            <p:nvPr/>
          </p:nvSpPr>
          <p:spPr>
            <a:xfrm>
              <a:off x="1725550" y="2455151"/>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82F6675C-D475-9F98-866F-E602EC9D1C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14447" y="2544048"/>
              <a:ext cx="812806" cy="812806"/>
            </a:xfrm>
            <a:prstGeom prst="rect">
              <a:avLst/>
            </a:prstGeom>
          </p:spPr>
        </p:pic>
      </p:grpSp>
      <p:grpSp>
        <p:nvGrpSpPr>
          <p:cNvPr id="29" name="Group 28">
            <a:extLst>
              <a:ext uri="{FF2B5EF4-FFF2-40B4-BE49-F238E27FC236}">
                <a16:creationId xmlns:a16="http://schemas.microsoft.com/office/drawing/2014/main" id="{2690BAB0-AE89-63C7-BDA6-E8859B687809}"/>
              </a:ext>
            </a:extLst>
          </p:cNvPr>
          <p:cNvGrpSpPr/>
          <p:nvPr/>
        </p:nvGrpSpPr>
        <p:grpSpPr>
          <a:xfrm>
            <a:off x="9475850" y="2847927"/>
            <a:ext cx="990600" cy="990600"/>
            <a:chOff x="9475850" y="2429393"/>
            <a:chExt cx="990600" cy="990600"/>
          </a:xfrm>
        </p:grpSpPr>
        <p:sp>
          <p:nvSpPr>
            <p:cNvPr id="21" name="Oval 20">
              <a:extLst>
                <a:ext uri="{FF2B5EF4-FFF2-40B4-BE49-F238E27FC236}">
                  <a16:creationId xmlns:a16="http://schemas.microsoft.com/office/drawing/2014/main" id="{F8558F34-6F51-FD70-7A32-931B1F4F1F29}"/>
                </a:ext>
              </a:extLst>
            </p:cNvPr>
            <p:cNvSpPr/>
            <p:nvPr/>
          </p:nvSpPr>
          <p:spPr>
            <a:xfrm>
              <a:off x="9475850" y="2429393"/>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B95CDCA6-D572-0F6C-C2F8-9A96440CE8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64747" y="2518290"/>
              <a:ext cx="812806" cy="812806"/>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0D01C4B0-30E7-6FA2-5E02-356E5BE41688}"/>
              </a:ext>
            </a:extLst>
          </p:cNvPr>
          <p:cNvGrpSpPr/>
          <p:nvPr/>
        </p:nvGrpSpPr>
        <p:grpSpPr>
          <a:xfrm>
            <a:off x="0" y="-6581"/>
            <a:ext cx="12192000" cy="6871162"/>
            <a:chOff x="0" y="0"/>
            <a:chExt cx="12192000" cy="6871162"/>
          </a:xfrm>
        </p:grpSpPr>
        <p:pic>
          <p:nvPicPr>
            <p:cNvPr id="3" name="Picture 2">
              <a:extLst>
                <a:ext uri="{FF2B5EF4-FFF2-40B4-BE49-F238E27FC236}">
                  <a16:creationId xmlns:a16="http://schemas.microsoft.com/office/drawing/2014/main" id="{112C637D-8F44-B91D-10A6-898659A0E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2488" y="0"/>
              <a:ext cx="10289512" cy="6858000"/>
            </a:xfrm>
            <a:prstGeom prst="rect">
              <a:avLst/>
            </a:prstGeom>
          </p:spPr>
        </p:pic>
        <p:sp>
          <p:nvSpPr>
            <p:cNvPr id="4" name="Rectangle 3">
              <a:extLst>
                <a:ext uri="{FF2B5EF4-FFF2-40B4-BE49-F238E27FC236}">
                  <a16:creationId xmlns:a16="http://schemas.microsoft.com/office/drawing/2014/main" id="{ACCECA6C-63A1-7012-7E04-57A4F928B928}"/>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0CC143C-2AD0-5B0B-2D61-E119E7B067C9}"/>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339" name="Rectangle 3">
            <a:extLst>
              <a:ext uri="{FF2B5EF4-FFF2-40B4-BE49-F238E27FC236}">
                <a16:creationId xmlns:a16="http://schemas.microsoft.com/office/drawing/2014/main" id="{BF6073A0-82DD-4D38-80EC-0EA36276E2FA}"/>
              </a:ext>
            </a:extLst>
          </p:cNvPr>
          <p:cNvSpPr>
            <a:spLocks noGrp="1"/>
          </p:cNvSpPr>
          <p:nvPr>
            <p:ph type="body" sz="quarter" idx="11"/>
          </p:nvPr>
        </p:nvSpPr>
        <p:spPr>
          <a:xfrm>
            <a:off x="457200" y="1648527"/>
            <a:ext cx="7239000" cy="4142673"/>
          </a:xfrm>
        </p:spPr>
        <p:txBody>
          <a:bodyPr anchor="t" anchorCtr="0">
            <a:spAutoFit/>
          </a:body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Emergency responders need to be prepared for incidents associated with flammable liquids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&amp; ethanol-blended fuels</a:t>
            </a:r>
            <a:r>
              <a:rPr lang="en-US" altLang="ja-JP"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have </a:t>
            </a: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similarities to other flammable liquids but also present unique burn characteristics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Hazards associated with production, storage, &amp; transportation by cargo tank trucks &amp; rail tank cars carrying these products require special considerations</a:t>
            </a:r>
          </a:p>
        </p:txBody>
      </p:sp>
      <p:sp>
        <p:nvSpPr>
          <p:cNvPr id="7" name="Title 6">
            <a:extLst>
              <a:ext uri="{FF2B5EF4-FFF2-40B4-BE49-F238E27FC236}">
                <a16:creationId xmlns:a16="http://schemas.microsoft.com/office/drawing/2014/main" id="{5CAC73C9-1E0A-EFC6-84BC-43479B7AAA75}"/>
              </a:ext>
            </a:extLst>
          </p:cNvPr>
          <p:cNvSpPr>
            <a:spLocks noGrp="1"/>
          </p:cNvSpPr>
          <p:nvPr>
            <p:ph type="title"/>
          </p:nvPr>
        </p:nvSpPr>
        <p:spPr>
          <a:xfrm>
            <a:off x="457200" y="990600"/>
            <a:ext cx="11277600" cy="579438"/>
          </a:xfrm>
        </p:spPr>
        <p:txBody>
          <a:bodyPr>
            <a:noAutofit/>
          </a:bodyPr>
          <a:lstStyle/>
          <a:p>
            <a:pPr algn="l"/>
            <a:r>
              <a:rPr lang="en-US" sz="4000" dirty="0"/>
              <a:t>Introduction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a:extLst>
              <a:ext uri="{FF2B5EF4-FFF2-40B4-BE49-F238E27FC236}">
                <a16:creationId xmlns:a16="http://schemas.microsoft.com/office/drawing/2014/main" id="{6099C064-039E-47D0-B268-14EA0FA11EE0}"/>
              </a:ext>
            </a:extLst>
          </p:cNvPr>
          <p:cNvSpPr>
            <a:spLocks noGrp="1"/>
          </p:cNvSpPr>
          <p:nvPr>
            <p:ph type="body" sz="quarter" idx="11"/>
          </p:nvPr>
        </p:nvSpPr>
        <p:spPr>
          <a:xfrm>
            <a:off x="381000" y="1143000"/>
            <a:ext cx="2895600" cy="1837426"/>
          </a:xfrm>
        </p:spPr>
        <p:txBody>
          <a:bodyPr anchor="t" anchorCtr="0">
            <a:spAutoFit/>
          </a:bodyPr>
          <a:lstStyle/>
          <a:p>
            <a:pPr marL="0" indent="0" algn="ctr" eaLnBrk="1" hangingPunct="1">
              <a:lnSpc>
                <a:spcPct val="90000"/>
              </a:lnSpc>
              <a:spcBef>
                <a:spcPts val="0"/>
              </a:spcBef>
              <a:spcAft>
                <a:spcPts val="1400"/>
              </a:spcAft>
              <a:buNone/>
            </a:pPr>
            <a: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What is foam?</a:t>
            </a:r>
            <a:b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lang="en-US" altLang="en-US" sz="21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a stable aggregation of bubbles of lower density than oil or water.” (NFPA 11 version 2024)</a:t>
            </a:r>
          </a:p>
        </p:txBody>
      </p:sp>
      <p:sp>
        <p:nvSpPr>
          <p:cNvPr id="4" name="Title 3">
            <a:extLst>
              <a:ext uri="{FF2B5EF4-FFF2-40B4-BE49-F238E27FC236}">
                <a16:creationId xmlns:a16="http://schemas.microsoft.com/office/drawing/2014/main" id="{4CA9C840-7A07-D224-6E22-FDF7587BF293}"/>
              </a:ext>
            </a:extLst>
          </p:cNvPr>
          <p:cNvSpPr>
            <a:spLocks noGrp="1"/>
          </p:cNvSpPr>
          <p:nvPr>
            <p:ph type="title"/>
          </p:nvPr>
        </p:nvSpPr>
        <p:spPr/>
        <p:txBody>
          <a:bodyPr>
            <a:noAutofit/>
          </a:bodyPr>
          <a:lstStyle/>
          <a:p>
            <a:r>
              <a:rPr lang="en-US" altLang="en-US" sz="4000" dirty="0">
                <a:latin typeface="Arial" panose="020B0604020202020204" pitchFamily="34" charset="0"/>
                <a:ea typeface="ＭＳ Ｐゴシック" panose="020B0600070205080204" pitchFamily="34" charset="-128"/>
                <a:cs typeface="Arial" panose="020B0604020202020204" pitchFamily="34" charset="0"/>
              </a:rPr>
              <a:t>Basic</a:t>
            </a:r>
            <a:r>
              <a:rPr lang="en-US" altLang="en-US" sz="4000" dirty="0">
                <a:solidFill>
                  <a:srgbClr val="003175"/>
                </a:solidFill>
                <a:latin typeface="Arial" panose="020B0604020202020204" pitchFamily="34" charset="0"/>
                <a:ea typeface="ＭＳ Ｐゴシック" panose="020B0600070205080204" pitchFamily="34" charset="-128"/>
                <a:cs typeface="Arial" panose="020B0604020202020204" pitchFamily="34" charset="0"/>
              </a:rPr>
              <a:t> </a:t>
            </a:r>
            <a:r>
              <a:rPr lang="en-US" altLang="en-US" sz="4000" dirty="0">
                <a:latin typeface="Arial" panose="020B0604020202020204" pitchFamily="34" charset="0"/>
                <a:ea typeface="ＭＳ Ｐゴシック" panose="020B0600070205080204" pitchFamily="34" charset="-128"/>
                <a:cs typeface="Arial" panose="020B0604020202020204" pitchFamily="34" charset="0"/>
              </a:rPr>
              <a:t>Foam</a:t>
            </a:r>
            <a:r>
              <a:rPr lang="en-US" altLang="en-US" sz="4000" dirty="0">
                <a:solidFill>
                  <a:srgbClr val="003175"/>
                </a:solidFill>
                <a:latin typeface="Arial" panose="020B0604020202020204" pitchFamily="34" charset="0"/>
                <a:ea typeface="ＭＳ Ｐゴシック" panose="020B0600070205080204" pitchFamily="34" charset="-128"/>
                <a:cs typeface="Arial" panose="020B0604020202020204" pitchFamily="34" charset="0"/>
              </a:rPr>
              <a:t> </a:t>
            </a:r>
            <a:r>
              <a:rPr lang="en-US" altLang="en-US" sz="4000" dirty="0">
                <a:latin typeface="Arial" panose="020B0604020202020204" pitchFamily="34" charset="0"/>
                <a:ea typeface="ＭＳ Ｐゴシック" panose="020B0600070205080204" pitchFamily="34" charset="-128"/>
                <a:cs typeface="Arial" panose="020B0604020202020204" pitchFamily="34" charset="0"/>
              </a:rPr>
              <a:t>Principles</a:t>
            </a:r>
            <a:endParaRPr lang="en-US" sz="4000" dirty="0"/>
          </a:p>
        </p:txBody>
      </p:sp>
      <p:sp>
        <p:nvSpPr>
          <p:cNvPr id="10" name="Rectangle 3">
            <a:extLst>
              <a:ext uri="{FF2B5EF4-FFF2-40B4-BE49-F238E27FC236}">
                <a16:creationId xmlns:a16="http://schemas.microsoft.com/office/drawing/2014/main" id="{ED17C19E-B5A2-BCEF-BCC2-A3B45080C7DC}"/>
              </a:ext>
            </a:extLst>
          </p:cNvPr>
          <p:cNvSpPr txBox="1">
            <a:spLocks/>
          </p:cNvSpPr>
          <p:nvPr/>
        </p:nvSpPr>
        <p:spPr bwMode="auto">
          <a:xfrm>
            <a:off x="3225800" y="1143000"/>
            <a:ext cx="2895600" cy="212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lnSpc>
                <a:spcPct val="90000"/>
              </a:lnSpc>
              <a:spcBef>
                <a:spcPts val="0"/>
              </a:spcBef>
              <a:spcAft>
                <a:spcPts val="1400"/>
              </a:spcAft>
              <a:buFont typeface="Arial" panose="020B0604020202020204" pitchFamily="34" charset="0"/>
              <a:buNone/>
            </a:pPr>
            <a: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What is foam concentrate?</a:t>
            </a:r>
            <a:b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lang="ja-JP" altLang="en-US" sz="2100" dirty="0">
                <a:latin typeface="Arial" panose="020B0604020202020204" pitchFamily="34" charset="0"/>
                <a:ea typeface="ＭＳ Ｐゴシック" panose="020B0600070205080204" pitchFamily="34" charset="-128"/>
                <a:cs typeface="Arial" panose="020B0604020202020204" pitchFamily="34" charset="0"/>
              </a:rPr>
              <a:t>“</a:t>
            </a:r>
            <a:r>
              <a:rPr lang="en-US" altLang="ja-JP" sz="2100" dirty="0">
                <a:latin typeface="Arial" panose="020B0604020202020204" pitchFamily="34" charset="0"/>
                <a:ea typeface="ＭＳ Ｐゴシック" panose="020B0600070205080204" pitchFamily="34" charset="-128"/>
                <a:cs typeface="Arial" panose="020B0604020202020204" pitchFamily="34" charset="0"/>
              </a:rPr>
              <a:t>…a concentrated liquid foaming agent as received from the manufacturer</a:t>
            </a:r>
            <a:r>
              <a:rPr lang="en-US" altLang="en-US" sz="2100" dirty="0">
                <a:latin typeface="Arial" panose="020B0604020202020204" pitchFamily="34" charset="0"/>
                <a:ea typeface="ＭＳ Ｐゴシック" panose="020B0600070205080204" pitchFamily="34" charset="-128"/>
                <a:cs typeface="Arial" panose="020B0604020202020204" pitchFamily="34" charset="0"/>
              </a:rPr>
              <a:t>.</a:t>
            </a:r>
            <a:r>
              <a:rPr lang="ja-JP" altLang="en-US" sz="2100" dirty="0">
                <a:latin typeface="Arial" panose="020B0604020202020204" pitchFamily="34" charset="0"/>
                <a:ea typeface="ＭＳ Ｐゴシック" panose="020B0600070205080204" pitchFamily="34" charset="-128"/>
                <a:cs typeface="Arial" panose="020B0604020202020204" pitchFamily="34" charset="0"/>
              </a:rPr>
              <a:t>”</a:t>
            </a:r>
            <a:r>
              <a:rPr lang="en-US" altLang="en-US" sz="2100" dirty="0">
                <a:latin typeface="Arial" panose="020B0604020202020204" pitchFamily="34" charset="0"/>
                <a:ea typeface="ＭＳ Ｐゴシック" panose="020B0600070205080204" pitchFamily="34" charset="-128"/>
                <a:cs typeface="Arial" panose="020B0604020202020204" pitchFamily="34" charset="0"/>
              </a:rPr>
              <a:t> (NFPA 11 version 2024)</a:t>
            </a:r>
          </a:p>
        </p:txBody>
      </p:sp>
      <p:sp>
        <p:nvSpPr>
          <p:cNvPr id="11" name="Rectangle 3">
            <a:extLst>
              <a:ext uri="{FF2B5EF4-FFF2-40B4-BE49-F238E27FC236}">
                <a16:creationId xmlns:a16="http://schemas.microsoft.com/office/drawing/2014/main" id="{411242E6-B338-3C5B-4286-75AEA7F46234}"/>
              </a:ext>
            </a:extLst>
          </p:cNvPr>
          <p:cNvSpPr txBox="1">
            <a:spLocks/>
          </p:cNvSpPr>
          <p:nvPr/>
        </p:nvSpPr>
        <p:spPr bwMode="auto">
          <a:xfrm>
            <a:off x="6070600" y="1143000"/>
            <a:ext cx="2895600" cy="3291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lnSpc>
                <a:spcPct val="90000"/>
              </a:lnSpc>
              <a:spcBef>
                <a:spcPts val="0"/>
              </a:spcBef>
              <a:spcAft>
                <a:spcPts val="1400"/>
              </a:spcAft>
              <a:buFont typeface="Arial" panose="020B0604020202020204" pitchFamily="34" charset="0"/>
              <a:buNone/>
            </a:pPr>
            <a: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What is alcohol resistant foam concentrate?</a:t>
            </a:r>
            <a:b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lang="ja-JP" altLang="en-US" sz="2100" dirty="0">
                <a:latin typeface="Arial" panose="020B0604020202020204" pitchFamily="34" charset="0"/>
                <a:ea typeface="ＭＳ Ｐゴシック" panose="020B0600070205080204" pitchFamily="34" charset="-128"/>
                <a:cs typeface="Arial" panose="020B0604020202020204" pitchFamily="34" charset="0"/>
              </a:rPr>
              <a:t>“</a:t>
            </a:r>
            <a:r>
              <a:rPr lang="en-US" altLang="ja-JP" sz="2100" dirty="0">
                <a:latin typeface="Arial" panose="020B0604020202020204" pitchFamily="34" charset="0"/>
                <a:ea typeface="ＭＳ Ｐゴシック" panose="020B0600070205080204" pitchFamily="34" charset="-128"/>
                <a:cs typeface="Arial" panose="020B0604020202020204" pitchFamily="34" charset="0"/>
              </a:rPr>
              <a:t>…a concentrate used for fighting fires on water soluble materials and other fuels destructive to regular….foams</a:t>
            </a:r>
            <a:r>
              <a:rPr lang="en-US" altLang="en-US" sz="2100" dirty="0">
                <a:latin typeface="Arial" panose="020B0604020202020204" pitchFamily="34" charset="0"/>
                <a:ea typeface="ＭＳ Ｐゴシック" panose="020B0600070205080204" pitchFamily="34" charset="-128"/>
                <a:cs typeface="Arial" panose="020B0604020202020204" pitchFamily="34" charset="0"/>
              </a:rPr>
              <a:t>.</a:t>
            </a:r>
            <a:r>
              <a:rPr lang="ja-JP" altLang="en-US" sz="2100" dirty="0">
                <a:latin typeface="Arial" panose="020B0604020202020204" pitchFamily="34" charset="0"/>
                <a:ea typeface="ＭＳ Ｐゴシック" panose="020B0600070205080204" pitchFamily="34" charset="-128"/>
                <a:cs typeface="Arial" panose="020B0604020202020204" pitchFamily="34" charset="0"/>
              </a:rPr>
              <a:t>”</a:t>
            </a:r>
            <a:r>
              <a:rPr lang="en-US" altLang="en-US" sz="2100" dirty="0">
                <a:latin typeface="Arial" panose="020B0604020202020204" pitchFamily="34" charset="0"/>
                <a:ea typeface="ＭＳ Ｐゴシック" panose="020B0600070205080204" pitchFamily="34" charset="-128"/>
                <a:cs typeface="Arial" panose="020B0604020202020204" pitchFamily="34" charset="0"/>
              </a:rPr>
              <a:t> (NFPA 11 version 2024)</a:t>
            </a:r>
          </a:p>
        </p:txBody>
      </p:sp>
      <p:sp>
        <p:nvSpPr>
          <p:cNvPr id="12" name="Rectangle 3">
            <a:extLst>
              <a:ext uri="{FF2B5EF4-FFF2-40B4-BE49-F238E27FC236}">
                <a16:creationId xmlns:a16="http://schemas.microsoft.com/office/drawing/2014/main" id="{0F80A18A-2C0F-2D17-9E66-5305030A6441}"/>
              </a:ext>
            </a:extLst>
          </p:cNvPr>
          <p:cNvSpPr txBox="1">
            <a:spLocks/>
          </p:cNvSpPr>
          <p:nvPr/>
        </p:nvSpPr>
        <p:spPr bwMode="auto">
          <a:xfrm>
            <a:off x="8915400" y="1143000"/>
            <a:ext cx="2895600" cy="4455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eaLnBrk="1" hangingPunct="1">
              <a:lnSpc>
                <a:spcPct val="90000"/>
              </a:lnSpc>
              <a:spcBef>
                <a:spcPts val="0"/>
              </a:spcBef>
              <a:spcAft>
                <a:spcPts val="1400"/>
              </a:spcAft>
              <a:buNone/>
            </a:pPr>
            <a: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What is Synthetic Fluorine Free Foam?</a:t>
            </a:r>
            <a:br>
              <a:rPr lang="en-US" altLang="en-US" sz="2100" b="1"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br>
            <a:r>
              <a:rPr lang="en-US" altLang="en-US" sz="2100" dirty="0">
                <a:latin typeface="Arial" panose="020B0604020202020204" pitchFamily="34" charset="0"/>
                <a:ea typeface="ＭＳ Ｐゴシック" panose="020B0600070205080204" pitchFamily="34" charset="-128"/>
                <a:cs typeface="Arial" panose="020B0604020202020204" pitchFamily="34" charset="0"/>
              </a:rPr>
              <a:t>Class B foam concentrate that contains no intentionally added fluorinated surfactants (PFAS) &amp; relies entirely on synthetic, non-fluorinated surfactants to achieve fuel-separating &amp; </a:t>
            </a:r>
            <a:br>
              <a:rPr lang="en-US" altLang="en-US" sz="2100" dirty="0">
                <a:latin typeface="Arial" panose="020B0604020202020204" pitchFamily="34" charset="0"/>
                <a:ea typeface="ＭＳ Ｐゴシック" panose="020B0600070205080204" pitchFamily="34" charset="-128"/>
                <a:cs typeface="Arial" panose="020B0604020202020204" pitchFamily="34" charset="0"/>
              </a:rPr>
            </a:br>
            <a:r>
              <a:rPr lang="en-US" altLang="en-US" sz="2100" dirty="0">
                <a:latin typeface="Arial" panose="020B0604020202020204" pitchFamily="34" charset="0"/>
                <a:ea typeface="ＭＳ Ｐゴシック" panose="020B0600070205080204" pitchFamily="34" charset="-128"/>
                <a:cs typeface="Arial" panose="020B0604020202020204" pitchFamily="34" charset="0"/>
              </a:rPr>
              <a:t>vapor-suppressing performance. (NFPA 11 version 2024)</a:t>
            </a:r>
          </a:p>
        </p:txBody>
      </p:sp>
      <p:sp>
        <p:nvSpPr>
          <p:cNvPr id="13" name="Oval 12">
            <a:extLst>
              <a:ext uri="{FF2B5EF4-FFF2-40B4-BE49-F238E27FC236}">
                <a16:creationId xmlns:a16="http://schemas.microsoft.com/office/drawing/2014/main" id="{7A7DD329-C542-ED03-BF42-11EE78CFAEEB}"/>
              </a:ext>
            </a:extLst>
          </p:cNvPr>
          <p:cNvSpPr/>
          <p:nvPr/>
        </p:nvSpPr>
        <p:spPr>
          <a:xfrm rot="572553">
            <a:off x="-1656296" y="3340531"/>
            <a:ext cx="8956794" cy="4602123"/>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569AE12-5FE6-9978-1CA7-C702A49E9D29}"/>
              </a:ext>
            </a:extLst>
          </p:cNvPr>
          <p:cNvPicPr>
            <a:picLocks noGrp="1" noChangeAspect="1"/>
          </p:cNvPicPr>
          <p:nvPr>
            <p:ph type="pic" sz="quarter" idx="10"/>
          </p:nvPr>
        </p:nvPicPr>
        <p:blipFill rotWithShape="1">
          <a:blip r:embed="rId3"/>
          <a:stretch>
            <a:fillRect/>
          </a:stretch>
        </p:blipFill>
        <p:spPr>
          <a:xfrm>
            <a:off x="3" y="0"/>
            <a:ext cx="12191998" cy="6858000"/>
          </a:xfrm>
          <a:prstGeom prst="rect">
            <a:avLst/>
          </a:prstGeom>
        </p:spPr>
      </p:pic>
      <p:pic>
        <p:nvPicPr>
          <p:cNvPr id="6" name="Picture 5">
            <a:extLst>
              <a:ext uri="{FF2B5EF4-FFF2-40B4-BE49-F238E27FC236}">
                <a16:creationId xmlns:a16="http://schemas.microsoft.com/office/drawing/2014/main" id="{B46CDD66-59BC-45EB-0AE7-1550F3C808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858000" cy="6858000"/>
          </a:xfrm>
          <a:prstGeom prst="rect">
            <a:avLst/>
          </a:prstGeom>
        </p:spPr>
      </p:pic>
      <p:sp>
        <p:nvSpPr>
          <p:cNvPr id="3" name="Content Placeholder 2">
            <a:extLst>
              <a:ext uri="{FF2B5EF4-FFF2-40B4-BE49-F238E27FC236}">
                <a16:creationId xmlns:a16="http://schemas.microsoft.com/office/drawing/2014/main" id="{5ED232A8-69B4-41DB-9AF7-9914E95F57C2}"/>
              </a:ext>
            </a:extLst>
          </p:cNvPr>
          <p:cNvSpPr>
            <a:spLocks noGrp="1"/>
          </p:cNvSpPr>
          <p:nvPr>
            <p:ph type="body" sz="quarter" idx="11"/>
          </p:nvPr>
        </p:nvSpPr>
        <p:spPr>
          <a:xfrm>
            <a:off x="457199" y="2190098"/>
            <a:ext cx="5410201" cy="3160865"/>
          </a:xfrm>
        </p:spPr>
        <p:txBody>
          <a:bodyPr wrap="square">
            <a:spAutoFit/>
          </a:bodyPr>
          <a:lstStyle/>
          <a:p>
            <a:pPr marL="0" indent="0">
              <a:lnSpc>
                <a:spcPct val="90000"/>
              </a:lnSpc>
              <a:buFont typeface="Arial" panose="020B0604020202020204" pitchFamily="34" charset="0"/>
              <a:buNone/>
              <a:defRPr/>
            </a:pPr>
            <a:r>
              <a:rPr lang="en-US" sz="2800" dirty="0">
                <a:solidFill>
                  <a:schemeClr val="bg1"/>
                </a:solidFill>
                <a:latin typeface="Arial" pitchFamily="34" charset="0"/>
                <a:cs typeface="Arial" pitchFamily="34" charset="0"/>
              </a:rPr>
              <a:t>Why use foam?</a:t>
            </a:r>
          </a:p>
          <a:p>
            <a:pPr lvl="1">
              <a:lnSpc>
                <a:spcPct val="90000"/>
              </a:lnSpc>
              <a:defRPr/>
            </a:pPr>
            <a:r>
              <a:rPr lang="en-US" sz="2600" dirty="0">
                <a:solidFill>
                  <a:schemeClr val="bg1"/>
                </a:solidFill>
                <a:latin typeface="Arial" pitchFamily="34" charset="0"/>
                <a:cs typeface="Arial" pitchFamily="34" charset="0"/>
              </a:rPr>
              <a:t>Can provide protection from flammable liquids for fire &amp; rescue personnel during emergency operations</a:t>
            </a:r>
          </a:p>
          <a:p>
            <a:pPr lvl="1">
              <a:lnSpc>
                <a:spcPct val="90000"/>
              </a:lnSpc>
              <a:defRPr/>
            </a:pPr>
            <a:r>
              <a:rPr lang="en-US" sz="2600" dirty="0">
                <a:solidFill>
                  <a:schemeClr val="bg1"/>
                </a:solidFill>
                <a:latin typeface="Arial" pitchFamily="34" charset="0"/>
                <a:cs typeface="Arial" pitchFamily="34" charset="0"/>
              </a:rPr>
              <a:t>Can provide post-fire security by protecting hazard until it can be secured/ removed</a:t>
            </a:r>
            <a:endParaRPr lang="en-US" sz="2500" dirty="0">
              <a:solidFill>
                <a:schemeClr val="bg1"/>
              </a:solidFill>
              <a:latin typeface="Arial" pitchFamily="34" charset="0"/>
              <a:cs typeface="Arial" pitchFamily="34" charset="0"/>
            </a:endParaRPr>
          </a:p>
        </p:txBody>
      </p:sp>
      <p:sp>
        <p:nvSpPr>
          <p:cNvPr id="2" name="Title 1">
            <a:extLst>
              <a:ext uri="{FF2B5EF4-FFF2-40B4-BE49-F238E27FC236}">
                <a16:creationId xmlns:a16="http://schemas.microsoft.com/office/drawing/2014/main" id="{D7CC9E37-C638-5874-7097-EC8B538DFC6A}"/>
              </a:ext>
            </a:extLst>
          </p:cNvPr>
          <p:cNvSpPr>
            <a:spLocks noGrp="1"/>
          </p:cNvSpPr>
          <p:nvPr>
            <p:ph type="title"/>
          </p:nvPr>
        </p:nvSpPr>
        <p:spPr>
          <a:xfrm>
            <a:off x="457200" y="1273314"/>
            <a:ext cx="11277600" cy="707886"/>
          </a:xfrm>
        </p:spPr>
        <p:txBody>
          <a:bodyPr>
            <a:spAutoFit/>
          </a:bodyPr>
          <a:lstStyle/>
          <a:p>
            <a:pPr algn="l"/>
            <a:r>
              <a:rPr lang="en-US" sz="4000" dirty="0"/>
              <a:t>Basic Foam Principles</a:t>
            </a:r>
          </a:p>
        </p:txBody>
      </p:sp>
      <p:pic>
        <p:nvPicPr>
          <p:cNvPr id="4" name="Picture 3">
            <a:extLst>
              <a:ext uri="{FF2B5EF4-FFF2-40B4-BE49-F238E27FC236}">
                <a16:creationId xmlns:a16="http://schemas.microsoft.com/office/drawing/2014/main" id="{4AC50490-C3FF-C325-6558-58A35B6071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C29CDB8-92FF-5E2A-6856-AFF07B2CD213}"/>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2866D23-FDEA-8FD4-AC3C-AD218D2241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090" y="-32179"/>
            <a:ext cx="8046720" cy="6922358"/>
          </a:xfrm>
          <a:prstGeom prst="rect">
            <a:avLst/>
          </a:prstGeom>
        </p:spPr>
      </p:pic>
      <p:sp>
        <p:nvSpPr>
          <p:cNvPr id="20483" name="Rectangle 3">
            <a:extLst>
              <a:ext uri="{FF2B5EF4-FFF2-40B4-BE49-F238E27FC236}">
                <a16:creationId xmlns:a16="http://schemas.microsoft.com/office/drawing/2014/main" id="{76C4C48C-B9D6-4E83-986A-AC4545EC2BB2}"/>
              </a:ext>
            </a:extLst>
          </p:cNvPr>
          <p:cNvSpPr>
            <a:spLocks noGrp="1"/>
          </p:cNvSpPr>
          <p:nvPr>
            <p:ph type="body" sz="quarter" idx="11"/>
          </p:nvPr>
        </p:nvSpPr>
        <p:spPr>
          <a:xfrm>
            <a:off x="6400800" y="2007781"/>
            <a:ext cx="5354782" cy="3554819"/>
          </a:xfrm>
        </p:spPr>
        <p:txBody>
          <a:bodyPr>
            <a:spAutoFit/>
          </a:bodyPr>
          <a:lstStyle/>
          <a:p>
            <a:pPr marL="0" indent="0" eaLnBrk="1" hangingPunct="1">
              <a:lnSpc>
                <a:spcPct val="90000"/>
              </a:lnSpc>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How foam works:</a:t>
            </a:r>
            <a:endPar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tetrahedron</a:t>
            </a: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a:t>
            </a:r>
            <a:endPar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2" eaLnBrk="1" hangingPunct="1">
              <a:lnSpc>
                <a:spcPct val="90000"/>
              </a:lnSpc>
            </a:pPr>
            <a:r>
              <a:rPr lang="en-US" altLang="en-US"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Before being used must be proportioned &amp; aerated</a:t>
            </a:r>
          </a:p>
          <a:p>
            <a:pPr lvl="2" eaLnBrk="1" hangingPunct="1">
              <a:lnSpc>
                <a:spcPct val="90000"/>
              </a:lnSpc>
            </a:pPr>
            <a:r>
              <a:rPr lang="en-US" altLang="en-US"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4 elements</a:t>
            </a: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a:t>
            </a:r>
          </a:p>
          <a:p>
            <a:pPr lvl="3" eaLnBrk="1" hangingPunct="1">
              <a:lnSpc>
                <a:spcPct val="90000"/>
              </a:lnSpc>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concentrate</a:t>
            </a:r>
          </a:p>
          <a:p>
            <a:pPr lvl="3" eaLnBrk="1" hangingPunct="1">
              <a:lnSpc>
                <a:spcPct val="90000"/>
              </a:lnSpc>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Water</a:t>
            </a:r>
          </a:p>
          <a:p>
            <a:pPr lvl="3" eaLnBrk="1" hangingPunct="1">
              <a:lnSpc>
                <a:spcPct val="90000"/>
              </a:lnSpc>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Air</a:t>
            </a:r>
          </a:p>
          <a:p>
            <a:pPr lvl="3" eaLnBrk="1" hangingPunct="1">
              <a:lnSpc>
                <a:spcPct val="90000"/>
              </a:lnSpc>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Aeration</a:t>
            </a:r>
          </a:p>
        </p:txBody>
      </p:sp>
      <p:sp>
        <p:nvSpPr>
          <p:cNvPr id="20482" name="Rectangle 2">
            <a:extLst>
              <a:ext uri="{FF2B5EF4-FFF2-40B4-BE49-F238E27FC236}">
                <a16:creationId xmlns:a16="http://schemas.microsoft.com/office/drawing/2014/main" id="{CF56FC46-81A2-4686-B3BB-C24BDF9CEBAB}"/>
              </a:ext>
            </a:extLst>
          </p:cNvPr>
          <p:cNvSpPr>
            <a:spLocks noGrp="1"/>
          </p:cNvSpPr>
          <p:nvPr>
            <p:ph type="title"/>
          </p:nvPr>
        </p:nvSpPr>
        <p:spPr>
          <a:xfrm>
            <a:off x="6282852" y="1145429"/>
            <a:ext cx="5756748" cy="707886"/>
          </a:xfrm>
        </p:spPr>
        <p:txBody>
          <a:bodyPr wrap="square">
            <a:spAutoFit/>
          </a:bodyPr>
          <a:lstStyle/>
          <a:p>
            <a:pPr algn="l" eaLnBrk="1" hangingPunct="1"/>
            <a:r>
              <a:rPr lang="en-US" altLang="en-US" sz="4000" dirty="0">
                <a:latin typeface="Arial" panose="020B0604020202020204" pitchFamily="34" charset="0"/>
                <a:ea typeface="ＭＳ Ｐゴシック" panose="020B0600070205080204" pitchFamily="34" charset="-128"/>
                <a:cs typeface="Arial" panose="020B0604020202020204" pitchFamily="34" charset="0"/>
              </a:rPr>
              <a:t>Basic Foam Principles</a:t>
            </a:r>
          </a:p>
        </p:txBody>
      </p:sp>
      <p:grpSp>
        <p:nvGrpSpPr>
          <p:cNvPr id="8" name="Group 7">
            <a:extLst>
              <a:ext uri="{FF2B5EF4-FFF2-40B4-BE49-F238E27FC236}">
                <a16:creationId xmlns:a16="http://schemas.microsoft.com/office/drawing/2014/main" id="{73BF3BFF-44FD-2DF3-F3A4-171614F67653}"/>
              </a:ext>
            </a:extLst>
          </p:cNvPr>
          <p:cNvGrpSpPr/>
          <p:nvPr/>
        </p:nvGrpSpPr>
        <p:grpSpPr>
          <a:xfrm>
            <a:off x="674952" y="685800"/>
            <a:ext cx="4125648" cy="5552846"/>
            <a:chOff x="1600200" y="1384012"/>
            <a:chExt cx="3744648" cy="5040045"/>
          </a:xfrm>
        </p:grpSpPr>
        <p:sp>
          <p:nvSpPr>
            <p:cNvPr id="2" name="TextBox 1">
              <a:extLst>
                <a:ext uri="{FF2B5EF4-FFF2-40B4-BE49-F238E27FC236}">
                  <a16:creationId xmlns:a16="http://schemas.microsoft.com/office/drawing/2014/main" id="{28A4F2BD-CEF3-AC1E-5920-D9613835999A}"/>
                </a:ext>
              </a:extLst>
            </p:cNvPr>
            <p:cNvSpPr txBox="1"/>
            <p:nvPr/>
          </p:nvSpPr>
          <p:spPr>
            <a:xfrm>
              <a:off x="1600200" y="1384012"/>
              <a:ext cx="1600200" cy="530771"/>
            </a:xfrm>
            <a:prstGeom prst="rect">
              <a:avLst/>
            </a:prstGeom>
            <a:noFill/>
          </p:spPr>
          <p:txBody>
            <a:bodyPr wrap="square" rtlCol="0">
              <a:spAutoFit/>
            </a:bodyPr>
            <a:lstStyle/>
            <a:p>
              <a:r>
                <a:rPr lang="en-US" sz="1600" dirty="0">
                  <a:solidFill>
                    <a:sysClr val="windowText" lastClr="000000"/>
                  </a:solidFill>
                </a:rPr>
                <a:t>Finished </a:t>
              </a:r>
            </a:p>
            <a:p>
              <a:r>
                <a:rPr lang="en-US" sz="1600" dirty="0">
                  <a:solidFill>
                    <a:sysClr val="windowText" lastClr="000000"/>
                  </a:solidFill>
                </a:rPr>
                <a:t>Foam</a:t>
              </a:r>
            </a:p>
          </p:txBody>
        </p:sp>
        <p:pic>
          <p:nvPicPr>
            <p:cNvPr id="4" name="Picture 3">
              <a:extLst>
                <a:ext uri="{FF2B5EF4-FFF2-40B4-BE49-F238E27FC236}">
                  <a16:creationId xmlns:a16="http://schemas.microsoft.com/office/drawing/2014/main" id="{9D12C77A-80BF-73E0-3905-7C0FE197C69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847771" y="1395040"/>
              <a:ext cx="3162458" cy="4710700"/>
            </a:xfrm>
            <a:prstGeom prst="rect">
              <a:avLst/>
            </a:prstGeom>
          </p:spPr>
        </p:pic>
        <p:sp>
          <p:nvSpPr>
            <p:cNvPr id="5" name="TextBox 4">
              <a:extLst>
                <a:ext uri="{FF2B5EF4-FFF2-40B4-BE49-F238E27FC236}">
                  <a16:creationId xmlns:a16="http://schemas.microsoft.com/office/drawing/2014/main" id="{1AB4242C-B07B-5B5F-1038-1CD6E29B2341}"/>
                </a:ext>
              </a:extLst>
            </p:cNvPr>
            <p:cNvSpPr txBox="1"/>
            <p:nvPr/>
          </p:nvSpPr>
          <p:spPr>
            <a:xfrm>
              <a:off x="3744648" y="1676399"/>
              <a:ext cx="1600200" cy="530771"/>
            </a:xfrm>
            <a:prstGeom prst="rect">
              <a:avLst/>
            </a:prstGeom>
            <a:noFill/>
          </p:spPr>
          <p:txBody>
            <a:bodyPr wrap="square" rtlCol="0">
              <a:spAutoFit/>
            </a:bodyPr>
            <a:lstStyle/>
            <a:p>
              <a:r>
                <a:rPr lang="en-US" sz="1600" dirty="0">
                  <a:solidFill>
                    <a:sysClr val="windowText" lastClr="000000"/>
                  </a:solidFill>
                </a:rPr>
                <a:t>Foam</a:t>
              </a:r>
            </a:p>
            <a:p>
              <a:r>
                <a:rPr lang="en-US" sz="1600" dirty="0">
                  <a:solidFill>
                    <a:sysClr val="windowText" lastClr="000000"/>
                  </a:solidFill>
                </a:rPr>
                <a:t>Proportioning</a:t>
              </a:r>
            </a:p>
          </p:txBody>
        </p:sp>
        <p:sp>
          <p:nvSpPr>
            <p:cNvPr id="6" name="TextBox 5">
              <a:extLst>
                <a:ext uri="{FF2B5EF4-FFF2-40B4-BE49-F238E27FC236}">
                  <a16:creationId xmlns:a16="http://schemas.microsoft.com/office/drawing/2014/main" id="{995F6EDD-8B0C-748E-255E-D6B90C6FA7F4}"/>
                </a:ext>
              </a:extLst>
            </p:cNvPr>
            <p:cNvSpPr txBox="1"/>
            <p:nvPr/>
          </p:nvSpPr>
          <p:spPr>
            <a:xfrm>
              <a:off x="3706091" y="6116768"/>
              <a:ext cx="1600200" cy="307289"/>
            </a:xfrm>
            <a:prstGeom prst="rect">
              <a:avLst/>
            </a:prstGeom>
            <a:noFill/>
          </p:spPr>
          <p:txBody>
            <a:bodyPr wrap="square" rtlCol="0">
              <a:spAutoFit/>
            </a:bodyPr>
            <a:lstStyle/>
            <a:p>
              <a:r>
                <a:rPr lang="en-US" sz="1600" dirty="0">
                  <a:solidFill>
                    <a:sysClr val="windowText" lastClr="000000"/>
                  </a:solidFill>
                </a:rPr>
                <a:t>Water Supply</a:t>
              </a:r>
            </a:p>
          </p:txBody>
        </p:sp>
        <p:sp>
          <p:nvSpPr>
            <p:cNvPr id="7" name="TextBox 6">
              <a:extLst>
                <a:ext uri="{FF2B5EF4-FFF2-40B4-BE49-F238E27FC236}">
                  <a16:creationId xmlns:a16="http://schemas.microsoft.com/office/drawing/2014/main" id="{2D81D31B-C5D2-775A-DFE0-7FA9D7AD1C5E}"/>
                </a:ext>
              </a:extLst>
            </p:cNvPr>
            <p:cNvSpPr txBox="1"/>
            <p:nvPr/>
          </p:nvSpPr>
          <p:spPr>
            <a:xfrm>
              <a:off x="1828800" y="4878185"/>
              <a:ext cx="1276429" cy="502837"/>
            </a:xfrm>
            <a:prstGeom prst="rect">
              <a:avLst/>
            </a:prstGeom>
            <a:noFill/>
          </p:spPr>
          <p:txBody>
            <a:bodyPr wrap="square" rtlCol="0">
              <a:spAutoFit/>
            </a:bodyPr>
            <a:lstStyle/>
            <a:p>
              <a:pPr algn="ctr"/>
              <a:r>
                <a:rPr lang="en-US" sz="1500" dirty="0">
                  <a:solidFill>
                    <a:sysClr val="windowText" lastClr="000000"/>
                  </a:solidFill>
                </a:rPr>
                <a:t>Foam</a:t>
              </a:r>
            </a:p>
            <a:p>
              <a:pPr algn="ctr"/>
              <a:r>
                <a:rPr lang="en-US" sz="1500" dirty="0">
                  <a:solidFill>
                    <a:sysClr val="windowText" lastClr="000000"/>
                  </a:solidFill>
                </a:rPr>
                <a:t>Concentrate</a:t>
              </a:r>
            </a:p>
          </p:txBody>
        </p:sp>
      </p:grpSp>
      <p:pic>
        <p:nvPicPr>
          <p:cNvPr id="3" name="Picture 2">
            <a:extLst>
              <a:ext uri="{FF2B5EF4-FFF2-40B4-BE49-F238E27FC236}">
                <a16:creationId xmlns:a16="http://schemas.microsoft.com/office/drawing/2014/main" id="{B36160FB-7C06-1BBE-DF40-B30EE98C72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43280"/>
            <a:ext cx="1438729" cy="31066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4">
            <a:lum/>
          </a:blip>
          <a:srcRect/>
          <a:stretch>
            <a:fillRect/>
          </a:stretch>
        </a:blipFill>
        <a:effectLst/>
      </p:bgPr>
    </p:bg>
    <p:spTree>
      <p:nvGrpSpPr>
        <p:cNvPr id="1" name="">
          <a:extLst>
            <a:ext uri="{FF2B5EF4-FFF2-40B4-BE49-F238E27FC236}">
              <a16:creationId xmlns:a16="http://schemas.microsoft.com/office/drawing/2014/main" id="{24EFBA83-8BF6-5354-030F-459FAAD43A44}"/>
            </a:ext>
          </a:extLst>
        </p:cNvPr>
        <p:cNvGrpSpPr/>
        <p:nvPr/>
      </p:nvGrpSpPr>
      <p:grpSpPr>
        <a:xfrm>
          <a:off x="0" y="0"/>
          <a:ext cx="0" cy="0"/>
          <a:chOff x="0" y="0"/>
          <a:chExt cx="0" cy="0"/>
        </a:xfrm>
      </p:grpSpPr>
      <p:sp>
        <p:nvSpPr>
          <p:cNvPr id="22531" name="Rectangle 3">
            <a:extLst>
              <a:ext uri="{FF2B5EF4-FFF2-40B4-BE49-F238E27FC236}">
                <a16:creationId xmlns:a16="http://schemas.microsoft.com/office/drawing/2014/main" id="{DFD850DB-B968-931E-4662-76308B51F4E5}"/>
              </a:ext>
            </a:extLst>
          </p:cNvPr>
          <p:cNvSpPr>
            <a:spLocks noGrp="1"/>
          </p:cNvSpPr>
          <p:nvPr>
            <p:ph type="body" sz="quarter" idx="11"/>
          </p:nvPr>
        </p:nvSpPr>
        <p:spPr>
          <a:xfrm>
            <a:off x="6172200" y="1253055"/>
            <a:ext cx="5562600" cy="2080570"/>
          </a:xfrm>
        </p:spPr>
        <p:txBody>
          <a:bodyPr wrap="square">
            <a:spAutoFit/>
          </a:bodyPr>
          <a:lstStyle/>
          <a:p>
            <a:pPr marL="0" indent="0" eaLnBrk="1" hangingPunct="1">
              <a:lnSpc>
                <a:spcPct val="90000"/>
              </a:lnSpc>
              <a:buNone/>
            </a:pPr>
            <a:r>
              <a:rPr lang="en-US" altLang="en-US" sz="28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What is foam NOT effective on?</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Not effective on pressurized flammable gases</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Not effective on combustible metals</a:t>
            </a:r>
          </a:p>
        </p:txBody>
      </p:sp>
      <p:sp>
        <p:nvSpPr>
          <p:cNvPr id="2" name="Title 1">
            <a:extLst>
              <a:ext uri="{FF2B5EF4-FFF2-40B4-BE49-F238E27FC236}">
                <a16:creationId xmlns:a16="http://schemas.microsoft.com/office/drawing/2014/main" id="{012CDD44-3532-2F98-15B8-E4B1C884C5D2}"/>
              </a:ext>
            </a:extLst>
          </p:cNvPr>
          <p:cNvSpPr>
            <a:spLocks noGrp="1"/>
          </p:cNvSpPr>
          <p:nvPr>
            <p:ph type="title"/>
          </p:nvPr>
        </p:nvSpPr>
        <p:spPr/>
        <p:txBody>
          <a:bodyPr>
            <a:noAutofit/>
          </a:bodyPr>
          <a:lstStyle/>
          <a:p>
            <a:r>
              <a:rPr lang="en-US" sz="4000" dirty="0"/>
              <a:t>Basic Foam Principles</a:t>
            </a:r>
          </a:p>
        </p:txBody>
      </p:sp>
      <p:sp>
        <p:nvSpPr>
          <p:cNvPr id="4" name="TextBox 3">
            <a:extLst>
              <a:ext uri="{FF2B5EF4-FFF2-40B4-BE49-F238E27FC236}">
                <a16:creationId xmlns:a16="http://schemas.microsoft.com/office/drawing/2014/main" id="{EBA07CB9-0318-5F13-8176-75EF5717973D}"/>
              </a:ext>
            </a:extLst>
          </p:cNvPr>
          <p:cNvSpPr txBox="1"/>
          <p:nvPr/>
        </p:nvSpPr>
        <p:spPr>
          <a:xfrm>
            <a:off x="685800" y="5641270"/>
            <a:ext cx="10896600" cy="461665"/>
          </a:xfrm>
          <a:prstGeom prst="rect">
            <a:avLst/>
          </a:prstGeom>
          <a:solidFill>
            <a:srgbClr val="FFB005"/>
          </a:solidFill>
        </p:spPr>
        <p:txBody>
          <a:bodyPr wrap="square">
            <a:spAutoFit/>
          </a:bodyPr>
          <a:lstStyle/>
          <a:p>
            <a:pPr algn="ctr"/>
            <a:r>
              <a:rPr lang="en-US" b="1" dirty="0"/>
              <a:t>Never mix foam concentrates from different manufactures together</a:t>
            </a:r>
          </a:p>
        </p:txBody>
      </p:sp>
      <p:sp>
        <p:nvSpPr>
          <p:cNvPr id="5" name="Rectangle 3">
            <a:extLst>
              <a:ext uri="{FF2B5EF4-FFF2-40B4-BE49-F238E27FC236}">
                <a16:creationId xmlns:a16="http://schemas.microsoft.com/office/drawing/2014/main" id="{56A8E936-7ABA-9033-22E1-A2BAF393BF5B}"/>
              </a:ext>
            </a:extLst>
          </p:cNvPr>
          <p:cNvSpPr txBox="1">
            <a:spLocks/>
          </p:cNvSpPr>
          <p:nvPr/>
        </p:nvSpPr>
        <p:spPr bwMode="auto">
          <a:xfrm>
            <a:off x="685800" y="1219200"/>
            <a:ext cx="5410200" cy="319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8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What is foam effective on?</a:t>
            </a:r>
          </a:p>
          <a:p>
            <a:pPr eaLnBrk="1" hangingPunct="1">
              <a:lnSpc>
                <a:spcPct val="90000"/>
              </a:lnSpc>
            </a:pPr>
            <a:r>
              <a:rPr lang="en-US" altLang="en-US" sz="2600" dirty="0">
                <a:latin typeface="Arial" panose="020B0604020202020204" pitchFamily="34" charset="0"/>
                <a:ea typeface="ＭＳ Ｐゴシック" panose="020B0600070205080204" pitchFamily="34" charset="-128"/>
                <a:cs typeface="Arial" panose="020B0604020202020204" pitchFamily="34" charset="0"/>
              </a:rPr>
              <a:t>Effective at suppressing vapors &amp; extinguishing Class B fires</a:t>
            </a:r>
          </a:p>
          <a:p>
            <a:pPr eaLnBrk="1" hangingPunct="1">
              <a:lnSpc>
                <a:spcPct val="90000"/>
              </a:lnSpc>
            </a:pPr>
            <a:r>
              <a:rPr lang="en-US" altLang="en-US" sz="2600" dirty="0">
                <a:latin typeface="Arial" panose="020B0604020202020204" pitchFamily="34" charset="0"/>
                <a:ea typeface="ＭＳ Ｐゴシック" panose="020B0600070205080204" pitchFamily="34" charset="-128"/>
                <a:cs typeface="Arial" panose="020B0604020202020204" pitchFamily="34" charset="0"/>
              </a:rPr>
              <a:t>2 categories of Class B products:</a:t>
            </a:r>
          </a:p>
          <a:p>
            <a:pPr lvl="1" eaLnBrk="1" hangingPunct="1">
              <a:lnSpc>
                <a:spcPct val="90000"/>
              </a:lnSpc>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Hydrocarbons, such as AFFF &amp; SFFF</a:t>
            </a:r>
          </a:p>
          <a:p>
            <a:pPr lvl="1" eaLnBrk="1" hangingPunct="1">
              <a:lnSpc>
                <a:spcPct val="90000"/>
              </a:lnSpc>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Polar solvents, such as AR-AFFF &amp; AR-SFFF</a:t>
            </a:r>
          </a:p>
        </p:txBody>
      </p:sp>
    </p:spTree>
    <p:extLst>
      <p:ext uri="{BB962C8B-B14F-4D97-AF65-F5344CB8AC3E}">
        <p14:creationId xmlns:p14="http://schemas.microsoft.com/office/powerpoint/2010/main" val="184049902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5DADE07-402C-F7EE-2388-138F4EF418A2}"/>
              </a:ext>
            </a:extLst>
          </p:cNvPr>
          <p:cNvGraphicFramePr>
            <a:graphicFrameLocks noGrp="1"/>
          </p:cNvGraphicFramePr>
          <p:nvPr>
            <p:extLst>
              <p:ext uri="{D42A27DB-BD31-4B8C-83A1-F6EECF244321}">
                <p14:modId xmlns:p14="http://schemas.microsoft.com/office/powerpoint/2010/main" val="186721479"/>
              </p:ext>
            </p:extLst>
          </p:nvPr>
        </p:nvGraphicFramePr>
        <p:xfrm>
          <a:off x="457200" y="1356289"/>
          <a:ext cx="11277600" cy="4875178"/>
        </p:xfrm>
        <a:graphic>
          <a:graphicData uri="http://schemas.openxmlformats.org/drawingml/2006/table">
            <a:tbl>
              <a:tblPr>
                <a:tableStyleId>{5C22544A-7EE6-4342-B048-85BDC9FD1C3A}</a:tableStyleId>
              </a:tblPr>
              <a:tblGrid>
                <a:gridCol w="5638800">
                  <a:extLst>
                    <a:ext uri="{9D8B030D-6E8A-4147-A177-3AD203B41FA5}">
                      <a16:colId xmlns:a16="http://schemas.microsoft.com/office/drawing/2014/main" val="2925199920"/>
                    </a:ext>
                  </a:extLst>
                </a:gridCol>
                <a:gridCol w="5638800">
                  <a:extLst>
                    <a:ext uri="{9D8B030D-6E8A-4147-A177-3AD203B41FA5}">
                      <a16:colId xmlns:a16="http://schemas.microsoft.com/office/drawing/2014/main" val="3076629936"/>
                    </a:ext>
                  </a:extLst>
                </a:gridCol>
              </a:tblGrid>
              <a:tr h="2437589">
                <a:tc>
                  <a:txBody>
                    <a:bodyPr/>
                    <a:lstStyle/>
                    <a:p>
                      <a:endParaRPr lang="en-US" dirty="0"/>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tc>
                  <a:txBody>
                    <a:bodyPr/>
                    <a:lstStyle/>
                    <a:p>
                      <a:endParaRPr lang="en-US"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extLst>
                  <a:ext uri="{0D108BD9-81ED-4DB2-BD59-A6C34878D82A}">
                    <a16:rowId xmlns:a16="http://schemas.microsoft.com/office/drawing/2014/main" val="1303052102"/>
                  </a:ext>
                </a:extLst>
              </a:tr>
              <a:tr h="2437589">
                <a:tc>
                  <a:txBody>
                    <a:bodyPr/>
                    <a:lstStyle/>
                    <a:p>
                      <a:endParaRPr lang="en-US"/>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40493000"/>
                  </a:ext>
                </a:extLst>
              </a:tr>
            </a:tbl>
          </a:graphicData>
        </a:graphic>
      </p:graphicFrame>
      <p:sp>
        <p:nvSpPr>
          <p:cNvPr id="24579" name="Rectangle 3">
            <a:extLst>
              <a:ext uri="{FF2B5EF4-FFF2-40B4-BE49-F238E27FC236}">
                <a16:creationId xmlns:a16="http://schemas.microsoft.com/office/drawing/2014/main" id="{9C21CD2B-C5E4-4CAC-AC04-2E90A348C0CA}"/>
              </a:ext>
            </a:extLst>
          </p:cNvPr>
          <p:cNvSpPr>
            <a:spLocks noGrp="1"/>
          </p:cNvSpPr>
          <p:nvPr>
            <p:ph type="body" sz="quarter" idx="11"/>
          </p:nvPr>
        </p:nvSpPr>
        <p:spPr>
          <a:xfrm>
            <a:off x="762000" y="1524000"/>
            <a:ext cx="5257800" cy="1855893"/>
          </a:xfrm>
        </p:spPr>
        <p:txBody>
          <a:bodyPr anchor="t" anchorCtr="0">
            <a:spAutoFit/>
          </a:bodyPr>
          <a:lstStyle/>
          <a:p>
            <a:pPr marL="0" indent="0" eaLnBrk="1" hangingPunct="1">
              <a:lnSpc>
                <a:spcPct val="90000"/>
              </a:lnSpc>
              <a:buNone/>
            </a:pP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Protein foam</a:t>
            </a:r>
          </a:p>
          <a:p>
            <a:pPr marL="0" indent="0" eaLnBrk="1" hangingPunct="1">
              <a:lnSpc>
                <a:spcPct val="90000"/>
              </a:lnSpc>
              <a:buNone/>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Made of natural protein products such as soybeans, chicken beaks, fish bones, &amp; animal hooves, along with some other stabilizing additives</a:t>
            </a:r>
          </a:p>
        </p:txBody>
      </p:sp>
      <p:sp>
        <p:nvSpPr>
          <p:cNvPr id="2" name="Title 1">
            <a:extLst>
              <a:ext uri="{FF2B5EF4-FFF2-40B4-BE49-F238E27FC236}">
                <a16:creationId xmlns:a16="http://schemas.microsoft.com/office/drawing/2014/main" id="{796CF1DE-1AEC-D2B4-765E-D2118266529C}"/>
              </a:ext>
            </a:extLst>
          </p:cNvPr>
          <p:cNvSpPr>
            <a:spLocks noGrp="1"/>
          </p:cNvSpPr>
          <p:nvPr>
            <p:ph type="title"/>
          </p:nvPr>
        </p:nvSpPr>
        <p:spPr/>
        <p:txBody>
          <a:bodyPr>
            <a:noAutofit/>
          </a:bodyPr>
          <a:lstStyle/>
          <a:p>
            <a:r>
              <a:rPr lang="en-US" sz="4000" dirty="0"/>
              <a:t>Basic Foam Principles</a:t>
            </a:r>
          </a:p>
        </p:txBody>
      </p:sp>
      <p:sp>
        <p:nvSpPr>
          <p:cNvPr id="3" name="Rectangle 3">
            <a:extLst>
              <a:ext uri="{FF2B5EF4-FFF2-40B4-BE49-F238E27FC236}">
                <a16:creationId xmlns:a16="http://schemas.microsoft.com/office/drawing/2014/main" id="{CE5A34EE-47E8-0FF2-5C42-A1FF43B19CBA}"/>
              </a:ext>
            </a:extLst>
          </p:cNvPr>
          <p:cNvSpPr txBox="1">
            <a:spLocks/>
          </p:cNvSpPr>
          <p:nvPr/>
        </p:nvSpPr>
        <p:spPr bwMode="auto">
          <a:xfrm>
            <a:off x="6477000" y="1524000"/>
            <a:ext cx="525780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Aqueous Film Forming Foam (AFFF)</a:t>
            </a:r>
          </a:p>
          <a:p>
            <a:pPr marL="0" indent="0" eaLnBrk="1" hangingPunct="1">
              <a:lnSpc>
                <a:spcPct val="90000"/>
              </a:lnSpc>
              <a:buFont typeface="Arial" panose="020B0604020202020204" pitchFamily="34" charset="0"/>
              <a:buNone/>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Synthetic foam consisting of fluorochemical &amp; hydrocarbon surfactants combined with high boiling point solvents &amp; water</a:t>
            </a:r>
          </a:p>
        </p:txBody>
      </p:sp>
      <p:sp>
        <p:nvSpPr>
          <p:cNvPr id="5" name="TextBox 4">
            <a:extLst>
              <a:ext uri="{FF2B5EF4-FFF2-40B4-BE49-F238E27FC236}">
                <a16:creationId xmlns:a16="http://schemas.microsoft.com/office/drawing/2014/main" id="{389EC40B-2735-2444-CDA8-A0801C70E5E5}"/>
              </a:ext>
            </a:extLst>
          </p:cNvPr>
          <p:cNvSpPr txBox="1"/>
          <p:nvPr/>
        </p:nvSpPr>
        <p:spPr>
          <a:xfrm>
            <a:off x="3043963" y="815269"/>
            <a:ext cx="6104074" cy="480131"/>
          </a:xfrm>
          <a:prstGeom prst="rect">
            <a:avLst/>
          </a:prstGeom>
          <a:noFill/>
        </p:spPr>
        <p:txBody>
          <a:bodyPr wrap="square">
            <a:spAutoFit/>
          </a:bodyPr>
          <a:lstStyle/>
          <a:p>
            <a:pPr marL="0" indent="0" algn="ctr" eaLnBrk="1" hangingPunct="1">
              <a:lnSpc>
                <a:spcPct val="90000"/>
              </a:lnSpc>
              <a:buNone/>
            </a:pPr>
            <a:r>
              <a:rPr lang="en-US" altLang="en-US" sz="2800" dirty="0">
                <a:solidFill>
                  <a:schemeClr val="tx2">
                    <a:lumMod val="20000"/>
                    <a:lumOff val="80000"/>
                  </a:schemeClr>
                </a:solidFill>
                <a:latin typeface="Arial" panose="020B0604020202020204" pitchFamily="34" charset="0"/>
                <a:ea typeface="ＭＳ Ｐゴシック" panose="020B0600070205080204" pitchFamily="34" charset="-128"/>
                <a:cs typeface="Arial" panose="020B0604020202020204" pitchFamily="34" charset="0"/>
              </a:rPr>
              <a:t>Types of foam:</a:t>
            </a:r>
          </a:p>
        </p:txBody>
      </p:sp>
      <p:sp>
        <p:nvSpPr>
          <p:cNvPr id="6" name="Rectangle 3">
            <a:extLst>
              <a:ext uri="{FF2B5EF4-FFF2-40B4-BE49-F238E27FC236}">
                <a16:creationId xmlns:a16="http://schemas.microsoft.com/office/drawing/2014/main" id="{81F07932-DD92-BB95-C069-1C7A74A6D928}"/>
              </a:ext>
            </a:extLst>
          </p:cNvPr>
          <p:cNvSpPr txBox="1">
            <a:spLocks/>
          </p:cNvSpPr>
          <p:nvPr/>
        </p:nvSpPr>
        <p:spPr bwMode="auto">
          <a:xfrm>
            <a:off x="762000" y="4114800"/>
            <a:ext cx="5257800" cy="1855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600" b="1" dirty="0" err="1">
                <a:solidFill>
                  <a:srgbClr val="FFC000"/>
                </a:solidFill>
                <a:latin typeface="Arial" panose="020B0604020202020204" pitchFamily="34" charset="0"/>
                <a:ea typeface="ＭＳ Ｐゴシック" panose="020B0600070205080204" pitchFamily="34" charset="-128"/>
                <a:cs typeface="Arial" panose="020B0604020202020204" pitchFamily="34" charset="0"/>
              </a:rPr>
              <a:t>Fluoroprotein</a:t>
            </a: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 foam</a:t>
            </a:r>
          </a:p>
          <a:p>
            <a:pPr marL="0" indent="0" eaLnBrk="1" hangingPunct="1">
              <a:lnSpc>
                <a:spcPct val="90000"/>
              </a:lnSpc>
              <a:buFont typeface="Arial" panose="020B0604020202020204" pitchFamily="34" charset="0"/>
              <a:buNone/>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Combination of protein-based foam derived from protein foam concentrates &amp; fluorochemical surfactants</a:t>
            </a:r>
          </a:p>
        </p:txBody>
      </p:sp>
      <p:sp>
        <p:nvSpPr>
          <p:cNvPr id="7" name="Rectangle 3">
            <a:extLst>
              <a:ext uri="{FF2B5EF4-FFF2-40B4-BE49-F238E27FC236}">
                <a16:creationId xmlns:a16="http://schemas.microsoft.com/office/drawing/2014/main" id="{5F4D1C3E-1ACC-5B96-942D-F2BE4C827F86}"/>
              </a:ext>
            </a:extLst>
          </p:cNvPr>
          <p:cNvSpPr txBox="1">
            <a:spLocks/>
          </p:cNvSpPr>
          <p:nvPr/>
        </p:nvSpPr>
        <p:spPr bwMode="auto">
          <a:xfrm>
            <a:off x="6477000" y="4114800"/>
            <a:ext cx="5257800" cy="155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Film Forming </a:t>
            </a:r>
            <a:r>
              <a:rPr lang="en-US" altLang="en-US" sz="2600" b="1" dirty="0" err="1">
                <a:solidFill>
                  <a:srgbClr val="FFC000"/>
                </a:solidFill>
                <a:latin typeface="Arial" panose="020B0604020202020204" pitchFamily="34" charset="0"/>
                <a:ea typeface="ＭＳ Ｐゴシック" panose="020B0600070205080204" pitchFamily="34" charset="-128"/>
                <a:cs typeface="Arial" panose="020B0604020202020204" pitchFamily="34" charset="0"/>
              </a:rPr>
              <a:t>Fluoroprotein</a:t>
            </a: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 </a:t>
            </a:r>
            <a:b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b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Foam (FFFP)</a:t>
            </a:r>
          </a:p>
          <a:p>
            <a:pPr marL="0" indent="0" eaLnBrk="1" hangingPunct="1">
              <a:lnSpc>
                <a:spcPct val="90000"/>
              </a:lnSpc>
              <a:buFont typeface="Arial" panose="020B0604020202020204" pitchFamily="34" charset="0"/>
              <a:buNone/>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Capabilities of AFFF with the heat resistance of </a:t>
            </a:r>
            <a:r>
              <a:rPr lang="en-US" altLang="en-US" sz="2400" dirty="0" err="1">
                <a:latin typeface="Arial" panose="020B0604020202020204" pitchFamily="34" charset="0"/>
                <a:ea typeface="ＭＳ Ｐゴシック" panose="020B0600070205080204" pitchFamily="34" charset="-128"/>
                <a:cs typeface="Arial" panose="020B0604020202020204" pitchFamily="34" charset="0"/>
              </a:rPr>
              <a:t>fluoroprotein</a:t>
            </a:r>
            <a:r>
              <a:rPr lang="en-US" altLang="en-US" sz="2400" dirty="0">
                <a:latin typeface="Arial" panose="020B0604020202020204" pitchFamily="34" charset="0"/>
                <a:ea typeface="ＭＳ Ｐゴシック" panose="020B0600070205080204" pitchFamily="34" charset="-128"/>
                <a:cs typeface="Arial" panose="020B0604020202020204" pitchFamily="34" charset="0"/>
              </a:rPr>
              <a:t> foam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9FA4D-716D-2DC6-B772-9D20FC4350CE}"/>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F1DC26B5-6A50-1BE5-7C07-823ECA76CBEF}"/>
              </a:ext>
            </a:extLst>
          </p:cNvPr>
          <p:cNvSpPr/>
          <p:nvPr/>
        </p:nvSpPr>
        <p:spPr>
          <a:xfrm>
            <a:off x="6104082" y="3796957"/>
            <a:ext cx="5638800" cy="254955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id="{6C1FDF64-5FA7-8ABD-6BCA-B46ED7264D20}"/>
              </a:ext>
            </a:extLst>
          </p:cNvPr>
          <p:cNvGraphicFramePr>
            <a:graphicFrameLocks noGrp="1"/>
          </p:cNvGraphicFramePr>
          <p:nvPr>
            <p:extLst>
              <p:ext uri="{D42A27DB-BD31-4B8C-83A1-F6EECF244321}">
                <p14:modId xmlns:p14="http://schemas.microsoft.com/office/powerpoint/2010/main" val="3731417133"/>
              </p:ext>
            </p:extLst>
          </p:nvPr>
        </p:nvGraphicFramePr>
        <p:xfrm>
          <a:off x="457200" y="1244327"/>
          <a:ext cx="11277600" cy="5099102"/>
        </p:xfrm>
        <a:graphic>
          <a:graphicData uri="http://schemas.openxmlformats.org/drawingml/2006/table">
            <a:tbl>
              <a:tblPr>
                <a:tableStyleId>{5C22544A-7EE6-4342-B048-85BDC9FD1C3A}</a:tableStyleId>
              </a:tblPr>
              <a:tblGrid>
                <a:gridCol w="5638800">
                  <a:extLst>
                    <a:ext uri="{9D8B030D-6E8A-4147-A177-3AD203B41FA5}">
                      <a16:colId xmlns:a16="http://schemas.microsoft.com/office/drawing/2014/main" val="2925199920"/>
                    </a:ext>
                  </a:extLst>
                </a:gridCol>
                <a:gridCol w="5638800">
                  <a:extLst>
                    <a:ext uri="{9D8B030D-6E8A-4147-A177-3AD203B41FA5}">
                      <a16:colId xmlns:a16="http://schemas.microsoft.com/office/drawing/2014/main" val="3076629936"/>
                    </a:ext>
                  </a:extLst>
                </a:gridCol>
              </a:tblGrid>
              <a:tr h="2549551">
                <a:tc>
                  <a:txBody>
                    <a:bodyPr/>
                    <a:lstStyle/>
                    <a:p>
                      <a:endParaRPr lang="en-US" dirty="0"/>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tc>
                  <a:txBody>
                    <a:bodyPr/>
                    <a:lstStyle/>
                    <a:p>
                      <a:endParaRPr lang="en-US"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B005"/>
                      </a:solidFill>
                      <a:prstDash val="solid"/>
                      <a:round/>
                      <a:headEnd type="none" w="med" len="med"/>
                      <a:tailEnd type="none" w="med" len="med"/>
                    </a:lnB>
                    <a:noFill/>
                  </a:tcPr>
                </a:tc>
                <a:extLst>
                  <a:ext uri="{0D108BD9-81ED-4DB2-BD59-A6C34878D82A}">
                    <a16:rowId xmlns:a16="http://schemas.microsoft.com/office/drawing/2014/main" val="1303052102"/>
                  </a:ext>
                </a:extLst>
              </a:tr>
              <a:tr h="2549551">
                <a:tc>
                  <a:txBody>
                    <a:bodyPr/>
                    <a:lstStyle/>
                    <a:p>
                      <a:endParaRPr lang="en-US"/>
                    </a:p>
                  </a:txBody>
                  <a:tcPr>
                    <a:lnL w="12700" cap="flat" cmpd="sng" algn="ctr">
                      <a:noFill/>
                      <a:prstDash val="solid"/>
                      <a:round/>
                      <a:headEnd type="none" w="med" len="med"/>
                      <a:tailEnd type="none" w="med" len="med"/>
                    </a:lnL>
                    <a:lnR w="12700" cap="flat" cmpd="sng" algn="ctr">
                      <a:solidFill>
                        <a:srgbClr val="FFB005"/>
                      </a:solid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dirty="0"/>
                    </a:p>
                  </a:txBody>
                  <a:tcPr>
                    <a:lnL w="12700" cap="flat" cmpd="sng" algn="ctr">
                      <a:solidFill>
                        <a:srgbClr val="FFB005"/>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B005"/>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140493000"/>
                  </a:ext>
                </a:extLst>
              </a:tr>
            </a:tbl>
          </a:graphicData>
        </a:graphic>
      </p:graphicFrame>
      <p:sp>
        <p:nvSpPr>
          <p:cNvPr id="4" name="Title 3">
            <a:extLst>
              <a:ext uri="{FF2B5EF4-FFF2-40B4-BE49-F238E27FC236}">
                <a16:creationId xmlns:a16="http://schemas.microsoft.com/office/drawing/2014/main" id="{0BB907DC-2841-5A7B-5361-D8034E23440B}"/>
              </a:ext>
            </a:extLst>
          </p:cNvPr>
          <p:cNvSpPr>
            <a:spLocks noGrp="1"/>
          </p:cNvSpPr>
          <p:nvPr>
            <p:ph type="title"/>
          </p:nvPr>
        </p:nvSpPr>
        <p:spPr/>
        <p:txBody>
          <a:bodyPr>
            <a:noAutofit/>
          </a:bodyPr>
          <a:lstStyle/>
          <a:p>
            <a:r>
              <a:rPr lang="en-US" sz="4000" dirty="0"/>
              <a:t>Basic Foam Principles</a:t>
            </a:r>
          </a:p>
        </p:txBody>
      </p:sp>
      <p:sp>
        <p:nvSpPr>
          <p:cNvPr id="7" name="Rectangle 3">
            <a:extLst>
              <a:ext uri="{FF2B5EF4-FFF2-40B4-BE49-F238E27FC236}">
                <a16:creationId xmlns:a16="http://schemas.microsoft.com/office/drawing/2014/main" id="{1C9EC20A-2EA9-DAA4-DF4D-9E7165C67C13}"/>
              </a:ext>
            </a:extLst>
          </p:cNvPr>
          <p:cNvSpPr>
            <a:spLocks noGrp="1"/>
          </p:cNvSpPr>
          <p:nvPr>
            <p:ph type="body" sz="quarter" idx="11"/>
          </p:nvPr>
        </p:nvSpPr>
        <p:spPr>
          <a:xfrm>
            <a:off x="609600" y="1447800"/>
            <a:ext cx="5410200" cy="2215991"/>
          </a:xfrm>
        </p:spPr>
        <p:txBody>
          <a:bodyPr wrap="square" anchor="t" anchorCtr="0">
            <a:spAutoFit/>
          </a:bodyPr>
          <a:lstStyle/>
          <a:p>
            <a:pPr marL="0" indent="0" eaLnBrk="1" hangingPunct="1">
              <a:lnSpc>
                <a:spcPct val="90000"/>
              </a:lnSpc>
              <a:buNone/>
            </a:pP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Alcohol-Resistant Aqueous Film-Forming Foam (AR-AFFF, ATC)</a:t>
            </a:r>
          </a:p>
          <a:p>
            <a:pPr marL="0" indent="0" eaLnBrk="1" hangingPunct="1">
              <a:lnSpc>
                <a:spcPct val="90000"/>
              </a:lnSpc>
              <a:buNone/>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When applied to a polar solvent fuel, AR foams will often create a polymeric membrane rather than a film over the fuel</a:t>
            </a:r>
          </a:p>
        </p:txBody>
      </p:sp>
      <p:sp>
        <p:nvSpPr>
          <p:cNvPr id="8" name="Rectangle 3">
            <a:extLst>
              <a:ext uri="{FF2B5EF4-FFF2-40B4-BE49-F238E27FC236}">
                <a16:creationId xmlns:a16="http://schemas.microsoft.com/office/drawing/2014/main" id="{D553A3F4-BB22-9486-89C1-48B50742C707}"/>
              </a:ext>
            </a:extLst>
          </p:cNvPr>
          <p:cNvSpPr txBox="1">
            <a:spLocks/>
          </p:cNvSpPr>
          <p:nvPr/>
        </p:nvSpPr>
        <p:spPr bwMode="auto">
          <a:xfrm>
            <a:off x="6477000" y="1447800"/>
            <a:ext cx="525780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Font typeface="Arial" panose="020B0604020202020204" pitchFamily="34" charset="0"/>
              <a:buNone/>
            </a:pPr>
            <a:r>
              <a:rPr lang="en-US" altLang="en-US" sz="26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Alcohol-Resistant Synthetic Fluorine Free Foam (AR-SFFF)</a:t>
            </a:r>
          </a:p>
          <a:p>
            <a:pPr marL="0" indent="0" eaLnBrk="1" hangingPunct="1">
              <a:lnSpc>
                <a:spcPct val="90000"/>
              </a:lnSpc>
              <a:buFont typeface="Arial" panose="020B0604020202020204" pitchFamily="34" charset="0"/>
              <a:buNone/>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It is designed as a PFAS-free alternative to AR-AFFF that creates a foam blanket that physically separates the fuel from oxygen </a:t>
            </a:r>
          </a:p>
        </p:txBody>
      </p:sp>
      <p:sp>
        <p:nvSpPr>
          <p:cNvPr id="9" name="TextBox 8">
            <a:extLst>
              <a:ext uri="{FF2B5EF4-FFF2-40B4-BE49-F238E27FC236}">
                <a16:creationId xmlns:a16="http://schemas.microsoft.com/office/drawing/2014/main" id="{E0A1C5C3-6BD3-56E3-9B7D-B8C31529C78B}"/>
              </a:ext>
            </a:extLst>
          </p:cNvPr>
          <p:cNvSpPr txBox="1"/>
          <p:nvPr/>
        </p:nvSpPr>
        <p:spPr>
          <a:xfrm>
            <a:off x="3043963" y="815269"/>
            <a:ext cx="6104074" cy="480131"/>
          </a:xfrm>
          <a:prstGeom prst="rect">
            <a:avLst/>
          </a:prstGeom>
          <a:noFill/>
        </p:spPr>
        <p:txBody>
          <a:bodyPr wrap="square">
            <a:spAutoFit/>
          </a:bodyPr>
          <a:lstStyle/>
          <a:p>
            <a:pPr marL="0" indent="0" algn="ctr" eaLnBrk="1" hangingPunct="1">
              <a:lnSpc>
                <a:spcPct val="90000"/>
              </a:lnSpc>
              <a:buNone/>
            </a:pPr>
            <a:r>
              <a:rPr lang="en-US" altLang="en-US" sz="2800" dirty="0">
                <a:solidFill>
                  <a:schemeClr val="tx2">
                    <a:lumMod val="20000"/>
                    <a:lumOff val="80000"/>
                  </a:schemeClr>
                </a:solidFill>
                <a:latin typeface="Arial" panose="020B0604020202020204" pitchFamily="34" charset="0"/>
                <a:ea typeface="ＭＳ Ｐゴシック" panose="020B0600070205080204" pitchFamily="34" charset="-128"/>
                <a:cs typeface="Arial" panose="020B0604020202020204" pitchFamily="34" charset="0"/>
              </a:rPr>
              <a:t>Types of foam:</a:t>
            </a:r>
          </a:p>
        </p:txBody>
      </p:sp>
      <p:sp>
        <p:nvSpPr>
          <p:cNvPr id="10" name="Rectangle 3">
            <a:extLst>
              <a:ext uri="{FF2B5EF4-FFF2-40B4-BE49-F238E27FC236}">
                <a16:creationId xmlns:a16="http://schemas.microsoft.com/office/drawing/2014/main" id="{053B424A-9D61-5275-AD4A-E83F22045E03}"/>
              </a:ext>
            </a:extLst>
          </p:cNvPr>
          <p:cNvSpPr txBox="1">
            <a:spLocks/>
          </p:cNvSpPr>
          <p:nvPr/>
        </p:nvSpPr>
        <p:spPr bwMode="auto">
          <a:xfrm>
            <a:off x="609600" y="3962400"/>
            <a:ext cx="5257800" cy="2548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bg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bg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bg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90000"/>
              </a:lnSpc>
              <a:buNone/>
            </a:pPr>
            <a:r>
              <a:rPr lang="en-US" sz="2600" b="1" dirty="0">
                <a:solidFill>
                  <a:srgbClr val="FFC000"/>
                </a:solidFill>
                <a:cs typeface="Arial"/>
              </a:rPr>
              <a:t>Synthetic Fluorine Free Foam (SFFF, F3)</a:t>
            </a:r>
          </a:p>
          <a:p>
            <a:pPr marL="0" indent="0" eaLnBrk="1" hangingPunct="1">
              <a:lnSpc>
                <a:spcPct val="90000"/>
              </a:lnSpc>
              <a:buFont typeface="Arial" panose="020B0604020202020204" pitchFamily="34" charset="0"/>
              <a:buNone/>
            </a:pPr>
            <a:r>
              <a:rPr lang="en-US" altLang="en-US" sz="2400" dirty="0">
                <a:latin typeface="Arial" panose="020B0604020202020204" pitchFamily="34" charset="0"/>
                <a:ea typeface="ＭＳ Ｐゴシック" panose="020B0600070205080204" pitchFamily="34" charset="-128"/>
                <a:cs typeface="Arial" panose="020B0604020202020204" pitchFamily="34" charset="0"/>
              </a:rPr>
              <a:t>It is designed as a PFAS-free alternative to AFFF and relies on different surface active agents to control vapors and extinguish Class B fuel fires</a:t>
            </a:r>
          </a:p>
        </p:txBody>
      </p:sp>
    </p:spTree>
    <p:extLst>
      <p:ext uri="{BB962C8B-B14F-4D97-AF65-F5344CB8AC3E}">
        <p14:creationId xmlns:p14="http://schemas.microsoft.com/office/powerpoint/2010/main" val="2894606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A5D52C-780C-61C2-8366-A46B51101E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7542" y="0"/>
            <a:ext cx="10274458" cy="6858000"/>
          </a:xfrm>
          <a:prstGeom prst="rect">
            <a:avLst/>
          </a:prstGeom>
        </p:spPr>
      </p:pic>
      <p:grpSp>
        <p:nvGrpSpPr>
          <p:cNvPr id="10" name="Group 9">
            <a:extLst>
              <a:ext uri="{FF2B5EF4-FFF2-40B4-BE49-F238E27FC236}">
                <a16:creationId xmlns:a16="http://schemas.microsoft.com/office/drawing/2014/main" id="{800ADD33-9E87-9292-492B-93784BC9AB46}"/>
              </a:ext>
            </a:extLst>
          </p:cNvPr>
          <p:cNvGrpSpPr/>
          <p:nvPr/>
        </p:nvGrpSpPr>
        <p:grpSpPr>
          <a:xfrm>
            <a:off x="0" y="1039"/>
            <a:ext cx="12725400" cy="6863542"/>
            <a:chOff x="0" y="1039"/>
            <a:chExt cx="10984949" cy="6863542"/>
          </a:xfrm>
        </p:grpSpPr>
        <p:sp>
          <p:nvSpPr>
            <p:cNvPr id="8" name="Rectangle 7">
              <a:extLst>
                <a:ext uri="{FF2B5EF4-FFF2-40B4-BE49-F238E27FC236}">
                  <a16:creationId xmlns:a16="http://schemas.microsoft.com/office/drawing/2014/main" id="{F4DA7CDE-3D45-D9C7-F8E2-9E40C9C9347B}"/>
                </a:ext>
              </a:extLst>
            </p:cNvPr>
            <p:cNvSpPr/>
            <p:nvPr/>
          </p:nvSpPr>
          <p:spPr>
            <a:xfrm>
              <a:off x="0" y="1039"/>
              <a:ext cx="10984949" cy="6863542"/>
            </a:xfrm>
            <a:prstGeom prst="rect">
              <a:avLst/>
            </a:prstGeom>
            <a:gradFill flip="none" rotWithShape="1">
              <a:gsLst>
                <a:gs pos="2100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6504248-653A-ABC1-71A5-B2EF6742F3F7}"/>
                </a:ext>
              </a:extLst>
            </p:cNvPr>
            <p:cNvSpPr/>
            <p:nvPr/>
          </p:nvSpPr>
          <p:spPr>
            <a:xfrm>
              <a:off x="0" y="1039"/>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ext Placeholder 1">
            <a:extLst>
              <a:ext uri="{FF2B5EF4-FFF2-40B4-BE49-F238E27FC236}">
                <a16:creationId xmlns:a16="http://schemas.microsoft.com/office/drawing/2014/main" id="{569D24F9-121C-E1C5-8253-5997DFEA7082}"/>
              </a:ext>
            </a:extLst>
          </p:cNvPr>
          <p:cNvSpPr>
            <a:spLocks noGrp="1"/>
          </p:cNvSpPr>
          <p:nvPr>
            <p:ph type="body" sz="quarter" idx="11"/>
          </p:nvPr>
        </p:nvSpPr>
        <p:spPr>
          <a:xfrm>
            <a:off x="457200" y="997732"/>
            <a:ext cx="7924800" cy="5250668"/>
          </a:xfrm>
        </p:spPr>
        <p:txBody>
          <a:bodyPr wrap="square">
            <a:spAutoFit/>
          </a:bodyPr>
          <a:lstStyle/>
          <a:p>
            <a:pPr marL="0" indent="0">
              <a:buNone/>
            </a:pPr>
            <a:r>
              <a:rPr lang="en-US" altLang="en-US" sz="2800" dirty="0">
                <a:latin typeface="Arial" panose="020B0604020202020204" pitchFamily="34" charset="0"/>
                <a:ea typeface="ＭＳ Ｐゴシック" panose="020B0600070205080204" pitchFamily="34" charset="-128"/>
                <a:cs typeface="Arial" panose="020B0604020202020204" pitchFamily="34" charset="0"/>
              </a:rPr>
              <a:t>Reformulated Class B Foams</a:t>
            </a: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pPr lvl="1"/>
            <a:r>
              <a:rPr lang="en-US" sz="2600" dirty="0"/>
              <a:t>SFFF &amp; AR-SFFF Characteristics</a:t>
            </a:r>
          </a:p>
          <a:p>
            <a:pPr lvl="2"/>
            <a:r>
              <a:rPr lang="en-US" dirty="0"/>
              <a:t>Class B firefighting foams</a:t>
            </a:r>
          </a:p>
          <a:p>
            <a:pPr lvl="2"/>
            <a:r>
              <a:rPr lang="en-US" dirty="0"/>
              <a:t>Synthetic Fluorine-Free Foam (SFFF) chemistry</a:t>
            </a:r>
          </a:p>
          <a:p>
            <a:pPr lvl="2"/>
            <a:r>
              <a:rPr lang="en-US" dirty="0"/>
              <a:t>Do not contain fluorinated surfactants or PFAS</a:t>
            </a:r>
          </a:p>
          <a:p>
            <a:pPr lvl="2"/>
            <a:r>
              <a:rPr lang="en-US" dirty="0"/>
              <a:t>Do not form an aqueous film</a:t>
            </a:r>
          </a:p>
          <a:p>
            <a:pPr lvl="2"/>
            <a:r>
              <a:rPr lang="en-US" dirty="0"/>
              <a:t>Fire control relies on:</a:t>
            </a:r>
          </a:p>
          <a:p>
            <a:pPr lvl="3"/>
            <a:r>
              <a:rPr lang="en-US" sz="2200" dirty="0"/>
              <a:t>Foam blanket integrity</a:t>
            </a:r>
          </a:p>
          <a:p>
            <a:pPr lvl="3"/>
            <a:r>
              <a:rPr lang="en-US" sz="2200" dirty="0"/>
              <a:t>Expansion ratio</a:t>
            </a:r>
          </a:p>
          <a:p>
            <a:pPr lvl="3"/>
            <a:r>
              <a:rPr lang="en-US" sz="2200" dirty="0"/>
              <a:t>Bubble quality and drainage</a:t>
            </a:r>
          </a:p>
          <a:p>
            <a:pPr lvl="2"/>
            <a:r>
              <a:rPr lang="en-US" dirty="0"/>
              <a:t>Vapor suppression achieved by physical separation, not film spread</a:t>
            </a:r>
          </a:p>
        </p:txBody>
      </p:sp>
      <p:sp>
        <p:nvSpPr>
          <p:cNvPr id="11" name="Title 10">
            <a:extLst>
              <a:ext uri="{FF2B5EF4-FFF2-40B4-BE49-F238E27FC236}">
                <a16:creationId xmlns:a16="http://schemas.microsoft.com/office/drawing/2014/main" id="{A628032B-A292-2C04-B54F-7707693BE51C}"/>
              </a:ext>
            </a:extLst>
          </p:cNvPr>
          <p:cNvSpPr>
            <a:spLocks noGrp="1"/>
          </p:cNvSpPr>
          <p:nvPr>
            <p:ph type="title"/>
          </p:nvPr>
        </p:nvSpPr>
        <p:spPr>
          <a:xfrm>
            <a:off x="457200" y="378896"/>
            <a:ext cx="11277600" cy="579438"/>
          </a:xfrm>
        </p:spPr>
        <p:txBody>
          <a:bodyPr>
            <a:noAutofit/>
          </a:bodyPr>
          <a:lstStyle/>
          <a:p>
            <a:pPr algn="l"/>
            <a:r>
              <a:rPr lang="en-US" sz="4000" dirty="0"/>
              <a:t>Basic Foam Principles</a:t>
            </a:r>
          </a:p>
        </p:txBody>
      </p:sp>
      <p:pic>
        <p:nvPicPr>
          <p:cNvPr id="3" name="Picture 2">
            <a:extLst>
              <a:ext uri="{FF2B5EF4-FFF2-40B4-BE49-F238E27FC236}">
                <a16:creationId xmlns:a16="http://schemas.microsoft.com/office/drawing/2014/main" id="{C3DCCDF0-5558-8EFA-0146-D654AE41A5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B27B5-15DE-B06D-9BA5-3997F415D26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8522965-ACFB-3EC9-0931-44B49A25C13E}"/>
              </a:ext>
            </a:extLst>
          </p:cNvPr>
          <p:cNvSpPr/>
          <p:nvPr/>
        </p:nvSpPr>
        <p:spPr>
          <a:xfrm>
            <a:off x="0" y="0"/>
            <a:ext cx="12192000" cy="6858000"/>
          </a:xfrm>
          <a:prstGeom prst="rect">
            <a:avLst/>
          </a:prstGeom>
          <a:blipFill dpi="0" rotWithShape="1">
            <a:blip r:embed="rId3">
              <a:alphaModFix amt="17000"/>
              <a:extLst>
                <a:ext uri="{28A0092B-C50C-407E-A947-70E740481C1C}">
                  <a14:useLocalDpi xmlns:a14="http://schemas.microsoft.com/office/drawing/2010/main" val="0"/>
                </a:ext>
              </a:extLst>
            </a:blip>
            <a:srcRect/>
            <a:stretch>
              <a:fillRect l="-12203" r="-12203"/>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22F31B53-B7DD-C885-F890-D4799349C538}"/>
              </a:ext>
            </a:extLst>
          </p:cNvPr>
          <p:cNvSpPr>
            <a:spLocks noGrp="1"/>
          </p:cNvSpPr>
          <p:nvPr>
            <p:ph type="body" sz="quarter" idx="11"/>
          </p:nvPr>
        </p:nvSpPr>
        <p:spPr>
          <a:xfrm>
            <a:off x="533400" y="914400"/>
            <a:ext cx="11201400" cy="5334000"/>
          </a:xfrm>
        </p:spPr>
        <p:txBody>
          <a:bodyPr/>
          <a:lstStyle/>
          <a:p>
            <a:pPr marL="0" indent="0">
              <a:buNone/>
            </a:pPr>
            <a:r>
              <a:rPr lang="en-US" altLang="en-US" sz="2800" dirty="0">
                <a:latin typeface="Arial" panose="020B0604020202020204" pitchFamily="34" charset="0"/>
                <a:ea typeface="ＭＳ Ｐゴシック" panose="020B0600070205080204" pitchFamily="34" charset="-128"/>
                <a:cs typeface="Arial" panose="020B0604020202020204" pitchFamily="34" charset="0"/>
              </a:rPr>
              <a:t>Reformulated Class B Foams</a:t>
            </a:r>
            <a:r>
              <a:rPr lang="en-US" altLang="en-US" dirty="0">
                <a:latin typeface="Arial" panose="020B0604020202020204" pitchFamily="34" charset="0"/>
                <a:ea typeface="ＭＳ Ｐゴシック" panose="020B0600070205080204" pitchFamily="34" charset="-128"/>
                <a:cs typeface="Arial" panose="020B0604020202020204" pitchFamily="34" charset="0"/>
              </a:rPr>
              <a:t>:</a:t>
            </a:r>
          </a:p>
          <a:p>
            <a:pPr lvl="1"/>
            <a:r>
              <a:rPr lang="en-US" altLang="en-US" sz="2600" dirty="0">
                <a:latin typeface="Arial" panose="020B0604020202020204" pitchFamily="34" charset="0"/>
                <a:ea typeface="ＭＳ Ｐゴシック" panose="020B0600070205080204" pitchFamily="34" charset="-128"/>
                <a:cs typeface="Arial" panose="020B0604020202020204" pitchFamily="34" charset="0"/>
              </a:rPr>
              <a:t>SFFF </a:t>
            </a:r>
          </a:p>
          <a:p>
            <a:pPr lvl="2"/>
            <a:r>
              <a:rPr lang="en-US" dirty="0"/>
              <a:t>Intended for hydrocarbon fuel fires</a:t>
            </a:r>
          </a:p>
          <a:p>
            <a:pPr lvl="2"/>
            <a:r>
              <a:rPr lang="en-US" dirty="0"/>
              <a:t>Used on non-polar solvents only</a:t>
            </a:r>
          </a:p>
          <a:p>
            <a:pPr lvl="2"/>
            <a:r>
              <a:rPr lang="en-US" dirty="0"/>
              <a:t>Extinguishment achieved by foam blanket and cooling</a:t>
            </a:r>
          </a:p>
          <a:p>
            <a:pPr lvl="2"/>
            <a:r>
              <a:rPr lang="en-US" dirty="0"/>
              <a:t>No aqueous film or polymer barrier</a:t>
            </a:r>
            <a:endParaRPr lang="en-US" altLang="en-US" dirty="0">
              <a:latin typeface="Arial" panose="020B0604020202020204" pitchFamily="34" charset="0"/>
              <a:ea typeface="ＭＳ Ｐゴシック" panose="020B0600070205080204" pitchFamily="34" charset="-128"/>
              <a:cs typeface="Arial" panose="020B0604020202020204" pitchFamily="34" charset="0"/>
            </a:endParaRPr>
          </a:p>
          <a:p>
            <a:pPr lvl="1"/>
            <a:r>
              <a:rPr lang="en-US" altLang="en-US" sz="2600" dirty="0">
                <a:latin typeface="Arial" panose="020B0604020202020204" pitchFamily="34" charset="0"/>
                <a:ea typeface="ＭＳ Ｐゴシック" panose="020B0600070205080204" pitchFamily="34" charset="-128"/>
                <a:cs typeface="Arial" panose="020B0604020202020204" pitchFamily="34" charset="0"/>
              </a:rPr>
              <a:t>AR-SFFF </a:t>
            </a:r>
          </a:p>
          <a:p>
            <a:pPr lvl="2"/>
            <a:r>
              <a:rPr lang="en-US" dirty="0"/>
              <a:t>Designed for polar solvent fires such as ethanol as well as hydrocarbons</a:t>
            </a:r>
          </a:p>
          <a:p>
            <a:pPr lvl="2"/>
            <a:r>
              <a:rPr lang="en-US" dirty="0">
                <a:solidFill>
                  <a:schemeClr val="accent6"/>
                </a:solidFill>
              </a:rPr>
              <a:t>Creates a foam blanket that physically separates</a:t>
            </a:r>
            <a:r>
              <a:rPr lang="en-US" dirty="0"/>
              <a:t> the fuel from the oxygen, protects against further fuel attack of the finished foam, and cools the fuel surface to prevent re-ignition</a:t>
            </a:r>
          </a:p>
        </p:txBody>
      </p:sp>
      <p:sp>
        <p:nvSpPr>
          <p:cNvPr id="3" name="Title 2">
            <a:extLst>
              <a:ext uri="{FF2B5EF4-FFF2-40B4-BE49-F238E27FC236}">
                <a16:creationId xmlns:a16="http://schemas.microsoft.com/office/drawing/2014/main" id="{98FACC60-811B-D016-5160-4C799CCFBE69}"/>
              </a:ext>
            </a:extLst>
          </p:cNvPr>
          <p:cNvSpPr>
            <a:spLocks noGrp="1"/>
          </p:cNvSpPr>
          <p:nvPr>
            <p:ph type="title"/>
          </p:nvPr>
        </p:nvSpPr>
        <p:spPr/>
        <p:txBody>
          <a:bodyPr>
            <a:noAutofit/>
          </a:bodyPr>
          <a:lstStyle/>
          <a:p>
            <a:r>
              <a:rPr lang="en-US" sz="4000" dirty="0"/>
              <a:t>Basic Foam Principles</a:t>
            </a:r>
          </a:p>
        </p:txBody>
      </p:sp>
    </p:spTree>
    <p:extLst>
      <p:ext uri="{BB962C8B-B14F-4D97-AF65-F5344CB8AC3E}">
        <p14:creationId xmlns:p14="http://schemas.microsoft.com/office/powerpoint/2010/main" val="2888854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3C6094C-3393-4AD2-C2D8-7863C9ADF0D6}"/>
              </a:ext>
            </a:extLst>
          </p:cNvPr>
          <p:cNvSpPr>
            <a:spLocks noGrp="1"/>
          </p:cNvSpPr>
          <p:nvPr>
            <p:ph type="body" sz="quarter" idx="11"/>
          </p:nvPr>
        </p:nvSpPr>
        <p:spPr>
          <a:xfrm>
            <a:off x="4648200" y="1676400"/>
            <a:ext cx="6934200" cy="4653582"/>
          </a:xfrm>
        </p:spPr>
        <p:txBody>
          <a:bodyPr wrap="square" anchor="t" anchorCtr="0">
            <a:spAutoFit/>
          </a:bodyPr>
          <a:lstStyle/>
          <a:p>
            <a:r>
              <a:rPr lang="en-US" sz="2600" dirty="0"/>
              <a:t>It is recommended that fire departments and industrial facilities use NFPA 11 and UL 162 certified and tested foam products. </a:t>
            </a:r>
          </a:p>
          <a:p>
            <a:r>
              <a:rPr lang="en-US" sz="2600" dirty="0"/>
              <a:t>Be aware and educated of the differences between foams and encapsulating agents.</a:t>
            </a:r>
          </a:p>
          <a:p>
            <a:r>
              <a:rPr lang="en-US" sz="2600" dirty="0"/>
              <a:t>It is recommended that when using foam and equipment that you follow all recommendation and instruction by the manufacturers. We make no guarantees or assumptions of the efficacy any specific equipment or foams.</a:t>
            </a:r>
          </a:p>
        </p:txBody>
      </p:sp>
      <p:pic>
        <p:nvPicPr>
          <p:cNvPr id="5" name="Picture 4">
            <a:extLst>
              <a:ext uri="{FF2B5EF4-FFF2-40B4-BE49-F238E27FC236}">
                <a16:creationId xmlns:a16="http://schemas.microsoft.com/office/drawing/2014/main" id="{1189F2A8-B01C-0D5A-734C-755B119471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824625"/>
            <a:ext cx="4343400" cy="5208751"/>
          </a:xfrm>
          <a:prstGeom prst="rect">
            <a:avLst/>
          </a:prstGeom>
        </p:spPr>
      </p:pic>
      <p:sp>
        <p:nvSpPr>
          <p:cNvPr id="6" name="Title 5">
            <a:extLst>
              <a:ext uri="{FF2B5EF4-FFF2-40B4-BE49-F238E27FC236}">
                <a16:creationId xmlns:a16="http://schemas.microsoft.com/office/drawing/2014/main" id="{6142AC37-B79A-1C3F-DB30-6E41997487BA}"/>
              </a:ext>
            </a:extLst>
          </p:cNvPr>
          <p:cNvSpPr>
            <a:spLocks noGrp="1"/>
          </p:cNvSpPr>
          <p:nvPr>
            <p:ph type="title"/>
          </p:nvPr>
        </p:nvSpPr>
        <p:spPr>
          <a:xfrm>
            <a:off x="2971800" y="838200"/>
            <a:ext cx="8686800" cy="579438"/>
          </a:xfrm>
        </p:spPr>
        <p:txBody>
          <a:bodyPr>
            <a:noAutofit/>
          </a:bodyPr>
          <a:lstStyle/>
          <a:p>
            <a:pPr algn="l"/>
            <a:r>
              <a:rPr lang="en-US" sz="4000" dirty="0"/>
              <a:t>Basic Foam Principles - Disclaimer</a:t>
            </a:r>
          </a:p>
        </p:txBody>
      </p:sp>
    </p:spTree>
    <p:extLst>
      <p:ext uri="{BB962C8B-B14F-4D97-AF65-F5344CB8AC3E}">
        <p14:creationId xmlns:p14="http://schemas.microsoft.com/office/powerpoint/2010/main" val="2709019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4">
            <a:extLst>
              <a:ext uri="{FF2B5EF4-FFF2-40B4-BE49-F238E27FC236}">
                <a16:creationId xmlns:a16="http://schemas.microsoft.com/office/drawing/2014/main" id="{E6D04C23-F4E2-4F19-9640-333F52DB14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266"/>
          <a:stretch>
            <a:fillRect/>
          </a:stretch>
        </p:blipFill>
        <p:spPr bwMode="auto">
          <a:xfrm>
            <a:off x="4548265" y="1405997"/>
            <a:ext cx="7415135" cy="4267200"/>
          </a:xfrm>
          <a:prstGeom prst="rect">
            <a:avLst/>
          </a:prstGeom>
          <a:extLst>
            <a:ext uri="{909E8E84-426E-40DD-AFC4-6F175D3DCCD1}">
              <a14:hiddenFill xmlns:a14="http://schemas.microsoft.com/office/drawing/2010/main">
                <a:solidFill>
                  <a:srgbClr val="FFFFFF"/>
                </a:solidFill>
              </a14:hiddenFill>
            </a:ext>
          </a:extLst>
        </p:spPr>
      </p:pic>
      <p:sp>
        <p:nvSpPr>
          <p:cNvPr id="28674" name="Rectangle 13">
            <a:extLst>
              <a:ext uri="{FF2B5EF4-FFF2-40B4-BE49-F238E27FC236}">
                <a16:creationId xmlns:a16="http://schemas.microsoft.com/office/drawing/2014/main" id="{FBBC55FE-EA26-4800-AC75-3858E71E4BED}"/>
              </a:ext>
            </a:extLst>
          </p:cNvPr>
          <p:cNvSpPr>
            <a:spLocks noGrp="1"/>
          </p:cNvSpPr>
          <p:nvPr>
            <p:ph type="body" sz="quarter" idx="11"/>
          </p:nvPr>
        </p:nvSpPr>
        <p:spPr>
          <a:xfrm>
            <a:off x="304800" y="1290018"/>
            <a:ext cx="4114800" cy="4653582"/>
          </a:xfrm>
        </p:spPr>
        <p:txBody>
          <a:bodyPr wrap="square" anchor="t" anchorCtr="0">
            <a:spAutoFit/>
          </a:bodyPr>
          <a:lstStyle/>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Remove heat at a faster rate than it is released</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Separate the fuel from the oxidizing agent</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Dilute the vapor-phase concentration of the fuel &amp;/ or oxidizing agent below that necessary for combustion</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Terminate the chemical chain-reaction sequence</a:t>
            </a:r>
          </a:p>
        </p:txBody>
      </p:sp>
      <p:sp>
        <p:nvSpPr>
          <p:cNvPr id="2" name="Title 1">
            <a:extLst>
              <a:ext uri="{FF2B5EF4-FFF2-40B4-BE49-F238E27FC236}">
                <a16:creationId xmlns:a16="http://schemas.microsoft.com/office/drawing/2014/main" id="{E8699C86-A722-2BD1-CA23-531144CD4D64}"/>
              </a:ext>
            </a:extLst>
          </p:cNvPr>
          <p:cNvSpPr>
            <a:spLocks noGrp="1"/>
          </p:cNvSpPr>
          <p:nvPr>
            <p:ph type="title"/>
          </p:nvPr>
        </p:nvSpPr>
        <p:spPr>
          <a:xfrm>
            <a:off x="304800" y="206514"/>
            <a:ext cx="11582400" cy="707886"/>
          </a:xfrm>
        </p:spPr>
        <p:txBody>
          <a:bodyPr wrap="square" anchor="t" anchorCtr="0">
            <a:spAutoFit/>
          </a:bodyPr>
          <a:lstStyle/>
          <a:p>
            <a:r>
              <a:rPr lang="en-US" sz="4000" dirty="0"/>
              <a:t>Basic Foam Principles</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82D21367-E9AD-43D3-3CB8-B7C7DD9FF701}"/>
              </a:ext>
            </a:extLst>
          </p:cNvPr>
          <p:cNvGrpSpPr/>
          <p:nvPr/>
        </p:nvGrpSpPr>
        <p:grpSpPr>
          <a:xfrm>
            <a:off x="-38100" y="2667000"/>
            <a:ext cx="12268200" cy="3429000"/>
            <a:chOff x="725025" y="3383030"/>
            <a:chExt cx="10524284" cy="2941570"/>
          </a:xfrm>
        </p:grpSpPr>
        <p:grpSp>
          <p:nvGrpSpPr>
            <p:cNvPr id="5" name="Group 4">
              <a:extLst>
                <a:ext uri="{FF2B5EF4-FFF2-40B4-BE49-F238E27FC236}">
                  <a16:creationId xmlns:a16="http://schemas.microsoft.com/office/drawing/2014/main" id="{05F4B94A-798C-6717-529D-7ACC9B655A1A}"/>
                </a:ext>
              </a:extLst>
            </p:cNvPr>
            <p:cNvGrpSpPr/>
            <p:nvPr/>
          </p:nvGrpSpPr>
          <p:grpSpPr>
            <a:xfrm>
              <a:off x="725025" y="3383398"/>
              <a:ext cx="5229457" cy="2941202"/>
              <a:chOff x="725025" y="3383398"/>
              <a:chExt cx="5229457" cy="2941202"/>
            </a:xfrm>
          </p:grpSpPr>
          <p:pic>
            <p:nvPicPr>
              <p:cNvPr id="6" name="Picture 5" descr="Graphical user interface&#10;&#10;Description automatically generated with medium confidence">
                <a:extLst>
                  <a:ext uri="{FF2B5EF4-FFF2-40B4-BE49-F238E27FC236}">
                    <a16:creationId xmlns:a16="http://schemas.microsoft.com/office/drawing/2014/main" id="{158AD651-AB72-B13C-C511-E90CF72969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025" y="3383398"/>
                <a:ext cx="5229457" cy="2941202"/>
              </a:xfrm>
              <a:prstGeom prst="rect">
                <a:avLst/>
              </a:prstGeom>
            </p:spPr>
          </p:pic>
          <p:sp>
            <p:nvSpPr>
              <p:cNvPr id="7" name="TextBox 7">
                <a:extLst>
                  <a:ext uri="{FF2B5EF4-FFF2-40B4-BE49-F238E27FC236}">
                    <a16:creationId xmlns:a16="http://schemas.microsoft.com/office/drawing/2014/main" id="{141E99F3-1E8D-BC34-9DF8-A93E269D3EE7}"/>
                  </a:ext>
                </a:extLst>
              </p:cNvPr>
              <p:cNvSpPr txBox="1">
                <a:spLocks noChangeArrowheads="1"/>
              </p:cNvSpPr>
              <p:nvPr/>
            </p:nvSpPr>
            <p:spPr bwMode="auto">
              <a:xfrm>
                <a:off x="2265087" y="5224046"/>
                <a:ext cx="914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0" fontAlgn="base" hangingPunct="0">
                  <a:spcBef>
                    <a:spcPct val="0"/>
                  </a:spcBef>
                  <a:spcAft>
                    <a:spcPct val="0"/>
                  </a:spcAft>
                  <a:buNone/>
                </a:pPr>
                <a:r>
                  <a:rPr lang="en-US" altLang="en-US" sz="1600" b="1" dirty="0">
                    <a:latin typeface="Arial" panose="020B0604020202020204" pitchFamily="34" charset="0"/>
                  </a:rPr>
                  <a:t>FILM</a:t>
                </a:r>
              </a:p>
            </p:txBody>
          </p:sp>
          <p:cxnSp>
            <p:nvCxnSpPr>
              <p:cNvPr id="8" name="Straight Arrow Connector 7">
                <a:extLst>
                  <a:ext uri="{FF2B5EF4-FFF2-40B4-BE49-F238E27FC236}">
                    <a16:creationId xmlns:a16="http://schemas.microsoft.com/office/drawing/2014/main" id="{98340E4C-EFEA-F194-4276-72D74EBF6F50}"/>
                  </a:ext>
                </a:extLst>
              </p:cNvPr>
              <p:cNvCxnSpPr>
                <a:cxnSpLocks/>
              </p:cNvCxnSpPr>
              <p:nvPr/>
            </p:nvCxnSpPr>
            <p:spPr>
              <a:xfrm flipH="1" flipV="1">
                <a:off x="1835743" y="4962007"/>
                <a:ext cx="429344" cy="37829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16">
                <a:extLst>
                  <a:ext uri="{FF2B5EF4-FFF2-40B4-BE49-F238E27FC236}">
                    <a16:creationId xmlns:a16="http://schemas.microsoft.com/office/drawing/2014/main" id="{B123084B-CEE5-8AC1-F68A-CC79D3C8EAC2}"/>
                  </a:ext>
                </a:extLst>
              </p:cNvPr>
              <p:cNvSpPr txBox="1">
                <a:spLocks noChangeArrowheads="1"/>
              </p:cNvSpPr>
              <p:nvPr/>
            </p:nvSpPr>
            <p:spPr bwMode="auto">
              <a:xfrm>
                <a:off x="3805148" y="5162020"/>
                <a:ext cx="1622134"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0" fontAlgn="base" hangingPunct="0">
                  <a:spcBef>
                    <a:spcPct val="0"/>
                  </a:spcBef>
                  <a:spcAft>
                    <a:spcPct val="0"/>
                  </a:spcAft>
                  <a:buNone/>
                </a:pPr>
                <a:r>
                  <a:rPr lang="en-US" altLang="en-US" sz="1600" b="1" dirty="0">
                    <a:latin typeface="Arial" panose="020B0604020202020204" pitchFamily="34" charset="0"/>
                  </a:rPr>
                  <a:t>POLYMERIC</a:t>
                </a:r>
                <a:br>
                  <a:rPr lang="en-US" altLang="en-US" sz="1600" b="1" dirty="0">
                    <a:latin typeface="Arial" panose="020B0604020202020204" pitchFamily="34" charset="0"/>
                  </a:rPr>
                </a:br>
                <a:r>
                  <a:rPr lang="en-US" altLang="en-US" sz="1600" b="1" dirty="0">
                    <a:latin typeface="Arial" panose="020B0604020202020204" pitchFamily="34" charset="0"/>
                  </a:rPr>
                  <a:t>MEMBRANE</a:t>
                </a:r>
              </a:p>
            </p:txBody>
          </p:sp>
          <p:cxnSp>
            <p:nvCxnSpPr>
              <p:cNvPr id="10" name="Straight Arrow Connector 9">
                <a:extLst>
                  <a:ext uri="{FF2B5EF4-FFF2-40B4-BE49-F238E27FC236}">
                    <a16:creationId xmlns:a16="http://schemas.microsoft.com/office/drawing/2014/main" id="{2CD1140C-6F8F-2079-1931-B58F20381733}"/>
                  </a:ext>
                </a:extLst>
              </p:cNvPr>
              <p:cNvCxnSpPr>
                <a:cxnSpLocks/>
              </p:cNvCxnSpPr>
              <p:nvPr/>
            </p:nvCxnSpPr>
            <p:spPr>
              <a:xfrm flipV="1">
                <a:off x="4970081" y="4953000"/>
                <a:ext cx="457200" cy="378297"/>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3" name="Picture 2">
              <a:extLst>
                <a:ext uri="{FF2B5EF4-FFF2-40B4-BE49-F238E27FC236}">
                  <a16:creationId xmlns:a16="http://schemas.microsoft.com/office/drawing/2014/main" id="{49537838-865A-7EE0-564A-6CE2E7020D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9851" y="3383030"/>
              <a:ext cx="5229458" cy="2941570"/>
            </a:xfrm>
            <a:prstGeom prst="rect">
              <a:avLst/>
            </a:prstGeom>
          </p:spPr>
        </p:pic>
      </p:grpSp>
      <p:sp>
        <p:nvSpPr>
          <p:cNvPr id="17" name="TextBox 16">
            <a:extLst>
              <a:ext uri="{FF2B5EF4-FFF2-40B4-BE49-F238E27FC236}">
                <a16:creationId xmlns:a16="http://schemas.microsoft.com/office/drawing/2014/main" id="{F2DAFA59-A00A-6E2D-3C1A-9B44354D148E}"/>
              </a:ext>
            </a:extLst>
          </p:cNvPr>
          <p:cNvSpPr txBox="1"/>
          <p:nvPr/>
        </p:nvSpPr>
        <p:spPr>
          <a:xfrm>
            <a:off x="666750" y="990600"/>
            <a:ext cx="10858500" cy="480131"/>
          </a:xfrm>
          <a:prstGeom prst="rect">
            <a:avLst/>
          </a:prstGeom>
          <a:noFill/>
        </p:spPr>
        <p:txBody>
          <a:bodyPr wrap="square">
            <a:spAutoFit/>
          </a:bodyPr>
          <a:lstStyle/>
          <a:p>
            <a:pPr algn="ctr" eaLnBrk="1" hangingPunct="1">
              <a:lnSpc>
                <a:spcPct val="90000"/>
              </a:lnSpc>
            </a:pPr>
            <a:r>
              <a:rPr lang="en-US" altLang="en-US" sz="2800" b="1" dirty="0">
                <a:solidFill>
                  <a:srgbClr val="FFC000"/>
                </a:solidFill>
                <a:cs typeface="Arial" panose="020B0604020202020204" pitchFamily="34" charset="0"/>
              </a:rPr>
              <a:t>AFFF &amp; SFFF</a:t>
            </a:r>
          </a:p>
        </p:txBody>
      </p:sp>
      <p:sp>
        <p:nvSpPr>
          <p:cNvPr id="2" name="Title 1">
            <a:extLst>
              <a:ext uri="{FF2B5EF4-FFF2-40B4-BE49-F238E27FC236}">
                <a16:creationId xmlns:a16="http://schemas.microsoft.com/office/drawing/2014/main" id="{CE3DD5FD-D0BA-EB73-CBE2-7D9C62CACD76}"/>
              </a:ext>
            </a:extLst>
          </p:cNvPr>
          <p:cNvSpPr>
            <a:spLocks noGrp="1"/>
          </p:cNvSpPr>
          <p:nvPr>
            <p:ph type="title"/>
          </p:nvPr>
        </p:nvSpPr>
        <p:spPr/>
        <p:txBody>
          <a:bodyPr>
            <a:noAutofit/>
          </a:bodyPr>
          <a:lstStyle/>
          <a:p>
            <a:r>
              <a:rPr lang="en-US" sz="4000" dirty="0"/>
              <a:t>Basic Foam Principles</a:t>
            </a:r>
          </a:p>
        </p:txBody>
      </p:sp>
      <p:sp>
        <p:nvSpPr>
          <p:cNvPr id="12" name="TextBox 11">
            <a:extLst>
              <a:ext uri="{FF2B5EF4-FFF2-40B4-BE49-F238E27FC236}">
                <a16:creationId xmlns:a16="http://schemas.microsoft.com/office/drawing/2014/main" id="{57455CDB-B580-48B7-6568-73BFB186EAA5}"/>
              </a:ext>
            </a:extLst>
          </p:cNvPr>
          <p:cNvSpPr txBox="1"/>
          <p:nvPr/>
        </p:nvSpPr>
        <p:spPr>
          <a:xfrm>
            <a:off x="6629400" y="1653371"/>
            <a:ext cx="5029200" cy="812530"/>
          </a:xfrm>
          <a:prstGeom prst="rect">
            <a:avLst/>
          </a:prstGeom>
          <a:noFill/>
        </p:spPr>
        <p:txBody>
          <a:bodyPr wrap="square">
            <a:spAutoFit/>
          </a:bodyPr>
          <a:lstStyle/>
          <a:p>
            <a:pPr marL="457200" indent="-457200" eaLnBrk="1" hangingPunct="1">
              <a:lnSpc>
                <a:spcPct val="90000"/>
              </a:lnSpc>
              <a:buFont typeface="Arial" panose="020B0604020202020204" pitchFamily="34" charset="0"/>
              <a:buChar char="•"/>
            </a:pPr>
            <a:r>
              <a:rPr lang="en-US" altLang="en-US" sz="2600" dirty="0">
                <a:solidFill>
                  <a:schemeClr val="bg1"/>
                </a:solidFill>
                <a:cs typeface="Arial" panose="020B0604020202020204" pitchFamily="34" charset="0"/>
              </a:rPr>
              <a:t>High burn back resistance</a:t>
            </a:r>
          </a:p>
          <a:p>
            <a:pPr marL="457200" indent="-457200" eaLnBrk="1" hangingPunct="1">
              <a:lnSpc>
                <a:spcPct val="90000"/>
              </a:lnSpc>
              <a:buFont typeface="Arial" panose="020B0604020202020204" pitchFamily="34" charset="0"/>
              <a:buChar char="•"/>
            </a:pPr>
            <a:r>
              <a:rPr lang="en-US" altLang="en-US" sz="2600" dirty="0">
                <a:solidFill>
                  <a:schemeClr val="bg1"/>
                </a:solidFill>
                <a:cs typeface="Arial" panose="020B0604020202020204" pitchFamily="34" charset="0"/>
              </a:rPr>
              <a:t>Quick knockdown </a:t>
            </a:r>
            <a:endParaRPr lang="en-US" altLang="en-US" sz="2600" dirty="0">
              <a:cs typeface="Arial" panose="020B0604020202020204" pitchFamily="34" charset="0"/>
            </a:endParaRPr>
          </a:p>
        </p:txBody>
      </p:sp>
      <p:sp>
        <p:nvSpPr>
          <p:cNvPr id="13" name="TextBox 12">
            <a:extLst>
              <a:ext uri="{FF2B5EF4-FFF2-40B4-BE49-F238E27FC236}">
                <a16:creationId xmlns:a16="http://schemas.microsoft.com/office/drawing/2014/main" id="{5FF5BB77-6B23-B867-4579-3B7313180F81}"/>
              </a:ext>
            </a:extLst>
          </p:cNvPr>
          <p:cNvSpPr txBox="1"/>
          <p:nvPr/>
        </p:nvSpPr>
        <p:spPr>
          <a:xfrm>
            <a:off x="666750" y="1653371"/>
            <a:ext cx="5353050" cy="812530"/>
          </a:xfrm>
          <a:prstGeom prst="rect">
            <a:avLst/>
          </a:prstGeom>
          <a:noFill/>
        </p:spPr>
        <p:txBody>
          <a:bodyPr wrap="square">
            <a:spAutoFit/>
          </a:bodyPr>
          <a:lstStyle/>
          <a:p>
            <a:pPr marL="457200" indent="-457200" eaLnBrk="1" hangingPunct="1">
              <a:lnSpc>
                <a:spcPct val="90000"/>
              </a:lnSpc>
              <a:buFont typeface="Arial" panose="020B0604020202020204" pitchFamily="34" charset="0"/>
              <a:buChar char="•"/>
            </a:pPr>
            <a:r>
              <a:rPr lang="en-US" altLang="en-US" sz="2600" dirty="0">
                <a:solidFill>
                  <a:schemeClr val="bg1"/>
                </a:solidFill>
                <a:cs typeface="Arial" panose="020B0604020202020204" pitchFamily="34" charset="0"/>
              </a:rPr>
              <a:t>Low surface tension</a:t>
            </a:r>
          </a:p>
          <a:p>
            <a:pPr marL="457200" indent="-457200" eaLnBrk="1" hangingPunct="1">
              <a:lnSpc>
                <a:spcPct val="90000"/>
              </a:lnSpc>
              <a:buFont typeface="Arial" panose="020B0604020202020204" pitchFamily="34" charset="0"/>
              <a:buChar char="•"/>
            </a:pPr>
            <a:r>
              <a:rPr lang="en-US" altLang="en-US" sz="2600" dirty="0">
                <a:solidFill>
                  <a:schemeClr val="bg1"/>
                </a:solidFill>
                <a:cs typeface="Arial" panose="020B0604020202020204" pitchFamily="34" charset="0"/>
              </a:rPr>
              <a:t>Rapidly spreads across surface</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Arrow Connector 9">
            <a:extLst>
              <a:ext uri="{FF2B5EF4-FFF2-40B4-BE49-F238E27FC236}">
                <a16:creationId xmlns:a16="http://schemas.microsoft.com/office/drawing/2014/main" id="{37CD5250-6F5C-4C00-B546-AE4E0F3EE966}"/>
              </a:ext>
            </a:extLst>
          </p:cNvPr>
          <p:cNvCxnSpPr>
            <a:cxnSpLocks/>
            <a:endCxn id="38920" idx="1"/>
          </p:cNvCxnSpPr>
          <p:nvPr/>
        </p:nvCxnSpPr>
        <p:spPr>
          <a:xfrm flipV="1">
            <a:off x="5030685" y="3647046"/>
            <a:ext cx="2876214" cy="1305954"/>
          </a:xfrm>
          <a:prstGeom prst="straightConnector1">
            <a:avLst/>
          </a:prstGeom>
          <a:ln w="25400">
            <a:solidFill>
              <a:srgbClr val="FFC000"/>
            </a:solidFill>
            <a:tailEnd type="triangle"/>
          </a:ln>
        </p:spPr>
        <p:style>
          <a:lnRef idx="1">
            <a:schemeClr val="accent2"/>
          </a:lnRef>
          <a:fillRef idx="0">
            <a:schemeClr val="accent2"/>
          </a:fillRef>
          <a:effectRef idx="0">
            <a:schemeClr val="accent2"/>
          </a:effectRef>
          <a:fontRef idx="minor">
            <a:schemeClr val="tx1"/>
          </a:fontRef>
        </p:style>
      </p:cxnSp>
      <p:pic>
        <p:nvPicPr>
          <p:cNvPr id="38920" name="Picture 18" descr="In-Line-Indicator_EERC-No-C">
            <a:extLst>
              <a:ext uri="{FF2B5EF4-FFF2-40B4-BE49-F238E27FC236}">
                <a16:creationId xmlns:a16="http://schemas.microsoft.com/office/drawing/2014/main" id="{F0971AD4-132A-437F-B6DA-BAE86FE454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387480">
            <a:off x="7508323" y="1357720"/>
            <a:ext cx="3984625" cy="2187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4" descr="In-Line-Eductor_EERC-No-Copyright">
            <a:extLst>
              <a:ext uri="{FF2B5EF4-FFF2-40B4-BE49-F238E27FC236}">
                <a16:creationId xmlns:a16="http://schemas.microsoft.com/office/drawing/2014/main" id="{0D00AF07-1794-4EFA-B2AD-159F40E085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95667">
            <a:off x="7899394" y="3408475"/>
            <a:ext cx="3504871"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Arrow Connector 10">
            <a:extLst>
              <a:ext uri="{FF2B5EF4-FFF2-40B4-BE49-F238E27FC236}">
                <a16:creationId xmlns:a16="http://schemas.microsoft.com/office/drawing/2014/main" id="{12701C44-DFDB-4247-9FA0-AA199530AD61}"/>
              </a:ext>
            </a:extLst>
          </p:cNvPr>
          <p:cNvCxnSpPr>
            <a:cxnSpLocks/>
          </p:cNvCxnSpPr>
          <p:nvPr/>
        </p:nvCxnSpPr>
        <p:spPr>
          <a:xfrm>
            <a:off x="5035995" y="4953000"/>
            <a:ext cx="2490392" cy="0"/>
          </a:xfrm>
          <a:prstGeom prst="straightConnector1">
            <a:avLst/>
          </a:prstGeom>
          <a:ln w="25400">
            <a:solidFill>
              <a:srgbClr val="FFC000"/>
            </a:solidFill>
            <a:tailEnd type="triangle"/>
          </a:ln>
        </p:spPr>
        <p:style>
          <a:lnRef idx="1">
            <a:schemeClr val="accent2"/>
          </a:lnRef>
          <a:fillRef idx="0">
            <a:schemeClr val="accent2"/>
          </a:fillRef>
          <a:effectRef idx="0">
            <a:schemeClr val="accent2"/>
          </a:effectRef>
          <a:fontRef idx="minor">
            <a:schemeClr val="tx1"/>
          </a:fontRef>
        </p:style>
      </p:cxnSp>
      <p:sp>
        <p:nvSpPr>
          <p:cNvPr id="38915" name="Rectangle 3">
            <a:extLst>
              <a:ext uri="{FF2B5EF4-FFF2-40B4-BE49-F238E27FC236}">
                <a16:creationId xmlns:a16="http://schemas.microsoft.com/office/drawing/2014/main" id="{31BF40FE-4C5B-41DC-BE2C-AE9506502947}"/>
              </a:ext>
            </a:extLst>
          </p:cNvPr>
          <p:cNvSpPr>
            <a:spLocks noGrp="1"/>
          </p:cNvSpPr>
          <p:nvPr>
            <p:ph type="body" sz="quarter" idx="11"/>
          </p:nvPr>
        </p:nvSpPr>
        <p:spPr>
          <a:xfrm>
            <a:off x="457200" y="838200"/>
            <a:ext cx="6553200" cy="5334000"/>
          </a:xfrm>
        </p:spPr>
        <p:txBody>
          <a:bodyPr/>
          <a:lstStyle/>
          <a:p>
            <a:pPr marL="0" indent="0" eaLnBrk="1" hangingPunct="1">
              <a:lnSpc>
                <a:spcPct val="90000"/>
              </a:lnSpc>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proportioning &amp; delivery systems</a:t>
            </a:r>
          </a:p>
          <a:p>
            <a:pPr lvl="2" eaLnBrk="1" hangingPunct="1">
              <a:lnSpc>
                <a:spcPct val="90000"/>
              </a:lnSpc>
              <a:buFont typeface="Arial" panose="020B0604020202020204" pitchFamily="34" charset="0"/>
              <a:buChar cha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Concentration levels:</a:t>
            </a:r>
          </a:p>
          <a:p>
            <a:pPr lvl="3" eaLnBrk="1" hangingPunct="1">
              <a:lnSpc>
                <a:spcPct val="90000"/>
              </a:lnSpc>
              <a:buFont typeface="Arial" panose="020B0604020202020204" pitchFamily="34" charset="0"/>
              <a:buChar char="•"/>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Hydrocarbons </a:t>
            </a:r>
            <a:endParaRPr lang="en-US" altLang="en-US" sz="2400" dirty="0">
              <a:latin typeface="Arial" panose="020B0604020202020204" pitchFamily="34" charset="0"/>
              <a:ea typeface="ＭＳ Ｐゴシック" panose="020B0600070205080204" pitchFamily="34" charset="-128"/>
              <a:cs typeface="Arial" panose="020B0604020202020204" pitchFamily="34" charset="0"/>
            </a:endParaRPr>
          </a:p>
          <a:p>
            <a:pPr lvl="4" eaLnBrk="1" hangingPunct="1">
              <a:lnSpc>
                <a:spcPct val="90000"/>
              </a:lnSpc>
              <a:buFont typeface="Arial" panose="020B0604020202020204" pitchFamily="34" charset="0"/>
              <a:buChar char="•"/>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1% - 3% (AFFF &amp; SFFF)</a:t>
            </a:r>
          </a:p>
          <a:p>
            <a:pPr lvl="3" eaLnBrk="1" hangingPunct="1">
              <a:lnSpc>
                <a:spcPct val="90000"/>
              </a:lnSpc>
              <a:buFont typeface="Arial" panose="020B0604020202020204" pitchFamily="34" charset="0"/>
              <a:buChar char="•"/>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Polar solvents</a:t>
            </a:r>
          </a:p>
          <a:p>
            <a:pPr lvl="4" eaLnBrk="1" hangingPunct="1">
              <a:lnSpc>
                <a:spcPct val="90000"/>
              </a:lnSpc>
              <a:buFont typeface="Arial" panose="020B0604020202020204" pitchFamily="34" charset="0"/>
              <a:buChar char="•"/>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1% - 6% (AR-AFFF)</a:t>
            </a:r>
          </a:p>
          <a:p>
            <a:pPr lvl="4" eaLnBrk="1" hangingPunct="1">
              <a:lnSpc>
                <a:spcPct val="90000"/>
              </a:lnSpc>
              <a:buFont typeface="Arial" panose="020B0604020202020204" pitchFamily="34" charset="0"/>
              <a:buChar char="•"/>
            </a:pPr>
            <a:r>
              <a:rPr lang="en-US" altLang="en-US" sz="2200" dirty="0">
                <a:latin typeface="Arial" panose="020B0604020202020204" pitchFamily="34" charset="0"/>
                <a:ea typeface="ＭＳ Ｐゴシック" panose="020B0600070205080204" pitchFamily="34" charset="-128"/>
                <a:cs typeface="Arial" panose="020B0604020202020204" pitchFamily="34" charset="0"/>
              </a:rPr>
              <a:t>1% - 3% (AR-SFFF</a:t>
            </a:r>
            <a:r>
              <a:rPr lang="en-US" altLang="en-US" sz="2400" dirty="0">
                <a:latin typeface="Arial" panose="020B0604020202020204" pitchFamily="34" charset="0"/>
                <a:ea typeface="ＭＳ Ｐゴシック" panose="020B0600070205080204" pitchFamily="34" charset="-128"/>
                <a:cs typeface="Arial" panose="020B0604020202020204" pitchFamily="34" charset="0"/>
              </a:rPr>
              <a:t>)</a:t>
            </a:r>
            <a:endPar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2" eaLnBrk="1" hangingPunct="1">
              <a:lnSpc>
                <a:spcPct val="90000"/>
              </a:lnSpc>
              <a:buFont typeface="Arial" panose="020B0604020202020204" pitchFamily="34" charset="0"/>
              <a:buChar char="–"/>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proportioning systems:</a:t>
            </a:r>
          </a:p>
          <a:p>
            <a:pPr lvl="3" eaLnBrk="1" hangingPunct="1">
              <a:lnSpc>
                <a:spcPct val="90000"/>
              </a:lnSpc>
              <a:buFont typeface="Arial" panose="020B0604020202020204" pitchFamily="34" charset="0"/>
              <a:buChar char="•"/>
            </a:pPr>
            <a:r>
              <a:rPr lang="en-US" altLang="en-US" sz="24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Eductors</a:t>
            </a:r>
            <a:endPar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4" eaLnBrk="1" hangingPunct="1">
              <a:lnSpc>
                <a:spcPct val="90000"/>
              </a:lnSpc>
              <a:buFont typeface="Arial" panose="020B0604020202020204" pitchFamily="34" charset="0"/>
              <a:buChar char="–"/>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In-line </a:t>
            </a:r>
            <a:r>
              <a:rPr lang="en-US" altLang="en-US" sz="22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eductors</a:t>
            </a: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have advantages</a:t>
            </a:r>
          </a:p>
        </p:txBody>
      </p:sp>
      <p:sp>
        <p:nvSpPr>
          <p:cNvPr id="2" name="Title 1">
            <a:extLst>
              <a:ext uri="{FF2B5EF4-FFF2-40B4-BE49-F238E27FC236}">
                <a16:creationId xmlns:a16="http://schemas.microsoft.com/office/drawing/2014/main" id="{B03C565E-3B69-0BD8-3D93-8DC5CA291B5A}"/>
              </a:ext>
            </a:extLst>
          </p:cNvPr>
          <p:cNvSpPr>
            <a:spLocks noGrp="1"/>
          </p:cNvSpPr>
          <p:nvPr>
            <p:ph type="title"/>
          </p:nvPr>
        </p:nvSpPr>
        <p:spPr/>
        <p:txBody>
          <a:bodyPr>
            <a:noAutofit/>
          </a:bodyPr>
          <a:lstStyle/>
          <a:p>
            <a:r>
              <a:rPr lang="en-US" sz="4000" dirty="0"/>
              <a:t>Basic Foam Principles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a:extLst>
              <a:ext uri="{FF2B5EF4-FFF2-40B4-BE49-F238E27FC236}">
                <a16:creationId xmlns:a16="http://schemas.microsoft.com/office/drawing/2014/main" id="{A4467443-74C7-4706-92B8-76B390C62B21}"/>
              </a:ext>
            </a:extLst>
          </p:cNvPr>
          <p:cNvSpPr>
            <a:spLocks noGrp="1"/>
          </p:cNvSpPr>
          <p:nvPr>
            <p:ph type="body" sz="quarter" idx="11"/>
          </p:nvPr>
        </p:nvSpPr>
        <p:spPr>
          <a:xfrm>
            <a:off x="457200" y="838200"/>
            <a:ext cx="6477000" cy="5334000"/>
          </a:xfrm>
        </p:spPr>
        <p:txBody>
          <a:bodyPr/>
          <a:lstStyle/>
          <a:p>
            <a:pPr marL="0" indent="0" eaLnBrk="1" hangingPunct="1">
              <a:lnSpc>
                <a:spcPct val="90000"/>
              </a:lnSpc>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proportioning &amp; delivery systems: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proportioning systems:</a:t>
            </a:r>
          </a:p>
          <a:p>
            <a:pPr lvl="2" eaLnBrk="1" hangingPunct="1">
              <a:lnSpc>
                <a:spcPct val="90000"/>
              </a:lnSpc>
            </a:pPr>
            <a:r>
              <a:rPr lang="en-US" altLang="en-US"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Eductors</a:t>
            </a:r>
            <a:endParaRPr lang="en-US" altLang="en-US"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3" eaLnBrk="1" hangingPunct="1">
              <a:lnSpc>
                <a:spcPct val="90000"/>
              </a:lnSpc>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Bypass </a:t>
            </a:r>
            <a:r>
              <a:rPr lang="en-US" altLang="en-US" sz="22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eductors</a:t>
            </a:r>
            <a:endPar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lvl="3" eaLnBrk="1" hangingPunct="1">
              <a:lnSpc>
                <a:spcPct val="90000"/>
              </a:lnSpc>
            </a:pP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Common </a:t>
            </a:r>
            <a:r>
              <a:rPr lang="en-US" altLang="en-US" sz="22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eductor</a:t>
            </a:r>
            <a:r>
              <a:rPr lang="en-US" altLang="en-US" sz="2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failures</a:t>
            </a:r>
          </a:p>
        </p:txBody>
      </p:sp>
      <p:pic>
        <p:nvPicPr>
          <p:cNvPr id="40967" name="Picture 10" descr="Bypass-Eductor_EERC-No-Copy">
            <a:extLst>
              <a:ext uri="{FF2B5EF4-FFF2-40B4-BE49-F238E27FC236}">
                <a16:creationId xmlns:a16="http://schemas.microsoft.com/office/drawing/2014/main" id="{3E9E1121-AFB1-4CCE-A151-4FDA85E68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2171700"/>
            <a:ext cx="42169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Straight Arrow Connector 9">
            <a:extLst>
              <a:ext uri="{FF2B5EF4-FFF2-40B4-BE49-F238E27FC236}">
                <a16:creationId xmlns:a16="http://schemas.microsoft.com/office/drawing/2014/main" id="{B1E88603-A482-444A-921A-2768140C09E1}"/>
              </a:ext>
            </a:extLst>
          </p:cNvPr>
          <p:cNvCxnSpPr>
            <a:cxnSpLocks/>
          </p:cNvCxnSpPr>
          <p:nvPr/>
        </p:nvCxnSpPr>
        <p:spPr>
          <a:xfrm flipV="1">
            <a:off x="4471730" y="3962400"/>
            <a:ext cx="2183570" cy="1"/>
          </a:xfrm>
          <a:prstGeom prst="straightConnector1">
            <a:avLst/>
          </a:prstGeom>
          <a:ln w="25400">
            <a:solidFill>
              <a:srgbClr val="FFB005"/>
            </a:solidFill>
            <a:tailEnd type="triangle"/>
          </a:ln>
        </p:spPr>
        <p:style>
          <a:lnRef idx="1">
            <a:schemeClr val="accent2"/>
          </a:lnRef>
          <a:fillRef idx="0">
            <a:schemeClr val="accent2"/>
          </a:fillRef>
          <a:effectRef idx="0">
            <a:schemeClr val="accent2"/>
          </a:effectRef>
          <a:fontRef idx="minor">
            <a:schemeClr val="tx1"/>
          </a:fontRef>
        </p:style>
      </p:cxnSp>
      <p:sp>
        <p:nvSpPr>
          <p:cNvPr id="2" name="Title 1">
            <a:extLst>
              <a:ext uri="{FF2B5EF4-FFF2-40B4-BE49-F238E27FC236}">
                <a16:creationId xmlns:a16="http://schemas.microsoft.com/office/drawing/2014/main" id="{E8969007-88A9-A129-886D-31EFFFC7DD5F}"/>
              </a:ext>
            </a:extLst>
          </p:cNvPr>
          <p:cNvSpPr>
            <a:spLocks noGrp="1"/>
          </p:cNvSpPr>
          <p:nvPr>
            <p:ph type="title"/>
          </p:nvPr>
        </p:nvSpPr>
        <p:spPr/>
        <p:txBody>
          <a:bodyPr>
            <a:noAutofit/>
          </a:bodyPr>
          <a:lstStyle/>
          <a:p>
            <a:r>
              <a:rPr lang="en-US" sz="4000" dirty="0"/>
              <a:t>Basic Foam Principles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F46910-C65F-2BCC-700B-57AD697AC9C8}"/>
              </a:ext>
            </a:extLst>
          </p:cNvPr>
          <p:cNvSpPr/>
          <p:nvPr/>
        </p:nvSpPr>
        <p:spPr>
          <a:xfrm flipH="1">
            <a:off x="0" y="0"/>
            <a:ext cx="1226681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3013" name="Picture 5" descr="foam proportioning nozzles with air-aspirator">
            <a:extLst>
              <a:ext uri="{FF2B5EF4-FFF2-40B4-BE49-F238E27FC236}">
                <a16:creationId xmlns:a16="http://schemas.microsoft.com/office/drawing/2014/main" id="{4B8DD1DC-5CC4-420C-9C24-EF72538654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2330"/>
          <a:stretch>
            <a:fillRect/>
          </a:stretch>
        </p:blipFill>
        <p:spPr bwMode="auto">
          <a:xfrm>
            <a:off x="6978695" y="331609"/>
            <a:ext cx="4456113" cy="3097391"/>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6C70395-06D2-7727-4B3E-D491976231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1721"/>
            <a:ext cx="6553200" cy="6961443"/>
          </a:xfrm>
          <a:prstGeom prst="rect">
            <a:avLst/>
          </a:prstGeom>
        </p:spPr>
      </p:pic>
      <p:sp>
        <p:nvSpPr>
          <p:cNvPr id="43011" name="Rectangle 3">
            <a:extLst>
              <a:ext uri="{FF2B5EF4-FFF2-40B4-BE49-F238E27FC236}">
                <a16:creationId xmlns:a16="http://schemas.microsoft.com/office/drawing/2014/main" id="{F180F0F9-33E3-47F0-9A05-7822820CF4DF}"/>
              </a:ext>
            </a:extLst>
          </p:cNvPr>
          <p:cNvSpPr>
            <a:spLocks noGrp="1"/>
          </p:cNvSpPr>
          <p:nvPr>
            <p:ph type="body" sz="quarter" idx="11"/>
          </p:nvPr>
        </p:nvSpPr>
        <p:spPr>
          <a:xfrm>
            <a:off x="457200" y="2726287"/>
            <a:ext cx="4800600" cy="2379113"/>
          </a:xfrm>
        </p:spPr>
        <p:txBody>
          <a:bodyPr wrap="square">
            <a:spAutoFit/>
          </a:bodyPr>
          <a:lstStyle/>
          <a:p>
            <a:pPr marL="0" indent="0" eaLnBrk="1" hangingPunct="1">
              <a:lnSpc>
                <a:spcPct val="90000"/>
              </a:lnSpc>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proportioning &amp; delivery systems: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nozzles</a:t>
            </a:r>
          </a:p>
          <a:p>
            <a:pPr lvl="3" eaLnBrk="1" hangingPunct="1">
              <a:lnSpc>
                <a:spcPct val="90000"/>
              </a:lnSpc>
              <a:buFont typeface="Arial" panose="020B0604020202020204" pitchFamily="34" charset="0"/>
              <a:buChar char="•"/>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proportioning nozzles have advantages</a:t>
            </a:r>
          </a:p>
        </p:txBody>
      </p:sp>
      <p:sp>
        <p:nvSpPr>
          <p:cNvPr id="2" name="Title 1">
            <a:extLst>
              <a:ext uri="{FF2B5EF4-FFF2-40B4-BE49-F238E27FC236}">
                <a16:creationId xmlns:a16="http://schemas.microsoft.com/office/drawing/2014/main" id="{F126D2CE-647B-63FA-38CF-3D76D2C71730}"/>
              </a:ext>
            </a:extLst>
          </p:cNvPr>
          <p:cNvSpPr>
            <a:spLocks noGrp="1"/>
          </p:cNvSpPr>
          <p:nvPr>
            <p:ph type="title"/>
          </p:nvPr>
        </p:nvSpPr>
        <p:spPr>
          <a:xfrm>
            <a:off x="457200" y="1918249"/>
            <a:ext cx="11277600" cy="579438"/>
          </a:xfrm>
        </p:spPr>
        <p:txBody>
          <a:bodyPr>
            <a:noAutofit/>
          </a:bodyPr>
          <a:lstStyle/>
          <a:p>
            <a:pPr algn="l"/>
            <a:r>
              <a:rPr lang="en-US" sz="4000" dirty="0"/>
              <a:t>Basic Foam Principles</a:t>
            </a:r>
          </a:p>
        </p:txBody>
      </p:sp>
      <p:pic>
        <p:nvPicPr>
          <p:cNvPr id="4" name="Picture 3">
            <a:extLst>
              <a:ext uri="{FF2B5EF4-FFF2-40B4-BE49-F238E27FC236}">
                <a16:creationId xmlns:a16="http://schemas.microsoft.com/office/drawing/2014/main" id="{DF32B8C9-4E0E-489C-7E8D-8C60CAC45E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pic>
        <p:nvPicPr>
          <p:cNvPr id="6" name="Picture 5" descr="foam proportioning nozzles with air-aspirator">
            <a:extLst>
              <a:ext uri="{FF2B5EF4-FFF2-40B4-BE49-F238E27FC236}">
                <a16:creationId xmlns:a16="http://schemas.microsoft.com/office/drawing/2014/main" id="{B6ECD2C2-7D05-437B-FC56-52B0C35AC2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670"/>
          <a:stretch>
            <a:fillRect/>
          </a:stretch>
        </p:blipFill>
        <p:spPr bwMode="auto">
          <a:xfrm>
            <a:off x="7573290" y="3345889"/>
            <a:ext cx="3270845" cy="3097391"/>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F700F0-7270-6B63-A70C-0C8313C21551}"/>
              </a:ext>
            </a:extLst>
          </p:cNvPr>
          <p:cNvPicPr>
            <a:picLocks noGrp="1" noChangeAspect="1"/>
          </p:cNvPicPr>
          <p:nvPr>
            <p:ph type="pic" sz="quarter" idx="10"/>
          </p:nvPr>
        </p:nvPicPr>
        <p:blipFill>
          <a:blip r:embed="rId3"/>
          <a:srcRect t="8569" b="8569"/>
          <a:stretch/>
        </p:blipFill>
        <p:spPr>
          <a:xfrm>
            <a:off x="0" y="990600"/>
            <a:ext cx="12192000" cy="6096000"/>
          </a:xfrm>
          <a:prstGeom prst="rect">
            <a:avLst/>
          </a:prstGeom>
        </p:spPr>
      </p:pic>
      <p:sp>
        <p:nvSpPr>
          <p:cNvPr id="6" name="Title 5">
            <a:extLst>
              <a:ext uri="{FF2B5EF4-FFF2-40B4-BE49-F238E27FC236}">
                <a16:creationId xmlns:a16="http://schemas.microsoft.com/office/drawing/2014/main" id="{0A50416E-839D-7EB7-46BC-ED55CACAC828}"/>
              </a:ext>
            </a:extLst>
          </p:cNvPr>
          <p:cNvSpPr>
            <a:spLocks noGrp="1"/>
          </p:cNvSpPr>
          <p:nvPr>
            <p:ph type="title"/>
          </p:nvPr>
        </p:nvSpPr>
        <p:spPr/>
        <p:txBody>
          <a:bodyPr>
            <a:noAutofit/>
          </a:bodyPr>
          <a:lstStyle/>
          <a:p>
            <a:r>
              <a:rPr lang="en-US" sz="4000" dirty="0"/>
              <a:t>Hydrant with Foam Nozzle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AD50C7E-FFA5-94DE-63C9-EFBEBF2C692F}"/>
              </a:ext>
            </a:extLst>
          </p:cNvPr>
          <p:cNvGrpSpPr/>
          <p:nvPr/>
        </p:nvGrpSpPr>
        <p:grpSpPr>
          <a:xfrm flipH="1">
            <a:off x="0" y="-32179"/>
            <a:ext cx="12266810" cy="6922358"/>
            <a:chOff x="0" y="-32179"/>
            <a:chExt cx="12266810" cy="6922358"/>
          </a:xfrm>
        </p:grpSpPr>
        <p:sp>
          <p:nvSpPr>
            <p:cNvPr id="3" name="Rectangle 2">
              <a:extLst>
                <a:ext uri="{FF2B5EF4-FFF2-40B4-BE49-F238E27FC236}">
                  <a16:creationId xmlns:a16="http://schemas.microsoft.com/office/drawing/2014/main" id="{8C4262D4-82D7-BC80-15E7-812CA2BD6A47}"/>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85ECB607-C03B-683F-ECB4-D98EF6855E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090" y="-32179"/>
              <a:ext cx="8046720" cy="6922358"/>
            </a:xfrm>
            <a:prstGeom prst="rect">
              <a:avLst/>
            </a:prstGeom>
          </p:spPr>
        </p:pic>
      </p:grpSp>
      <p:sp>
        <p:nvSpPr>
          <p:cNvPr id="47107" name="Rectangle 3">
            <a:extLst>
              <a:ext uri="{FF2B5EF4-FFF2-40B4-BE49-F238E27FC236}">
                <a16:creationId xmlns:a16="http://schemas.microsoft.com/office/drawing/2014/main" id="{F5301E31-F316-414E-82FE-2C51DBC1799B}"/>
              </a:ext>
            </a:extLst>
          </p:cNvPr>
          <p:cNvSpPr>
            <a:spLocks noGrp="1"/>
          </p:cNvSpPr>
          <p:nvPr>
            <p:ph type="body" sz="quarter" idx="11"/>
          </p:nvPr>
        </p:nvSpPr>
        <p:spPr>
          <a:xfrm>
            <a:off x="457200" y="2722364"/>
            <a:ext cx="5257800" cy="2154436"/>
          </a:xfrm>
        </p:spPr>
        <p:txBody>
          <a:bodyPr anchor="t" anchorCtr="0">
            <a:spAutoFit/>
          </a:bodyPr>
          <a:lstStyle/>
          <a:p>
            <a:pPr marL="0" indent="0" eaLnBrk="1" hangingPunct="1">
              <a:lnSpc>
                <a:spcPct val="90000"/>
              </a:lnSpc>
              <a:buFont typeface="Arial" panose="020B0604020202020204" pitchFamily="34" charset="0"/>
              <a:buNone/>
            </a:pPr>
            <a:r>
              <a:rPr lang="en-US" altLang="en-US" sz="2800" dirty="0"/>
              <a:t>Foam proportioning &amp; delivery systems:</a:t>
            </a:r>
          </a:p>
          <a:p>
            <a:pPr lvl="1" eaLnBrk="1" hangingPunct="1">
              <a:lnSpc>
                <a:spcPct val="90000"/>
              </a:lnSpc>
            </a:pPr>
            <a:r>
              <a:rPr lang="en-US" altLang="en-US" sz="2600" dirty="0"/>
              <a:t>Foam nozzles</a:t>
            </a:r>
          </a:p>
          <a:p>
            <a:pPr lvl="2" eaLnBrk="1" hangingPunct="1">
              <a:lnSpc>
                <a:spcPct val="90000"/>
              </a:lnSpc>
            </a:pPr>
            <a:r>
              <a:rPr lang="en-US" altLang="en-US" dirty="0"/>
              <a:t>Air aspirating</a:t>
            </a:r>
          </a:p>
          <a:p>
            <a:pPr lvl="2" eaLnBrk="1" hangingPunct="1">
              <a:lnSpc>
                <a:spcPct val="90000"/>
              </a:lnSpc>
            </a:pPr>
            <a:r>
              <a:rPr lang="en-US" altLang="en-US" dirty="0"/>
              <a:t>Non-air aspirating</a:t>
            </a:r>
          </a:p>
        </p:txBody>
      </p:sp>
      <p:pic>
        <p:nvPicPr>
          <p:cNvPr id="47108" name="Picture 8" descr="1">
            <a:extLst>
              <a:ext uri="{FF2B5EF4-FFF2-40B4-BE49-F238E27FC236}">
                <a16:creationId xmlns:a16="http://schemas.microsoft.com/office/drawing/2014/main" id="{004F3F66-A339-4FFA-BF0C-612406232BC4}"/>
              </a:ext>
            </a:extLst>
          </p:cNvPr>
          <p:cNvPicPr>
            <a:picLocks noGrp="1" noChangeAspect="1" noChangeArrowheads="1"/>
          </p:cNvPicPr>
          <p:nvPr>
            <p:ph sz="quarter" idx="4294967295"/>
          </p:nvPr>
        </p:nvPicPr>
        <p:blipFill>
          <a:blip r:embed="rId4">
            <a:extLst>
              <a:ext uri="{28A0092B-C50C-407E-A947-70E740481C1C}">
                <a14:useLocalDpi xmlns:a14="http://schemas.microsoft.com/office/drawing/2010/main" val="0"/>
              </a:ext>
            </a:extLst>
          </a:blip>
          <a:srcRect/>
          <a:stretch>
            <a:fillRect/>
          </a:stretch>
        </p:blipFill>
        <p:spPr>
          <a:xfrm>
            <a:off x="7315200" y="3879517"/>
            <a:ext cx="4306031" cy="1336161"/>
          </a:xfrm>
          <a:ln>
            <a:noFill/>
            <a:miter lim="800000"/>
            <a:headEnd/>
            <a:tailEnd/>
          </a:ln>
          <a:effectLst/>
        </p:spPr>
      </p:pic>
      <p:pic>
        <p:nvPicPr>
          <p:cNvPr id="47110" name="Picture 12" descr="air aspirating nozzles">
            <a:extLst>
              <a:ext uri="{FF2B5EF4-FFF2-40B4-BE49-F238E27FC236}">
                <a16:creationId xmlns:a16="http://schemas.microsoft.com/office/drawing/2014/main" id="{71075833-672D-428A-94D1-DF3C45459E1D}"/>
              </a:ext>
            </a:extLst>
          </p:cNvPr>
          <p:cNvPicPr>
            <a:picLocks noGrp="1" noChangeAspect="1" noChangeArrowheads="1"/>
          </p:cNvPicPr>
          <p:nvPr>
            <p:ph sz="quarter" idx="4294967295"/>
          </p:nvPr>
        </p:nvPicPr>
        <p:blipFill>
          <a:blip r:embed="rId5">
            <a:extLst>
              <a:ext uri="{28A0092B-C50C-407E-A947-70E740481C1C}">
                <a14:useLocalDpi xmlns:a14="http://schemas.microsoft.com/office/drawing/2010/main" val="0"/>
              </a:ext>
            </a:extLst>
          </a:blip>
          <a:srcRect/>
          <a:stretch>
            <a:fillRect/>
          </a:stretch>
        </p:blipFill>
        <p:spPr>
          <a:xfrm>
            <a:off x="7315200" y="1410334"/>
            <a:ext cx="4306031" cy="2438400"/>
          </a:xfrm>
          <a:ln>
            <a:noFill/>
            <a:miter lim="800000"/>
            <a:headEnd/>
            <a:tailEnd/>
          </a:ln>
          <a:effectLst/>
        </p:spPr>
      </p:pic>
      <p:sp>
        <p:nvSpPr>
          <p:cNvPr id="6" name="Title 5">
            <a:extLst>
              <a:ext uri="{FF2B5EF4-FFF2-40B4-BE49-F238E27FC236}">
                <a16:creationId xmlns:a16="http://schemas.microsoft.com/office/drawing/2014/main" id="{7CF90D92-F490-C32A-924E-A7A133A3F0F8}"/>
              </a:ext>
            </a:extLst>
          </p:cNvPr>
          <p:cNvSpPr>
            <a:spLocks noGrp="1"/>
          </p:cNvSpPr>
          <p:nvPr>
            <p:ph type="title"/>
          </p:nvPr>
        </p:nvSpPr>
        <p:spPr>
          <a:xfrm>
            <a:off x="457200" y="1981200"/>
            <a:ext cx="11277600" cy="579438"/>
          </a:xfrm>
        </p:spPr>
        <p:txBody>
          <a:bodyPr>
            <a:noAutofit/>
          </a:bodyPr>
          <a:lstStyle/>
          <a:p>
            <a:pPr algn="l"/>
            <a:r>
              <a:rPr lang="en-US" sz="4000" dirty="0"/>
              <a:t>Basic Foam Principles</a:t>
            </a:r>
          </a:p>
        </p:txBody>
      </p:sp>
      <p:pic>
        <p:nvPicPr>
          <p:cNvPr id="2" name="Picture 1">
            <a:extLst>
              <a:ext uri="{FF2B5EF4-FFF2-40B4-BE49-F238E27FC236}">
                <a16:creationId xmlns:a16="http://schemas.microsoft.com/office/drawing/2014/main" id="{51F8EBD4-AC2F-560B-3F21-0187E8C1A4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B95B2B2C-69C8-FA1D-BA86-42C2D207755B}"/>
              </a:ext>
            </a:extLst>
          </p:cNvPr>
          <p:cNvPicPr>
            <a:picLocks noGrp="1" noChangeAspect="1"/>
          </p:cNvPicPr>
          <p:nvPr>
            <p:ph type="pic" sz="quarter" idx="10"/>
          </p:nvPr>
        </p:nvPicPr>
        <p:blipFill rotWithShape="1">
          <a:blip r:embed="rId3"/>
          <a:srcRect l="52" t="20718" r="-52" b="17893"/>
          <a:stretch>
            <a:fillRect/>
          </a:stretch>
        </p:blipFill>
        <p:spPr>
          <a:xfrm>
            <a:off x="0" y="990600"/>
            <a:ext cx="12192000" cy="6096000"/>
          </a:xfrm>
          <a:prstGeom prst="rect">
            <a:avLst/>
          </a:prstGeom>
        </p:spPr>
      </p:pic>
      <p:sp>
        <p:nvSpPr>
          <p:cNvPr id="4" name="Title 3">
            <a:extLst>
              <a:ext uri="{FF2B5EF4-FFF2-40B4-BE49-F238E27FC236}">
                <a16:creationId xmlns:a16="http://schemas.microsoft.com/office/drawing/2014/main" id="{15C4C085-21C5-8BD5-7697-A0B1E01C84B8}"/>
              </a:ext>
            </a:extLst>
          </p:cNvPr>
          <p:cNvSpPr>
            <a:spLocks noGrp="1"/>
          </p:cNvSpPr>
          <p:nvPr>
            <p:ph type="title"/>
          </p:nvPr>
        </p:nvSpPr>
        <p:spPr/>
        <p:txBody>
          <a:bodyPr>
            <a:noAutofit/>
          </a:bodyPr>
          <a:lstStyle/>
          <a:p>
            <a:r>
              <a:rPr lang="en-US" sz="4000" dirty="0"/>
              <a:t>Foam Trailer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E855E3-3C83-4EA3-C8B3-F0A526A44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1"/>
            <a:ext cx="9144000" cy="6857999"/>
          </a:xfrm>
          <a:prstGeom prst="rect">
            <a:avLst/>
          </a:prstGeom>
        </p:spPr>
      </p:pic>
      <p:grpSp>
        <p:nvGrpSpPr>
          <p:cNvPr id="10" name="Group 9">
            <a:extLst>
              <a:ext uri="{FF2B5EF4-FFF2-40B4-BE49-F238E27FC236}">
                <a16:creationId xmlns:a16="http://schemas.microsoft.com/office/drawing/2014/main" id="{91635D1F-75D6-987B-0BAD-04F04DB9F3A7}"/>
              </a:ext>
            </a:extLst>
          </p:cNvPr>
          <p:cNvGrpSpPr/>
          <p:nvPr/>
        </p:nvGrpSpPr>
        <p:grpSpPr>
          <a:xfrm>
            <a:off x="0" y="-2771"/>
            <a:ext cx="10972800" cy="6863542"/>
            <a:chOff x="0" y="270394"/>
            <a:chExt cx="10984949" cy="6863542"/>
          </a:xfrm>
        </p:grpSpPr>
        <p:sp>
          <p:nvSpPr>
            <p:cNvPr id="7" name="Rectangle 6">
              <a:extLst>
                <a:ext uri="{FF2B5EF4-FFF2-40B4-BE49-F238E27FC236}">
                  <a16:creationId xmlns:a16="http://schemas.microsoft.com/office/drawing/2014/main" id="{CE694CFB-687A-1EC4-EAC4-44FE724B2372}"/>
                </a:ext>
              </a:extLst>
            </p:cNvPr>
            <p:cNvSpPr/>
            <p:nvPr/>
          </p:nvSpPr>
          <p:spPr>
            <a:xfrm>
              <a:off x="0" y="270394"/>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EE1ED10-3973-EED8-22BC-78A7CDFAA70B}"/>
                </a:ext>
              </a:extLst>
            </p:cNvPr>
            <p:cNvSpPr/>
            <p:nvPr/>
          </p:nvSpPr>
          <p:spPr>
            <a:xfrm>
              <a:off x="0" y="270394"/>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098A035F-6334-3914-5E8F-4D9B67F21B72}"/>
                </a:ext>
              </a:extLst>
            </p:cNvPr>
            <p:cNvSpPr/>
            <p:nvPr/>
          </p:nvSpPr>
          <p:spPr>
            <a:xfrm>
              <a:off x="0" y="270394"/>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9699" name="Rectangle 3">
            <a:extLst>
              <a:ext uri="{FF2B5EF4-FFF2-40B4-BE49-F238E27FC236}">
                <a16:creationId xmlns:a16="http://schemas.microsoft.com/office/drawing/2014/main" id="{6369107E-8D90-425A-891D-5DE39F42402F}"/>
              </a:ext>
            </a:extLst>
          </p:cNvPr>
          <p:cNvSpPr>
            <a:spLocks noGrp="1" noChangeArrowheads="1"/>
          </p:cNvSpPr>
          <p:nvPr>
            <p:ph type="body" sz="quarter" idx="11"/>
          </p:nvPr>
        </p:nvSpPr>
        <p:spPr>
          <a:xfrm>
            <a:off x="457200" y="1066800"/>
            <a:ext cx="7772400" cy="5334000"/>
          </a:xfrm>
        </p:spPr>
        <p:txBody>
          <a:bodyPr/>
          <a:lstStyle/>
          <a:p>
            <a:pPr marL="0" indent="0" eaLnBrk="1" hangingPunct="1">
              <a:lnSpc>
                <a:spcPct val="90000"/>
              </a:lnSpc>
              <a:buFont typeface="Arial" panose="020B0604020202020204" pitchFamily="34" charset="0"/>
              <a:buNone/>
              <a:defRPr/>
            </a:pPr>
            <a:r>
              <a:rPr lang="en-US" altLang="en-US" sz="2800" b="1" dirty="0">
                <a:solidFill>
                  <a:srgbClr val="FFC000"/>
                </a:solidFill>
                <a:latin typeface="Arial" charset="0"/>
                <a:ea typeface="ＭＳ Ｐゴシック" pitchFamily="34" charset="-128"/>
                <a:cs typeface="Arial" charset="0"/>
              </a:rPr>
              <a:t>Application techniques:</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Never plunge foam directly into the fuel</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Bounce-off:</a:t>
            </a:r>
          </a:p>
          <a:p>
            <a:pPr lvl="2" eaLnBrk="1" hangingPunct="1">
              <a:lnSpc>
                <a:spcPct val="90000"/>
              </a:lnSpc>
              <a:buFont typeface="Arial" charset="0"/>
              <a:buChar char="•"/>
              <a:defRPr/>
            </a:pPr>
            <a:r>
              <a:rPr lang="en-US" altLang="en-US" dirty="0">
                <a:solidFill>
                  <a:schemeClr val="bg1"/>
                </a:solidFill>
                <a:latin typeface="Arial" charset="0"/>
                <a:ea typeface="ＭＳ Ｐゴシック" pitchFamily="34" charset="-128"/>
                <a:cs typeface="Arial" charset="0"/>
              </a:rPr>
              <a:t>Effective if there is an object in/ behind spill area</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Bank-in:</a:t>
            </a:r>
          </a:p>
          <a:p>
            <a:pPr lvl="2" eaLnBrk="1" hangingPunct="1">
              <a:lnSpc>
                <a:spcPct val="90000"/>
              </a:lnSpc>
              <a:buFont typeface="Arial" charset="0"/>
              <a:buChar char="•"/>
              <a:defRPr/>
            </a:pPr>
            <a:r>
              <a:rPr lang="en-US" altLang="en-US" dirty="0">
                <a:solidFill>
                  <a:schemeClr val="bg1"/>
                </a:solidFill>
                <a:latin typeface="Arial" charset="0"/>
                <a:ea typeface="ＭＳ Ｐゴシック" pitchFamily="34" charset="-128"/>
                <a:cs typeface="Arial" charset="0"/>
              </a:rPr>
              <a:t>Particularly effective with non-air aspirating fog nozzles</a:t>
            </a:r>
          </a:p>
          <a:p>
            <a:pPr lvl="1" eaLnBrk="1" hangingPunct="1">
              <a:lnSpc>
                <a:spcPct val="90000"/>
              </a:lnSpc>
              <a:buFont typeface="Arial" charset="0"/>
              <a:buChar char="–"/>
              <a:defRPr/>
            </a:pPr>
            <a:r>
              <a:rPr lang="en-US" altLang="en-US" sz="2600" dirty="0">
                <a:solidFill>
                  <a:schemeClr val="bg1"/>
                </a:solidFill>
                <a:latin typeface="Arial" charset="0"/>
                <a:ea typeface="ＭＳ Ｐゴシック" pitchFamily="34" charset="-128"/>
                <a:cs typeface="Arial" charset="0"/>
              </a:rPr>
              <a:t>Rain-down:</a:t>
            </a:r>
          </a:p>
          <a:p>
            <a:pPr lvl="2" eaLnBrk="1" hangingPunct="1">
              <a:lnSpc>
                <a:spcPct val="90000"/>
              </a:lnSpc>
              <a:buFont typeface="Arial" charset="0"/>
              <a:buChar char="•"/>
              <a:defRPr/>
            </a:pPr>
            <a:r>
              <a:rPr lang="en-US" altLang="en-US" dirty="0">
                <a:solidFill>
                  <a:schemeClr val="bg1"/>
                </a:solidFill>
                <a:latin typeface="Arial" charset="0"/>
                <a:ea typeface="ＭＳ Ｐゴシック" pitchFamily="34" charset="-128"/>
                <a:cs typeface="Arial" charset="0"/>
              </a:rPr>
              <a:t>An alternative application technique is the rain-down method. The nozzle is elevated and the foam is allowed to fall over the spill as gently as possible</a:t>
            </a:r>
            <a:endParaRPr lang="en-US" altLang="en-US" sz="2300" dirty="0">
              <a:solidFill>
                <a:schemeClr val="bg1"/>
              </a:solidFill>
              <a:latin typeface="Arial" charset="0"/>
              <a:ea typeface="ＭＳ Ｐゴシック" pitchFamily="34" charset="-128"/>
              <a:cs typeface="Arial" charset="0"/>
            </a:endParaRPr>
          </a:p>
        </p:txBody>
      </p:sp>
      <p:sp>
        <p:nvSpPr>
          <p:cNvPr id="11" name="Title 10">
            <a:extLst>
              <a:ext uri="{FF2B5EF4-FFF2-40B4-BE49-F238E27FC236}">
                <a16:creationId xmlns:a16="http://schemas.microsoft.com/office/drawing/2014/main" id="{CA000B80-E288-3A28-F6CB-2AC9FEDE68A1}"/>
              </a:ext>
            </a:extLst>
          </p:cNvPr>
          <p:cNvSpPr>
            <a:spLocks noGrp="1"/>
          </p:cNvSpPr>
          <p:nvPr>
            <p:ph type="title"/>
          </p:nvPr>
        </p:nvSpPr>
        <p:spPr>
          <a:xfrm>
            <a:off x="457200" y="457200"/>
            <a:ext cx="11277600" cy="579438"/>
          </a:xfrm>
        </p:spPr>
        <p:txBody>
          <a:bodyPr>
            <a:noAutofit/>
          </a:bodyPr>
          <a:lstStyle/>
          <a:p>
            <a:pPr algn="l"/>
            <a:r>
              <a:rPr lang="en-US" sz="4000" dirty="0"/>
              <a:t>Basic Foam Principles</a:t>
            </a:r>
          </a:p>
        </p:txBody>
      </p:sp>
      <p:pic>
        <p:nvPicPr>
          <p:cNvPr id="2" name="Picture 1">
            <a:extLst>
              <a:ext uri="{FF2B5EF4-FFF2-40B4-BE49-F238E27FC236}">
                <a16:creationId xmlns:a16="http://schemas.microsoft.com/office/drawing/2014/main" id="{F611A2FA-435E-F991-D944-EC1BDFE98B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CED5E368-327D-D6F6-588A-E2E96285D72D}"/>
              </a:ext>
            </a:extLst>
          </p:cNvPr>
          <p:cNvSpPr>
            <a:spLocks noGrp="1"/>
          </p:cNvSpPr>
          <p:nvPr>
            <p:ph type="body" sz="quarter" idx="11"/>
          </p:nvPr>
        </p:nvSpPr>
        <p:spPr>
          <a:xfrm>
            <a:off x="8686800" y="2819400"/>
            <a:ext cx="3200400" cy="2514600"/>
          </a:xfrm>
        </p:spPr>
        <p:txBody>
          <a:bodyPr/>
          <a:lstStyle/>
          <a:p>
            <a:pPr marL="0" indent="0">
              <a:buNone/>
            </a:pPr>
            <a:r>
              <a:rPr lang="en-US" sz="2800" dirty="0"/>
              <a:t>Foam application methods</a:t>
            </a:r>
          </a:p>
          <a:p>
            <a:r>
              <a:rPr lang="en-US" sz="2600" dirty="0"/>
              <a:t>Bounce-off</a:t>
            </a:r>
          </a:p>
          <a:p>
            <a:r>
              <a:rPr lang="en-US" sz="2600" dirty="0"/>
              <a:t>Bank-in</a:t>
            </a:r>
          </a:p>
          <a:p>
            <a:r>
              <a:rPr lang="en-US" sz="2600" dirty="0"/>
              <a:t>Rain-down</a:t>
            </a:r>
          </a:p>
        </p:txBody>
      </p:sp>
      <p:grpSp>
        <p:nvGrpSpPr>
          <p:cNvPr id="4" name="Group 3">
            <a:extLst>
              <a:ext uri="{FF2B5EF4-FFF2-40B4-BE49-F238E27FC236}">
                <a16:creationId xmlns:a16="http://schemas.microsoft.com/office/drawing/2014/main" id="{6FB22D1B-5CF4-9FDB-24BD-1F4BB69EB524}"/>
              </a:ext>
            </a:extLst>
          </p:cNvPr>
          <p:cNvGrpSpPr/>
          <p:nvPr/>
        </p:nvGrpSpPr>
        <p:grpSpPr>
          <a:xfrm>
            <a:off x="-966" y="13637"/>
            <a:ext cx="8230565" cy="6844363"/>
            <a:chOff x="457199" y="838200"/>
            <a:chExt cx="7239001" cy="6019800"/>
          </a:xfrm>
        </p:grpSpPr>
        <p:pic>
          <p:nvPicPr>
            <p:cNvPr id="3" name="Picture 2">
              <a:extLst>
                <a:ext uri="{FF2B5EF4-FFF2-40B4-BE49-F238E27FC236}">
                  <a16:creationId xmlns:a16="http://schemas.microsoft.com/office/drawing/2014/main" id="{C50B013B-9FD6-7B8A-5AD3-A19E5F9FAC12}"/>
                </a:ext>
              </a:extLst>
            </p:cNvPr>
            <p:cNvPicPr>
              <a:picLocks noChangeAspect="1"/>
            </p:cNvPicPr>
            <p:nvPr/>
          </p:nvPicPr>
          <p:blipFill>
            <a:blip r:embed="rId3">
              <a:extLst>
                <a:ext uri="{28A0092B-C50C-407E-A947-70E740481C1C}">
                  <a14:useLocalDpi xmlns:a14="http://schemas.microsoft.com/office/drawing/2010/main" val="0"/>
                </a:ext>
              </a:extLst>
            </a:blip>
            <a:srcRect t="31015" b="19819"/>
            <a:stretch>
              <a:fillRect/>
            </a:stretch>
          </p:blipFill>
          <p:spPr>
            <a:xfrm>
              <a:off x="457199" y="838200"/>
              <a:ext cx="7239001" cy="1981201"/>
            </a:xfrm>
            <a:prstGeom prst="rect">
              <a:avLst/>
            </a:prstGeom>
          </p:spPr>
        </p:pic>
        <p:pic>
          <p:nvPicPr>
            <p:cNvPr id="5" name="Picture 4">
              <a:extLst>
                <a:ext uri="{FF2B5EF4-FFF2-40B4-BE49-F238E27FC236}">
                  <a16:creationId xmlns:a16="http://schemas.microsoft.com/office/drawing/2014/main" id="{5CAEBC16-7349-82B3-B586-759E1A91CF86}"/>
                </a:ext>
              </a:extLst>
            </p:cNvPr>
            <p:cNvPicPr>
              <a:picLocks noChangeAspect="1"/>
            </p:cNvPicPr>
            <p:nvPr/>
          </p:nvPicPr>
          <p:blipFill>
            <a:blip r:embed="rId4">
              <a:extLst>
                <a:ext uri="{28A0092B-C50C-407E-A947-70E740481C1C}">
                  <a14:useLocalDpi xmlns:a14="http://schemas.microsoft.com/office/drawing/2010/main" val="0"/>
                </a:ext>
              </a:extLst>
            </a:blip>
            <a:srcRect t="36362" r="4040" b="7064"/>
            <a:stretch>
              <a:fillRect/>
            </a:stretch>
          </p:blipFill>
          <p:spPr>
            <a:xfrm>
              <a:off x="457199" y="2857499"/>
              <a:ext cx="7239001" cy="1981202"/>
            </a:xfrm>
            <a:prstGeom prst="rect">
              <a:avLst/>
            </a:prstGeom>
          </p:spPr>
        </p:pic>
        <p:pic>
          <p:nvPicPr>
            <p:cNvPr id="7" name="Picture 6">
              <a:extLst>
                <a:ext uri="{FF2B5EF4-FFF2-40B4-BE49-F238E27FC236}">
                  <a16:creationId xmlns:a16="http://schemas.microsoft.com/office/drawing/2014/main" id="{338DCC17-30A5-3A3B-AEA6-6CA0F5AD0B14}"/>
                </a:ext>
              </a:extLst>
            </p:cNvPr>
            <p:cNvPicPr>
              <a:picLocks noChangeAspect="1"/>
            </p:cNvPicPr>
            <p:nvPr/>
          </p:nvPicPr>
          <p:blipFill>
            <a:blip r:embed="rId5">
              <a:extLst>
                <a:ext uri="{28A0092B-C50C-407E-A947-70E740481C1C}">
                  <a14:useLocalDpi xmlns:a14="http://schemas.microsoft.com/office/drawing/2010/main" val="0"/>
                </a:ext>
              </a:extLst>
            </a:blip>
            <a:srcRect t="34285" b="6204"/>
            <a:stretch>
              <a:fillRect/>
            </a:stretch>
          </p:blipFill>
          <p:spPr>
            <a:xfrm>
              <a:off x="457199" y="4876799"/>
              <a:ext cx="7239001" cy="1981201"/>
            </a:xfrm>
            <a:prstGeom prst="rect">
              <a:avLst/>
            </a:prstGeom>
          </p:spPr>
        </p:pic>
      </p:grpSp>
      <p:sp>
        <p:nvSpPr>
          <p:cNvPr id="2" name="Title 1">
            <a:extLst>
              <a:ext uri="{FF2B5EF4-FFF2-40B4-BE49-F238E27FC236}">
                <a16:creationId xmlns:a16="http://schemas.microsoft.com/office/drawing/2014/main" id="{9225C965-2F90-D2CB-E660-890C2128F16B}"/>
              </a:ext>
            </a:extLst>
          </p:cNvPr>
          <p:cNvSpPr>
            <a:spLocks noGrp="1"/>
          </p:cNvSpPr>
          <p:nvPr>
            <p:ph type="title"/>
          </p:nvPr>
        </p:nvSpPr>
        <p:spPr>
          <a:xfrm>
            <a:off x="8686800" y="1828800"/>
            <a:ext cx="3048000" cy="579438"/>
          </a:xfrm>
        </p:spPr>
        <p:txBody>
          <a:bodyPr>
            <a:noAutofit/>
          </a:bodyPr>
          <a:lstStyle/>
          <a:p>
            <a:pPr algn="l"/>
            <a:r>
              <a:rPr lang="en-US" sz="4000" dirty="0"/>
              <a:t>Basic Foam Principles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AEE7894-C500-7F74-9431-5EF3A7034C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pic>
        <p:nvPicPr>
          <p:cNvPr id="7" name="Picture 6">
            <a:extLst>
              <a:ext uri="{FF2B5EF4-FFF2-40B4-BE49-F238E27FC236}">
                <a16:creationId xmlns:a16="http://schemas.microsoft.com/office/drawing/2014/main" id="{FCA53408-DD86-8D97-1C57-38E123AAE66D}"/>
              </a:ext>
            </a:extLst>
          </p:cNvPr>
          <p:cNvPicPr>
            <a:picLocks noChangeAspect="1"/>
          </p:cNvPicPr>
          <p:nvPr/>
        </p:nvPicPr>
        <p:blipFill>
          <a:blip r:embed="rId4">
            <a:extLst>
              <a:ext uri="{28A0092B-C50C-407E-A947-70E740481C1C}">
                <a14:useLocalDpi xmlns:a14="http://schemas.microsoft.com/office/drawing/2010/main" val="0"/>
              </a:ext>
            </a:extLst>
          </a:blip>
          <a:srcRect t="10761" r="231" b="10761"/>
          <a:stretch>
            <a:fillRect/>
          </a:stretch>
        </p:blipFill>
        <p:spPr>
          <a:xfrm>
            <a:off x="-76199" y="0"/>
            <a:ext cx="10134599" cy="6858000"/>
          </a:xfrm>
          <a:prstGeom prst="rect">
            <a:avLst/>
          </a:prstGeom>
        </p:spPr>
      </p:pic>
      <p:sp>
        <p:nvSpPr>
          <p:cNvPr id="57346" name="Rectangle 5">
            <a:extLst>
              <a:ext uri="{FF2B5EF4-FFF2-40B4-BE49-F238E27FC236}">
                <a16:creationId xmlns:a16="http://schemas.microsoft.com/office/drawing/2014/main" id="{668DA17B-1EBE-4E8D-94C3-7FD05C954221}"/>
              </a:ext>
            </a:extLst>
          </p:cNvPr>
          <p:cNvSpPr>
            <a:spLocks noGrp="1"/>
          </p:cNvSpPr>
          <p:nvPr>
            <p:ph type="body" sz="quarter" idx="11"/>
          </p:nvPr>
        </p:nvSpPr>
        <p:spPr>
          <a:xfrm>
            <a:off x="457200" y="2993309"/>
            <a:ext cx="6858000" cy="2188291"/>
          </a:xfrm>
        </p:spPr>
        <p:txBody>
          <a:bodyPr anchor="t" anchorCtr="0">
            <a:spAutoFit/>
          </a:bodyPr>
          <a:lstStyle/>
          <a:p>
            <a:pPr marL="0" indent="0">
              <a:lnSpc>
                <a:spcPct val="90000"/>
              </a:lnSpc>
              <a:buFont typeface="Arial" panose="020B0604020202020204" pitchFamily="34" charset="0"/>
              <a:buNone/>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Principles for dealing with ethanol &amp; ethanol-blended fuels </a:t>
            </a:r>
            <a:endParaRPr lang="en-US" altLang="en-US" sz="2800" dirty="0">
              <a:solidFill>
                <a:schemeClr val="bg1"/>
              </a:solidFill>
              <a:ea typeface="ＭＳ Ｐゴシック" panose="020B0600070205080204" pitchFamily="34" charset="-128"/>
            </a:endParaRPr>
          </a:p>
          <a:p>
            <a:pPr lvl="1">
              <a:lnSpc>
                <a:spcPct val="90000"/>
              </a:lnSpc>
            </a:pPr>
            <a:r>
              <a:rPr lang="en-US" altLang="en-US" sz="2600"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Only AR or equivalent foams</a:t>
            </a:r>
          </a:p>
          <a:p>
            <a:pPr lvl="1">
              <a:lnSpc>
                <a:spcPct val="90000"/>
              </a:lnSpc>
            </a:pPr>
            <a:r>
              <a:rPr lang="en-US" altLang="en-US" sz="2600"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Gentle application methods </a:t>
            </a:r>
          </a:p>
          <a:p>
            <a:pPr lvl="1">
              <a:lnSpc>
                <a:spcPct val="90000"/>
              </a:lnSpc>
            </a:pPr>
            <a:r>
              <a:rPr lang="en-US" altLang="en-US" sz="2600"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Increased </a:t>
            </a:r>
            <a:r>
              <a:rPr lang="en-US" altLang="en-US" sz="2600" dirty="0">
                <a:solidFill>
                  <a:schemeClr val="accent6"/>
                </a:solidFill>
                <a:latin typeface="Arial" panose="020B0604020202020204" pitchFamily="34" charset="0"/>
                <a:ea typeface="ＭＳ Ｐゴシック" panose="020B0600070205080204" pitchFamily="34" charset="-128"/>
                <a:cs typeface="Arial" panose="020B0604020202020204" pitchFamily="34" charset="0"/>
              </a:rPr>
              <a:t>foam</a:t>
            </a:r>
            <a:r>
              <a:rPr lang="en-US" altLang="en-US" sz="2600"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 application rates</a:t>
            </a:r>
            <a:endParaRPr lang="en-US" altLang="en-US" sz="2600" dirty="0">
              <a:solidFill>
                <a:srgbClr val="FFB005"/>
              </a:solidFill>
              <a:ea typeface="ＭＳ Ｐゴシック" panose="020B0600070205080204" pitchFamily="34" charset="-128"/>
            </a:endParaRPr>
          </a:p>
        </p:txBody>
      </p:sp>
      <p:sp>
        <p:nvSpPr>
          <p:cNvPr id="2" name="Title 1">
            <a:extLst>
              <a:ext uri="{FF2B5EF4-FFF2-40B4-BE49-F238E27FC236}">
                <a16:creationId xmlns:a16="http://schemas.microsoft.com/office/drawing/2014/main" id="{032467E5-1519-0537-AB21-3921E16F9E4B}"/>
              </a:ext>
            </a:extLst>
          </p:cNvPr>
          <p:cNvSpPr>
            <a:spLocks noGrp="1"/>
          </p:cNvSpPr>
          <p:nvPr>
            <p:ph type="title"/>
          </p:nvPr>
        </p:nvSpPr>
        <p:spPr>
          <a:xfrm>
            <a:off x="457200" y="1524000"/>
            <a:ext cx="7010400" cy="1323439"/>
          </a:xfrm>
        </p:spPr>
        <p:txBody>
          <a:bodyPr wrap="square" anchor="t" anchorCtr="0">
            <a:spAutoFit/>
          </a:bodyPr>
          <a:lstStyle/>
          <a:p>
            <a:pPr algn="l"/>
            <a:r>
              <a:rPr lang="en-US" sz="4000" dirty="0"/>
              <a:t>Foam for Ethanol and Ethanol-Blended Fuels</a:t>
            </a:r>
          </a:p>
        </p:txBody>
      </p:sp>
      <p:pic>
        <p:nvPicPr>
          <p:cNvPr id="3" name="Picture 2">
            <a:extLst>
              <a:ext uri="{FF2B5EF4-FFF2-40B4-BE49-F238E27FC236}">
                <a16:creationId xmlns:a16="http://schemas.microsoft.com/office/drawing/2014/main" id="{BAA98A8F-D48A-2E1E-69F4-C6C1E663AD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AD6AA4D-E39F-6D3E-5A36-26BDF8FDD2A3}"/>
              </a:ext>
            </a:extLst>
          </p:cNvPr>
          <p:cNvPicPr>
            <a:picLocks noGrp="1" noChangeAspect="1"/>
          </p:cNvPicPr>
          <p:nvPr>
            <p:ph type="pic" sz="quarter" idx="10"/>
          </p:nvPr>
        </p:nvPicPr>
        <p:blipFill rotWithShape="1">
          <a:blip r:embed="rId3"/>
          <a:stretch>
            <a:fillRect/>
          </a:stretch>
        </p:blipFill>
        <p:spPr>
          <a:xfrm>
            <a:off x="-76200" y="-76200"/>
            <a:ext cx="10370184" cy="6924521"/>
          </a:xfrm>
          <a:prstGeom prst="rect">
            <a:avLst/>
          </a:prstGeom>
        </p:spPr>
      </p:pic>
      <p:pic>
        <p:nvPicPr>
          <p:cNvPr id="7" name="Picture 6">
            <a:extLst>
              <a:ext uri="{FF2B5EF4-FFF2-40B4-BE49-F238E27FC236}">
                <a16:creationId xmlns:a16="http://schemas.microsoft.com/office/drawing/2014/main" id="{0AE6E12F-349B-B866-7776-0ED94D5C00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288468" y="-228600"/>
            <a:ext cx="9903532" cy="7086600"/>
          </a:xfrm>
          <a:prstGeom prst="rect">
            <a:avLst/>
          </a:prstGeom>
        </p:spPr>
      </p:pic>
      <p:sp>
        <p:nvSpPr>
          <p:cNvPr id="59395" name="Rectangle 3">
            <a:extLst>
              <a:ext uri="{FF2B5EF4-FFF2-40B4-BE49-F238E27FC236}">
                <a16:creationId xmlns:a16="http://schemas.microsoft.com/office/drawing/2014/main" id="{CE6EB732-5EB3-4E81-8380-55BD949C63D7}"/>
              </a:ext>
            </a:extLst>
          </p:cNvPr>
          <p:cNvSpPr>
            <a:spLocks noGrp="1"/>
          </p:cNvSpPr>
          <p:nvPr>
            <p:ph type="body" sz="quarter" idx="11"/>
          </p:nvPr>
        </p:nvSpPr>
        <p:spPr>
          <a:xfrm>
            <a:off x="5410200" y="2301859"/>
            <a:ext cx="6553200" cy="3717941"/>
          </a:xfrm>
        </p:spPr>
        <p:txBody>
          <a:bodyPr anchor="t" anchorCtr="0">
            <a:spAutoFit/>
          </a:bodyPr>
          <a:lstStyle/>
          <a:p>
            <a:pPr marL="0" indent="0" eaLnBrk="1" hangingPunct="1">
              <a:lnSpc>
                <a:spcPct val="90000"/>
              </a:lnSpc>
              <a:buFont typeface="Arial" panose="020B0604020202020204" pitchFamily="34" charset="0"/>
              <a:buNone/>
            </a:pPr>
            <a:r>
              <a:rPr lang="en-US" altLang="en-US" sz="28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AR foams</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Use of Type II application techniques:</a:t>
            </a:r>
          </a:p>
          <a:p>
            <a:pPr lvl="1" eaLnBrk="1" hangingPunct="1">
              <a:lnSpc>
                <a:spcPct val="90000"/>
              </a:lnSpc>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is applied indirectly to fire through fixed or semi-fixed foam chambers</a:t>
            </a:r>
          </a:p>
          <a:p>
            <a:pPr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Use of Type III application techniques: </a:t>
            </a:r>
          </a:p>
          <a:p>
            <a:pPr lvl="1" eaLnBrk="1" hangingPunct="1">
              <a:lnSpc>
                <a:spcPct val="90000"/>
              </a:lnSpc>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Portable monitors &amp; hand lines</a:t>
            </a:r>
          </a:p>
          <a:p>
            <a:pPr lvl="1" eaLnBrk="1" hangingPunct="1">
              <a:lnSpc>
                <a:spcPct val="90000"/>
              </a:lnSpc>
            </a:pPr>
            <a:r>
              <a:rPr lang="en-US" altLang="en-US" sz="24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Effective only when deflected off surfaces</a:t>
            </a:r>
          </a:p>
          <a:p>
            <a:pPr lvl="1" eaLnBrk="1" hangingPunct="1">
              <a:lnSpc>
                <a:spcPct val="90000"/>
              </a:lnSpc>
            </a:pPr>
            <a:r>
              <a:rPr lang="en-US" altLang="en-US" sz="2400"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Best option may be to protect surrounding exposures</a:t>
            </a:r>
          </a:p>
        </p:txBody>
      </p:sp>
      <p:sp>
        <p:nvSpPr>
          <p:cNvPr id="2" name="Title 1">
            <a:extLst>
              <a:ext uri="{FF2B5EF4-FFF2-40B4-BE49-F238E27FC236}">
                <a16:creationId xmlns:a16="http://schemas.microsoft.com/office/drawing/2014/main" id="{ED1BC1BE-0ACB-EEEE-1139-0BE92BA5A69D}"/>
              </a:ext>
            </a:extLst>
          </p:cNvPr>
          <p:cNvSpPr>
            <a:spLocks noGrp="1"/>
          </p:cNvSpPr>
          <p:nvPr>
            <p:ph type="title"/>
          </p:nvPr>
        </p:nvSpPr>
        <p:spPr>
          <a:xfrm>
            <a:off x="5181600" y="1173162"/>
            <a:ext cx="6400800" cy="579438"/>
          </a:xfrm>
        </p:spPr>
        <p:txBody>
          <a:bodyPr>
            <a:noAutofit/>
          </a:bodyPr>
          <a:lstStyle/>
          <a:p>
            <a:pPr algn="l"/>
            <a:r>
              <a:rPr lang="en-US" sz="4000" dirty="0"/>
              <a:t>Foam for Ethanol and Ethanol-Blended Fuels</a:t>
            </a:r>
          </a:p>
        </p:txBody>
      </p:sp>
      <p:pic>
        <p:nvPicPr>
          <p:cNvPr id="3" name="Picture 2">
            <a:extLst>
              <a:ext uri="{FF2B5EF4-FFF2-40B4-BE49-F238E27FC236}">
                <a16:creationId xmlns:a16="http://schemas.microsoft.com/office/drawing/2014/main" id="{FDB9D697-F625-B31B-95E4-5F7C75DCCC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43280"/>
            <a:ext cx="1438729" cy="310662"/>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a:extLst>
              <a:ext uri="{FF2B5EF4-FFF2-40B4-BE49-F238E27FC236}">
                <a16:creationId xmlns:a16="http://schemas.microsoft.com/office/drawing/2014/main" id="{B8B216CC-8DF5-4726-994D-0FC475C2D78F}"/>
              </a:ext>
            </a:extLst>
          </p:cNvPr>
          <p:cNvSpPr>
            <a:spLocks noGrp="1"/>
          </p:cNvSpPr>
          <p:nvPr>
            <p:ph type="body" sz="quarter" idx="11"/>
          </p:nvPr>
        </p:nvSpPr>
        <p:spPr>
          <a:xfrm>
            <a:off x="457200" y="990600"/>
            <a:ext cx="11277600" cy="5334000"/>
          </a:xfrm>
        </p:spPr>
        <p:txBody>
          <a:body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application with portable equipment will require higher rates</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Application device types whether portable or stationary have operational set points</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Foam application rates may vary significantly based on manufacturer</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Ethanol &amp; ethanol-blended fuels require higher flow rate of foam to extinguish fires, suppress vapors &amp; increase emergency responder safety</a:t>
            </a:r>
          </a:p>
          <a:p>
            <a:pPr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Flow rates start at 2 </a:t>
            </a:r>
            <a:r>
              <a:rPr lang="en-US" altLang="en-US" sz="26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gpm</a:t>
            </a: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foam/ 10 </a:t>
            </a:r>
            <a:r>
              <a:rPr lang="en-US" altLang="en-US" sz="26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sqft</a:t>
            </a:r>
            <a:r>
              <a:rPr lang="en-US" altLang="en-US" sz="2600" baseline="300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a:t>
            </a: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of AR type foam (0.2 </a:t>
            </a:r>
            <a:r>
              <a:rPr lang="en-US" altLang="en-US" sz="26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gpm</a:t>
            </a: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a:t>
            </a:r>
            <a:r>
              <a:rPr lang="en-US" altLang="en-US" sz="26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sqft</a:t>
            </a: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for any ethanol &amp; ethanol-blended fuel incident</a:t>
            </a:r>
          </a:p>
          <a:p>
            <a:pPr lvl="1" eaLnBrk="1" hangingPunct="1">
              <a:lnSpc>
                <a:spcPct val="90000"/>
              </a:lnSpc>
            </a:pPr>
            <a:r>
              <a:rPr lang="en-US" altLang="en-US" sz="2600" dirty="0">
                <a:latin typeface="Arial" panose="020B0604020202020204" pitchFamily="34" charset="0"/>
                <a:ea typeface="ＭＳ Ｐゴシック" panose="020B0600070205080204" pitchFamily="34" charset="-128"/>
                <a:cs typeface="Arial" panose="020B0604020202020204" pitchFamily="34" charset="0"/>
              </a:rPr>
              <a:t>NFPA 11 has recommended application rates for ethanol &amp; ethanol-blended fuels. However, each foam manufacturer provides guidance on application rates based on testing &amp; their UL162 certifications</a:t>
            </a:r>
            <a:endPar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p:txBody>
      </p:sp>
      <p:sp>
        <p:nvSpPr>
          <p:cNvPr id="2" name="Title 1">
            <a:extLst>
              <a:ext uri="{FF2B5EF4-FFF2-40B4-BE49-F238E27FC236}">
                <a16:creationId xmlns:a16="http://schemas.microsoft.com/office/drawing/2014/main" id="{B5A50B92-C637-0BE8-BD9C-CC26C0DA45AA}"/>
              </a:ext>
            </a:extLst>
          </p:cNvPr>
          <p:cNvSpPr>
            <a:spLocks noGrp="1"/>
          </p:cNvSpPr>
          <p:nvPr>
            <p:ph type="title"/>
          </p:nvPr>
        </p:nvSpPr>
        <p:spPr/>
        <p:txBody>
          <a:bodyPr>
            <a:noAutofit/>
          </a:bodyPr>
          <a:lstStyle/>
          <a:p>
            <a:r>
              <a:rPr lang="en-US" sz="4000" dirty="0"/>
              <a:t>Foam Application Rates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D7E2FB3-2339-3BEF-8FF1-2DDF3DD01C9B}"/>
              </a:ext>
            </a:extLst>
          </p:cNvPr>
          <p:cNvPicPr>
            <a:picLocks noChangeAspect="1"/>
          </p:cNvPicPr>
          <p:nvPr/>
        </p:nvPicPr>
        <p:blipFill>
          <a:blip r:embed="rId3">
            <a:alphaModFix amt="15000"/>
            <a:extLst>
              <a:ext uri="{28A0092B-C50C-407E-A947-70E740481C1C}">
                <a14:useLocalDpi xmlns:a14="http://schemas.microsoft.com/office/drawing/2010/main" val="0"/>
              </a:ext>
            </a:extLst>
          </a:blip>
          <a:srcRect l="1172" r="5078"/>
          <a:stretch>
            <a:fillRect/>
          </a:stretch>
        </p:blipFill>
        <p:spPr>
          <a:xfrm>
            <a:off x="-1" y="0"/>
            <a:ext cx="12192001" cy="6858000"/>
          </a:xfrm>
          <a:prstGeom prst="rect">
            <a:avLst/>
          </a:prstGeom>
        </p:spPr>
      </p:pic>
      <p:sp>
        <p:nvSpPr>
          <p:cNvPr id="71682" name="Content Placeholder 2">
            <a:extLst>
              <a:ext uri="{FF2B5EF4-FFF2-40B4-BE49-F238E27FC236}">
                <a16:creationId xmlns:a16="http://schemas.microsoft.com/office/drawing/2014/main" id="{7E5ECC8E-BFD2-486C-89D4-8D7755E7A608}"/>
              </a:ext>
            </a:extLst>
          </p:cNvPr>
          <p:cNvSpPr>
            <a:spLocks noGrp="1"/>
          </p:cNvSpPr>
          <p:nvPr>
            <p:ph type="body" sz="quarter" idx="11"/>
          </p:nvPr>
        </p:nvSpPr>
        <p:spPr>
          <a:xfrm>
            <a:off x="457200" y="1143000"/>
            <a:ext cx="11277600" cy="4792081"/>
          </a:xfrm>
        </p:spPr>
        <p:txBody>
          <a:bodyPr anchor="t" anchorCtr="0">
            <a:spAutoFit/>
          </a:bodyPr>
          <a:lstStyle/>
          <a:p>
            <a:pPr>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To determine the amount of foam concentrate required, you must find out the type of fuel &amp; the area of involvement</a:t>
            </a:r>
          </a:p>
          <a:p>
            <a:pPr>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The square footage multiplied by the application rate will give the recommended </a:t>
            </a:r>
            <a:r>
              <a:rPr lang="en-US" altLang="en-US" sz="2800" dirty="0" err="1">
                <a:solidFill>
                  <a:schemeClr val="bg1"/>
                </a:solidFill>
                <a:latin typeface="Arial" panose="020B0604020202020204" pitchFamily="34" charset="0"/>
                <a:ea typeface="ＭＳ Ｐゴシック" panose="020B0600070205080204" pitchFamily="34" charset="-128"/>
                <a:cs typeface="Arial" panose="020B0604020202020204" pitchFamily="34" charset="0"/>
              </a:rPr>
              <a:t>gpm</a:t>
            </a:r>
            <a:endPar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endParaRPr>
          </a:p>
          <a:p>
            <a:pPr>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The whole formula will give the concentrate total </a:t>
            </a:r>
          </a:p>
          <a:p>
            <a:pPr>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This includes the time duration for the attack &amp; percentage rate for the concentrate to be used</a:t>
            </a:r>
          </a:p>
          <a:p>
            <a:pPr>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Time duration depends on the nature of the incident </a:t>
            </a:r>
          </a:p>
          <a:p>
            <a:pPr lvl="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Typical times are: </a:t>
            </a:r>
          </a:p>
          <a:p>
            <a:pPr lvl="2">
              <a:lnSpc>
                <a:spcPct val="90000"/>
              </a:lnSpc>
            </a:pPr>
            <a:r>
              <a:rPr lang="en-US" altLang="en-US"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60 minutes for tanks </a:t>
            </a:r>
          </a:p>
          <a:p>
            <a:pPr lvl="2">
              <a:lnSpc>
                <a:spcPct val="90000"/>
              </a:lnSpc>
            </a:pPr>
            <a:r>
              <a:rPr lang="en-US" altLang="en-US"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20 minutes for ground spills</a:t>
            </a:r>
          </a:p>
        </p:txBody>
      </p:sp>
      <p:sp>
        <p:nvSpPr>
          <p:cNvPr id="3" name="TextBox 2">
            <a:extLst>
              <a:ext uri="{FF2B5EF4-FFF2-40B4-BE49-F238E27FC236}">
                <a16:creationId xmlns:a16="http://schemas.microsoft.com/office/drawing/2014/main" id="{D50653B2-4C6E-44F9-9663-7386ABA595A8}"/>
              </a:ext>
            </a:extLst>
          </p:cNvPr>
          <p:cNvSpPr txBox="1"/>
          <p:nvPr/>
        </p:nvSpPr>
        <p:spPr>
          <a:xfrm rot="10800000" flipH="1" flipV="1">
            <a:off x="533400" y="6476127"/>
            <a:ext cx="2590800" cy="246221"/>
          </a:xfrm>
          <a:prstGeom prst="rect">
            <a:avLst/>
          </a:prstGeom>
          <a:noFill/>
        </p:spPr>
        <p:txBody>
          <a:bodyPr wrap="square" rtlCol="0">
            <a:spAutoFit/>
          </a:bodyPr>
          <a:lstStyle/>
          <a:p>
            <a:r>
              <a:rPr lang="en-US" sz="1000" dirty="0">
                <a:solidFill>
                  <a:schemeClr val="bg1"/>
                </a:solidFill>
              </a:rPr>
              <a:t>Reference: Williams Fire &amp; Hazard Control</a:t>
            </a:r>
          </a:p>
        </p:txBody>
      </p:sp>
      <p:sp>
        <p:nvSpPr>
          <p:cNvPr id="5" name="Title 4">
            <a:extLst>
              <a:ext uri="{FF2B5EF4-FFF2-40B4-BE49-F238E27FC236}">
                <a16:creationId xmlns:a16="http://schemas.microsoft.com/office/drawing/2014/main" id="{442CB58A-7565-90EC-4EF0-5A16029838C3}"/>
              </a:ext>
            </a:extLst>
          </p:cNvPr>
          <p:cNvSpPr>
            <a:spLocks noGrp="1"/>
          </p:cNvSpPr>
          <p:nvPr>
            <p:ph type="title"/>
          </p:nvPr>
        </p:nvSpPr>
        <p:spPr/>
        <p:txBody>
          <a:bodyPr>
            <a:noAutofit/>
          </a:bodyPr>
          <a:lstStyle/>
          <a:p>
            <a:r>
              <a:rPr lang="en-US" sz="4000" dirty="0"/>
              <a:t>Application Formula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580F0B2A-C928-B990-D251-D64DF205032A}"/>
              </a:ext>
            </a:extLst>
          </p:cNvPr>
          <p:cNvGrpSpPr/>
          <p:nvPr/>
        </p:nvGrpSpPr>
        <p:grpSpPr>
          <a:xfrm>
            <a:off x="-533400" y="0"/>
            <a:ext cx="13106400" cy="6864581"/>
            <a:chOff x="0" y="0"/>
            <a:chExt cx="12489519" cy="6864581"/>
          </a:xfrm>
        </p:grpSpPr>
        <p:pic>
          <p:nvPicPr>
            <p:cNvPr id="12" name="Picture 11">
              <a:extLst>
                <a:ext uri="{FF2B5EF4-FFF2-40B4-BE49-F238E27FC236}">
                  <a16:creationId xmlns:a16="http://schemas.microsoft.com/office/drawing/2014/main" id="{4FAF838C-BCB3-615C-F04F-66A25C7352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9553" y="0"/>
              <a:ext cx="10289512" cy="6858000"/>
            </a:xfrm>
            <a:prstGeom prst="rect">
              <a:avLst/>
            </a:prstGeom>
          </p:spPr>
        </p:pic>
        <p:grpSp>
          <p:nvGrpSpPr>
            <p:cNvPr id="5" name="Group 4">
              <a:extLst>
                <a:ext uri="{FF2B5EF4-FFF2-40B4-BE49-F238E27FC236}">
                  <a16:creationId xmlns:a16="http://schemas.microsoft.com/office/drawing/2014/main" id="{4C61413E-3CAB-789F-2E93-6D3ABC13887F}"/>
                </a:ext>
              </a:extLst>
            </p:cNvPr>
            <p:cNvGrpSpPr/>
            <p:nvPr/>
          </p:nvGrpSpPr>
          <p:grpSpPr>
            <a:xfrm>
              <a:off x="0" y="1039"/>
              <a:ext cx="12489519" cy="6863542"/>
              <a:chOff x="0" y="7620"/>
              <a:chExt cx="12489519" cy="6863542"/>
            </a:xfrm>
          </p:grpSpPr>
          <p:sp>
            <p:nvSpPr>
              <p:cNvPr id="7" name="Rectangle 6">
                <a:extLst>
                  <a:ext uri="{FF2B5EF4-FFF2-40B4-BE49-F238E27FC236}">
                    <a16:creationId xmlns:a16="http://schemas.microsoft.com/office/drawing/2014/main" id="{96C3B5A3-ADD7-55DB-625D-4A41D3110428}"/>
                  </a:ext>
                </a:extLst>
              </p:cNvPr>
              <p:cNvSpPr/>
              <p:nvPr/>
            </p:nvSpPr>
            <p:spPr>
              <a:xfrm>
                <a:off x="0" y="7620"/>
                <a:ext cx="1098494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37E96CD-517F-2ADA-96EF-F63B75FE7CC7}"/>
                  </a:ext>
                </a:extLst>
              </p:cNvPr>
              <p:cNvSpPr/>
              <p:nvPr/>
            </p:nvSpPr>
            <p:spPr>
              <a:xfrm>
                <a:off x="0" y="7620"/>
                <a:ext cx="12489519" cy="6863542"/>
              </a:xfrm>
              <a:prstGeom prst="rect">
                <a:avLst/>
              </a:prstGeom>
              <a:gradFill flip="none" rotWithShape="1">
                <a:gsLst>
                  <a:gs pos="0">
                    <a:srgbClr val="1A2450"/>
                  </a:gs>
                  <a:gs pos="51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69635" name="Content Placeholder 2">
            <a:extLst>
              <a:ext uri="{FF2B5EF4-FFF2-40B4-BE49-F238E27FC236}">
                <a16:creationId xmlns:a16="http://schemas.microsoft.com/office/drawing/2014/main" id="{972CDE2E-ECAC-4C67-B70D-234AEC5B936A}"/>
              </a:ext>
            </a:extLst>
          </p:cNvPr>
          <p:cNvSpPr>
            <a:spLocks noGrp="1"/>
          </p:cNvSpPr>
          <p:nvPr>
            <p:ph type="body" sz="quarter" idx="11"/>
          </p:nvPr>
        </p:nvSpPr>
        <p:spPr>
          <a:xfrm>
            <a:off x="457200" y="1565529"/>
            <a:ext cx="6553200" cy="4530471"/>
          </a:xfrm>
        </p:spPr>
        <p:txBody>
          <a:bodyPr wrap="square" anchor="t" anchorCtr="0">
            <a:spAutoFit/>
          </a:bodyPr>
          <a:lstStyle/>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The application rates for spill fires of shallow depth are recommended by NFPA 11</a:t>
            </a:r>
          </a:p>
          <a:p>
            <a:pPr eaLnBrk="1" hangingPunct="1">
              <a:lnSpc>
                <a:spcPct val="90000"/>
              </a:lnSpc>
            </a:pPr>
            <a:r>
              <a:rPr lang="en-US" altLang="en-US" sz="2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Increasing the foam application rate over the minimum recommendation will generally reduce the time required for extinguishment</a:t>
            </a:r>
          </a:p>
          <a:p>
            <a:pPr eaLnBrk="1" hangingPunct="1">
              <a:lnSpc>
                <a:spcPct val="90000"/>
              </a:lnSpc>
            </a:pPr>
            <a:r>
              <a:rPr lang="en-US" altLang="en-US" sz="2800" dirty="0">
                <a:latin typeface="Arial" panose="020B0604020202020204" pitchFamily="34" charset="0"/>
                <a:ea typeface="ＭＳ Ｐゴシック" panose="020B0600070205080204" pitchFamily="34" charset="-128"/>
                <a:cs typeface="Arial" panose="020B0604020202020204" pitchFamily="34" charset="0"/>
              </a:rPr>
              <a:t>Due to the characteristics of ethanol &amp; ethanol-blended fuels the application rate and flow time is based on the manufacturers recommendations</a:t>
            </a:r>
          </a:p>
        </p:txBody>
      </p:sp>
      <p:sp>
        <p:nvSpPr>
          <p:cNvPr id="2" name="Title 1">
            <a:extLst>
              <a:ext uri="{FF2B5EF4-FFF2-40B4-BE49-F238E27FC236}">
                <a16:creationId xmlns:a16="http://schemas.microsoft.com/office/drawing/2014/main" id="{FF6EAECE-1F83-960C-ED13-B408CA722F47}"/>
              </a:ext>
            </a:extLst>
          </p:cNvPr>
          <p:cNvSpPr>
            <a:spLocks noGrp="1"/>
          </p:cNvSpPr>
          <p:nvPr>
            <p:ph type="title"/>
          </p:nvPr>
        </p:nvSpPr>
        <p:spPr>
          <a:xfrm>
            <a:off x="457200" y="762000"/>
            <a:ext cx="11277600" cy="579438"/>
          </a:xfrm>
        </p:spPr>
        <p:txBody>
          <a:bodyPr>
            <a:noAutofit/>
          </a:bodyPr>
          <a:lstStyle/>
          <a:p>
            <a:pPr algn="l"/>
            <a:r>
              <a:rPr lang="en-US" sz="4000" dirty="0"/>
              <a:t>Application Rates</a:t>
            </a:r>
          </a:p>
        </p:txBody>
      </p:sp>
      <p:pic>
        <p:nvPicPr>
          <p:cNvPr id="3" name="Picture 2">
            <a:extLst>
              <a:ext uri="{FF2B5EF4-FFF2-40B4-BE49-F238E27FC236}">
                <a16:creationId xmlns:a16="http://schemas.microsoft.com/office/drawing/2014/main" id="{E734AD9E-05A9-0CFC-CA0C-82162D22B9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671" y="6443280"/>
            <a:ext cx="1438729" cy="310662"/>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C2B618AF-A36F-4D01-913D-DBE542A216BF}"/>
              </a:ext>
            </a:extLst>
          </p:cNvPr>
          <p:cNvGraphicFramePr>
            <a:graphicFrameLocks noGrp="1"/>
          </p:cNvGraphicFramePr>
          <p:nvPr>
            <p:ph idx="4294967295"/>
            <p:extLst>
              <p:ext uri="{D42A27DB-BD31-4B8C-83A1-F6EECF244321}">
                <p14:modId xmlns:p14="http://schemas.microsoft.com/office/powerpoint/2010/main" val="2738184326"/>
              </p:ext>
            </p:extLst>
          </p:nvPr>
        </p:nvGraphicFramePr>
        <p:xfrm>
          <a:off x="601579" y="2057400"/>
          <a:ext cx="11125199" cy="3348038"/>
        </p:xfrm>
        <a:graphic>
          <a:graphicData uri="http://schemas.openxmlformats.org/drawingml/2006/table">
            <a:tbl>
              <a:tblPr firstRow="1" bandRow="1">
                <a:tableStyleId>{5C22544A-7EE6-4342-B048-85BDC9FD1C3A}</a:tableStyleId>
              </a:tblPr>
              <a:tblGrid>
                <a:gridCol w="2342147">
                  <a:extLst>
                    <a:ext uri="{9D8B030D-6E8A-4147-A177-3AD203B41FA5}">
                      <a16:colId xmlns:a16="http://schemas.microsoft.com/office/drawing/2014/main" val="20000"/>
                    </a:ext>
                  </a:extLst>
                </a:gridCol>
                <a:gridCol w="780716">
                  <a:extLst>
                    <a:ext uri="{9D8B030D-6E8A-4147-A177-3AD203B41FA5}">
                      <a16:colId xmlns:a16="http://schemas.microsoft.com/office/drawing/2014/main" val="20001"/>
                    </a:ext>
                  </a:extLst>
                </a:gridCol>
                <a:gridCol w="5074652">
                  <a:extLst>
                    <a:ext uri="{9D8B030D-6E8A-4147-A177-3AD203B41FA5}">
                      <a16:colId xmlns:a16="http://schemas.microsoft.com/office/drawing/2014/main" val="20002"/>
                    </a:ext>
                  </a:extLst>
                </a:gridCol>
                <a:gridCol w="878305">
                  <a:extLst>
                    <a:ext uri="{9D8B030D-6E8A-4147-A177-3AD203B41FA5}">
                      <a16:colId xmlns:a16="http://schemas.microsoft.com/office/drawing/2014/main" val="20003"/>
                    </a:ext>
                  </a:extLst>
                </a:gridCol>
                <a:gridCol w="2049379">
                  <a:extLst>
                    <a:ext uri="{9D8B030D-6E8A-4147-A177-3AD203B41FA5}">
                      <a16:colId xmlns:a16="http://schemas.microsoft.com/office/drawing/2014/main" val="20004"/>
                    </a:ext>
                  </a:extLst>
                </a:gridCol>
              </a:tblGrid>
              <a:tr h="856753">
                <a:tc>
                  <a:txBody>
                    <a:bodyPr/>
                    <a:lstStyle/>
                    <a:p>
                      <a:pPr algn="ctr"/>
                      <a:r>
                        <a:rPr lang="en-US" sz="1800" dirty="0">
                          <a:solidFill>
                            <a:schemeClr val="tx1"/>
                          </a:solidFill>
                          <a:latin typeface="Arial" pitchFamily="34" charset="0"/>
                          <a:cs typeface="Arial" pitchFamily="34" charset="0"/>
                        </a:rPr>
                        <a:t>Area</a:t>
                      </a:r>
                    </a:p>
                    <a:p>
                      <a:pPr algn="ctr"/>
                      <a:r>
                        <a:rPr lang="en-US" sz="1800" dirty="0">
                          <a:solidFill>
                            <a:schemeClr val="tx1"/>
                          </a:solidFill>
                          <a:latin typeface="Arial" pitchFamily="34" charset="0"/>
                          <a:cs typeface="Arial" pitchFamily="34" charset="0"/>
                        </a:rPr>
                        <a:t>(Square Feet)</a:t>
                      </a:r>
                    </a:p>
                  </a:txBody>
                  <a:tcPr marT="45724" marB="45724" anchor="ctr"/>
                </a:tc>
                <a:tc>
                  <a:txBody>
                    <a:bodyPr/>
                    <a:lstStyle/>
                    <a:p>
                      <a:pPr algn="ctr"/>
                      <a:r>
                        <a:rPr lang="en-US" sz="1800" dirty="0">
                          <a:solidFill>
                            <a:schemeClr val="tx1"/>
                          </a:solidFill>
                          <a:latin typeface="Arial" pitchFamily="34" charset="0"/>
                          <a:cs typeface="Arial" pitchFamily="34" charset="0"/>
                        </a:rPr>
                        <a:t>X</a:t>
                      </a:r>
                    </a:p>
                  </a:txBody>
                  <a:tcPr marT="45724" marB="45724" anchor="ctr"/>
                </a:tc>
                <a:tc>
                  <a:txBody>
                    <a:bodyPr/>
                    <a:lstStyle/>
                    <a:p>
                      <a:pPr algn="ctr"/>
                      <a:r>
                        <a:rPr lang="en-US" sz="1800" dirty="0">
                          <a:solidFill>
                            <a:schemeClr val="tx1"/>
                          </a:solidFill>
                          <a:latin typeface="Arial" pitchFamily="34" charset="0"/>
                          <a:cs typeface="Arial" pitchFamily="34" charset="0"/>
                        </a:rPr>
                        <a:t>Minimum Application Rate</a:t>
                      </a:r>
                    </a:p>
                  </a:txBody>
                  <a:tcPr marT="45724" marB="45724" anchor="ctr"/>
                </a:tc>
                <a:tc>
                  <a:txBody>
                    <a:bodyPr/>
                    <a:lstStyle/>
                    <a:p>
                      <a:pPr algn="ctr"/>
                      <a:r>
                        <a:rPr lang="en-US" sz="1800" dirty="0">
                          <a:solidFill>
                            <a:schemeClr val="tx1"/>
                          </a:solidFill>
                          <a:latin typeface="Arial" pitchFamily="34" charset="0"/>
                          <a:cs typeface="Arial" pitchFamily="34" charset="0"/>
                        </a:rPr>
                        <a:t>=</a:t>
                      </a:r>
                    </a:p>
                  </a:txBody>
                  <a:tcPr marT="45724" marB="45724" anchor="ctr"/>
                </a:tc>
                <a:tc>
                  <a:txBody>
                    <a:bodyPr/>
                    <a:lstStyle/>
                    <a:p>
                      <a:pPr algn="ctr"/>
                      <a:r>
                        <a:rPr lang="en-US" sz="1800" dirty="0">
                          <a:solidFill>
                            <a:schemeClr val="tx1"/>
                          </a:solidFill>
                          <a:latin typeface="Arial" pitchFamily="34" charset="0"/>
                          <a:cs typeface="Arial" pitchFamily="34" charset="0"/>
                        </a:rPr>
                        <a:t>GPM</a:t>
                      </a:r>
                    </a:p>
                    <a:p>
                      <a:pPr algn="ctr"/>
                      <a:r>
                        <a:rPr lang="en-US" sz="1800" dirty="0">
                          <a:solidFill>
                            <a:schemeClr val="tx1"/>
                          </a:solidFill>
                          <a:latin typeface="Arial" pitchFamily="34" charset="0"/>
                          <a:cs typeface="Arial" pitchFamily="34" charset="0"/>
                        </a:rPr>
                        <a:t>Solution</a:t>
                      </a:r>
                    </a:p>
                  </a:txBody>
                  <a:tcPr marT="45724" marB="45724" anchor="ctr"/>
                </a:tc>
                <a:extLst>
                  <a:ext uri="{0D108BD9-81ED-4DB2-BD59-A6C34878D82A}">
                    <a16:rowId xmlns:a16="http://schemas.microsoft.com/office/drawing/2014/main" val="10000"/>
                  </a:ext>
                </a:extLst>
              </a:tr>
              <a:tr h="489574">
                <a:tc>
                  <a:txBody>
                    <a:bodyPr/>
                    <a:lstStyle/>
                    <a:p>
                      <a:endParaRPr lang="en-US" sz="1800" dirty="0">
                        <a:solidFill>
                          <a:schemeClr val="tx1"/>
                        </a:solidFill>
                        <a:latin typeface="Arial" pitchFamily="34" charset="0"/>
                        <a:cs typeface="Arial" pitchFamily="34" charset="0"/>
                      </a:endParaRPr>
                    </a:p>
                  </a:txBody>
                  <a:tcPr marT="45724" marB="45724" anchor="ctr"/>
                </a:tc>
                <a:tc>
                  <a:txBody>
                    <a:bodyPr/>
                    <a:lstStyle/>
                    <a:p>
                      <a:pPr algn="ctr"/>
                      <a:r>
                        <a:rPr lang="en-US" sz="1800" dirty="0">
                          <a:solidFill>
                            <a:schemeClr val="tx1"/>
                          </a:solidFill>
                          <a:latin typeface="Arial" pitchFamily="34" charset="0"/>
                          <a:cs typeface="Arial" pitchFamily="34" charset="0"/>
                        </a:rPr>
                        <a:t>X</a:t>
                      </a:r>
                    </a:p>
                  </a:txBody>
                  <a:tcPr marT="45724" marB="45724" anchor="ctr"/>
                </a:tc>
                <a:tc>
                  <a:txBody>
                    <a:bodyPr/>
                    <a:lstStyle/>
                    <a:p>
                      <a:r>
                        <a:rPr lang="en-US" sz="1800" dirty="0">
                          <a:solidFill>
                            <a:schemeClr val="tx1"/>
                          </a:solidFill>
                          <a:latin typeface="Arial" pitchFamily="34" charset="0"/>
                          <a:cs typeface="Arial" pitchFamily="34" charset="0"/>
                        </a:rPr>
                        <a:t>0.10</a:t>
                      </a:r>
                      <a:r>
                        <a:rPr lang="en-US" sz="1800" baseline="0" dirty="0">
                          <a:solidFill>
                            <a:schemeClr val="tx1"/>
                          </a:solidFill>
                          <a:latin typeface="Arial" pitchFamily="34" charset="0"/>
                          <a:cs typeface="Arial" pitchFamily="34" charset="0"/>
                        </a:rPr>
                        <a:t> Hydrocarbon Liquid Spill/ Fire</a:t>
                      </a:r>
                      <a:endParaRPr lang="en-US" sz="1800" dirty="0">
                        <a:solidFill>
                          <a:schemeClr val="tx1"/>
                        </a:solidFill>
                        <a:latin typeface="Arial" pitchFamily="34" charset="0"/>
                        <a:cs typeface="Arial" pitchFamily="34" charset="0"/>
                      </a:endParaRPr>
                    </a:p>
                  </a:txBody>
                  <a:tcPr marT="45724" marB="45724" anchor="ctr"/>
                </a:tc>
                <a:tc>
                  <a:txBody>
                    <a:bodyPr/>
                    <a:lstStyle/>
                    <a:p>
                      <a:pPr algn="ctr"/>
                      <a:r>
                        <a:rPr lang="en-US" sz="1800" dirty="0">
                          <a:solidFill>
                            <a:schemeClr val="tx1"/>
                          </a:solidFill>
                          <a:latin typeface="Arial" pitchFamily="34" charset="0"/>
                          <a:cs typeface="Arial" pitchFamily="34" charset="0"/>
                        </a:rPr>
                        <a:t>=</a:t>
                      </a:r>
                    </a:p>
                  </a:txBody>
                  <a:tcPr marT="45724" marB="45724" anchor="ctr"/>
                </a:tc>
                <a:tc>
                  <a:txBody>
                    <a:bodyPr/>
                    <a:lstStyle/>
                    <a:p>
                      <a:endParaRPr lang="en-US" sz="180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1"/>
                  </a:ext>
                </a:extLst>
              </a:tr>
              <a:tr h="489574">
                <a:tc>
                  <a:txBody>
                    <a:bodyPr/>
                    <a:lstStyle/>
                    <a:p>
                      <a:endParaRPr lang="en-US" sz="1800" dirty="0">
                        <a:solidFill>
                          <a:schemeClr val="tx1"/>
                        </a:solidFill>
                        <a:latin typeface="Arial" pitchFamily="34" charset="0"/>
                        <a:cs typeface="Arial" pitchFamily="34" charset="0"/>
                      </a:endParaRPr>
                    </a:p>
                  </a:txBody>
                  <a:tcPr marT="45724" marB="45724" anchor="ctr"/>
                </a:tc>
                <a:tc>
                  <a:txBody>
                    <a:bodyPr/>
                    <a:lstStyle/>
                    <a:p>
                      <a:pPr algn="ctr"/>
                      <a:r>
                        <a:rPr lang="en-US" sz="1800" dirty="0">
                          <a:solidFill>
                            <a:schemeClr val="tx1"/>
                          </a:solidFill>
                          <a:latin typeface="Arial" pitchFamily="34" charset="0"/>
                          <a:cs typeface="Arial" pitchFamily="34" charset="0"/>
                        </a:rPr>
                        <a:t>X</a:t>
                      </a:r>
                    </a:p>
                  </a:txBody>
                  <a:tcPr marT="45724" marB="45724" anchor="ctr"/>
                </a:tc>
                <a:tc>
                  <a:txBody>
                    <a:bodyPr/>
                    <a:lstStyle/>
                    <a:p>
                      <a:r>
                        <a:rPr lang="en-US" sz="1800" dirty="0">
                          <a:solidFill>
                            <a:schemeClr val="tx1"/>
                          </a:solidFill>
                          <a:latin typeface="Arial" pitchFamily="34" charset="0"/>
                          <a:cs typeface="Arial" pitchFamily="34" charset="0"/>
                        </a:rPr>
                        <a:t>0.16 Tank Dia.&lt;150’</a:t>
                      </a:r>
                    </a:p>
                  </a:txBody>
                  <a:tcPr marT="45724" marB="45724" anchor="ctr"/>
                </a:tc>
                <a:tc>
                  <a:txBody>
                    <a:bodyPr/>
                    <a:lstStyle/>
                    <a:p>
                      <a:pPr algn="ctr"/>
                      <a:r>
                        <a:rPr lang="en-US" sz="1800" dirty="0">
                          <a:solidFill>
                            <a:schemeClr val="tx1"/>
                          </a:solidFill>
                          <a:latin typeface="Arial" pitchFamily="34" charset="0"/>
                          <a:cs typeface="Arial" pitchFamily="34" charset="0"/>
                        </a:rPr>
                        <a:t>=</a:t>
                      </a:r>
                    </a:p>
                  </a:txBody>
                  <a:tcPr marT="45724" marB="45724" anchor="ctr"/>
                </a:tc>
                <a:tc>
                  <a:txBody>
                    <a:bodyPr/>
                    <a:lstStyle/>
                    <a:p>
                      <a:endParaRPr lang="en-US" sz="180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2"/>
                  </a:ext>
                </a:extLst>
              </a:tr>
              <a:tr h="526523">
                <a:tc>
                  <a:txBody>
                    <a:bodyPr/>
                    <a:lstStyle/>
                    <a:p>
                      <a:endParaRPr lang="en-US" sz="1800" dirty="0">
                        <a:solidFill>
                          <a:schemeClr val="tx1"/>
                        </a:solidFill>
                        <a:latin typeface="Arial" pitchFamily="34" charset="0"/>
                        <a:cs typeface="Arial" pitchFamily="34" charset="0"/>
                      </a:endParaRPr>
                    </a:p>
                  </a:txBody>
                  <a:tcPr marT="45724" marB="45724" anchor="ctr"/>
                </a:tc>
                <a:tc>
                  <a:txBody>
                    <a:bodyPr/>
                    <a:lstStyle/>
                    <a:p>
                      <a:pPr algn="ctr"/>
                      <a:r>
                        <a:rPr lang="en-US" sz="1800" dirty="0">
                          <a:solidFill>
                            <a:schemeClr val="tx1"/>
                          </a:solidFill>
                          <a:latin typeface="Arial" pitchFamily="34" charset="0"/>
                          <a:cs typeface="Arial" pitchFamily="34" charset="0"/>
                        </a:rPr>
                        <a:t>X</a:t>
                      </a:r>
                    </a:p>
                  </a:txBody>
                  <a:tcPr marT="45724" marB="45724"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solidFill>
                          <a:latin typeface="Arial" pitchFamily="34" charset="0"/>
                          <a:cs typeface="Arial" pitchFamily="34" charset="0"/>
                        </a:rPr>
                        <a:t>0.18 Tank Dia.&lt;200’</a:t>
                      </a:r>
                    </a:p>
                  </a:txBody>
                  <a:tcPr marT="45724" marB="45724" anchor="ctr"/>
                </a:tc>
                <a:tc>
                  <a:txBody>
                    <a:bodyPr/>
                    <a:lstStyle/>
                    <a:p>
                      <a:pPr algn="ctr"/>
                      <a:r>
                        <a:rPr lang="en-US" sz="1800" dirty="0">
                          <a:solidFill>
                            <a:schemeClr val="tx1"/>
                          </a:solidFill>
                          <a:latin typeface="Arial" pitchFamily="34" charset="0"/>
                          <a:cs typeface="Arial" pitchFamily="34" charset="0"/>
                        </a:rPr>
                        <a:t>=</a:t>
                      </a:r>
                    </a:p>
                  </a:txBody>
                  <a:tcPr marT="45724" marB="45724" anchor="ctr"/>
                </a:tc>
                <a:tc>
                  <a:txBody>
                    <a:bodyPr/>
                    <a:lstStyle/>
                    <a:p>
                      <a:endParaRPr lang="en-US" sz="1800" dirty="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3"/>
                  </a:ext>
                </a:extLst>
              </a:tr>
              <a:tr h="496040">
                <a:tc>
                  <a:txBody>
                    <a:bodyPr/>
                    <a:lstStyle/>
                    <a:p>
                      <a:endParaRPr lang="en-US" sz="1800" dirty="0">
                        <a:solidFill>
                          <a:schemeClr val="tx1"/>
                        </a:solidFill>
                        <a:latin typeface="Arial" pitchFamily="34" charset="0"/>
                        <a:cs typeface="Arial" pitchFamily="34" charset="0"/>
                      </a:endParaRPr>
                    </a:p>
                  </a:txBody>
                  <a:tcPr marT="45724" marB="45724" anchor="ctr"/>
                </a:tc>
                <a:tc>
                  <a:txBody>
                    <a:bodyPr/>
                    <a:lstStyle/>
                    <a:p>
                      <a:pPr algn="ctr"/>
                      <a:r>
                        <a:rPr lang="en-US" sz="1800" dirty="0">
                          <a:solidFill>
                            <a:schemeClr val="tx1"/>
                          </a:solidFill>
                          <a:latin typeface="Arial" pitchFamily="34" charset="0"/>
                          <a:cs typeface="Arial" pitchFamily="34" charset="0"/>
                        </a:rPr>
                        <a:t>X</a:t>
                      </a:r>
                    </a:p>
                  </a:txBody>
                  <a:tcPr marT="45724" marB="45724"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solidFill>
                          <a:latin typeface="Arial" pitchFamily="34" charset="0"/>
                          <a:cs typeface="Arial" pitchFamily="34" charset="0"/>
                        </a:rPr>
                        <a:t>0.20 Tank Dia.&lt;250’</a:t>
                      </a:r>
                    </a:p>
                  </a:txBody>
                  <a:tcPr marT="45724" marB="45724" anchor="ctr"/>
                </a:tc>
                <a:tc>
                  <a:txBody>
                    <a:bodyPr/>
                    <a:lstStyle/>
                    <a:p>
                      <a:pPr algn="ctr"/>
                      <a:r>
                        <a:rPr lang="en-US" sz="1800" dirty="0">
                          <a:solidFill>
                            <a:schemeClr val="tx1"/>
                          </a:solidFill>
                          <a:latin typeface="Arial" pitchFamily="34" charset="0"/>
                          <a:cs typeface="Arial" pitchFamily="34" charset="0"/>
                        </a:rPr>
                        <a:t>=</a:t>
                      </a:r>
                    </a:p>
                  </a:txBody>
                  <a:tcPr marT="45724" marB="45724" anchor="ctr"/>
                </a:tc>
                <a:tc>
                  <a:txBody>
                    <a:bodyPr/>
                    <a:lstStyle/>
                    <a:p>
                      <a:endParaRPr lang="en-US" sz="1800" dirty="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4"/>
                  </a:ext>
                </a:extLst>
              </a:tr>
              <a:tr h="489574">
                <a:tc>
                  <a:txBody>
                    <a:bodyPr/>
                    <a:lstStyle/>
                    <a:p>
                      <a:endParaRPr lang="en-US" sz="1800">
                        <a:solidFill>
                          <a:schemeClr val="tx1"/>
                        </a:solidFill>
                        <a:latin typeface="Arial" pitchFamily="34" charset="0"/>
                        <a:cs typeface="Arial" pitchFamily="34" charset="0"/>
                      </a:endParaRPr>
                    </a:p>
                  </a:txBody>
                  <a:tcPr marT="45724" marB="45724" anchor="ctr"/>
                </a:tc>
                <a:tc>
                  <a:txBody>
                    <a:bodyPr/>
                    <a:lstStyle/>
                    <a:p>
                      <a:pPr algn="ctr"/>
                      <a:r>
                        <a:rPr lang="en-US" sz="1800" dirty="0">
                          <a:solidFill>
                            <a:schemeClr val="tx1"/>
                          </a:solidFill>
                          <a:latin typeface="Arial" pitchFamily="34" charset="0"/>
                          <a:cs typeface="Arial" pitchFamily="34" charset="0"/>
                        </a:rPr>
                        <a:t>X</a:t>
                      </a:r>
                    </a:p>
                  </a:txBody>
                  <a:tcPr marT="45724" marB="45724" anchor="ctr"/>
                </a:tc>
                <a:tc>
                  <a:txBody>
                    <a:bodyPr/>
                    <a:lstStyle/>
                    <a:p>
                      <a:r>
                        <a:rPr lang="en-US" sz="1800" b="1" dirty="0">
                          <a:solidFill>
                            <a:srgbClr val="C00000"/>
                          </a:solidFill>
                          <a:latin typeface="Arial" pitchFamily="34" charset="0"/>
                          <a:cs typeface="Arial" pitchFamily="34" charset="0"/>
                        </a:rPr>
                        <a:t>0.20 Polar Solvent Spill/ Fire</a:t>
                      </a:r>
                    </a:p>
                  </a:txBody>
                  <a:tcPr marT="45724" marB="45724" anchor="ctr"/>
                </a:tc>
                <a:tc>
                  <a:txBody>
                    <a:bodyPr/>
                    <a:lstStyle/>
                    <a:p>
                      <a:pPr algn="ctr"/>
                      <a:r>
                        <a:rPr lang="en-US" sz="1800" dirty="0">
                          <a:solidFill>
                            <a:schemeClr val="tx1"/>
                          </a:solidFill>
                          <a:latin typeface="Arial" pitchFamily="34" charset="0"/>
                          <a:cs typeface="Arial" pitchFamily="34" charset="0"/>
                        </a:rPr>
                        <a:t>=</a:t>
                      </a:r>
                    </a:p>
                  </a:txBody>
                  <a:tcPr marT="45724" marB="45724" anchor="ctr"/>
                </a:tc>
                <a:tc>
                  <a:txBody>
                    <a:bodyPr/>
                    <a:lstStyle/>
                    <a:p>
                      <a:endParaRPr lang="en-US" sz="1800" dirty="0">
                        <a:solidFill>
                          <a:schemeClr val="tx1"/>
                        </a:solidFill>
                        <a:latin typeface="Arial" pitchFamily="34" charset="0"/>
                        <a:cs typeface="Arial" pitchFamily="34" charset="0"/>
                      </a:endParaRPr>
                    </a:p>
                  </a:txBody>
                  <a:tcPr marT="45724" marB="45724" anchor="ctr"/>
                </a:tc>
                <a:extLst>
                  <a:ext uri="{0D108BD9-81ED-4DB2-BD59-A6C34878D82A}">
                    <a16:rowId xmlns:a16="http://schemas.microsoft.com/office/drawing/2014/main" val="10005"/>
                  </a:ext>
                </a:extLst>
              </a:tr>
            </a:tbl>
          </a:graphicData>
        </a:graphic>
      </p:graphicFrame>
      <p:sp>
        <p:nvSpPr>
          <p:cNvPr id="75823" name="TextBox 1">
            <a:extLst>
              <a:ext uri="{FF2B5EF4-FFF2-40B4-BE49-F238E27FC236}">
                <a16:creationId xmlns:a16="http://schemas.microsoft.com/office/drawing/2014/main" id="{4CFFF285-AA34-4F79-862F-940A8538F54F}"/>
              </a:ext>
            </a:extLst>
          </p:cNvPr>
          <p:cNvSpPr txBox="1">
            <a:spLocks noChangeArrowheads="1"/>
          </p:cNvSpPr>
          <p:nvPr/>
        </p:nvSpPr>
        <p:spPr bwMode="auto">
          <a:xfrm>
            <a:off x="609600" y="1295400"/>
            <a:ext cx="52943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None/>
            </a:pPr>
            <a:r>
              <a:rPr lang="en-US" altLang="en-US" sz="2800" b="1" dirty="0">
                <a:solidFill>
                  <a:srgbClr val="FFC000"/>
                </a:solidFill>
                <a:latin typeface="Arial" panose="020B0604020202020204" pitchFamily="34" charset="0"/>
                <a:cs typeface="Arial" panose="020B0604020202020204" pitchFamily="34" charset="0"/>
              </a:rPr>
              <a:t>GPM requirements</a:t>
            </a:r>
          </a:p>
        </p:txBody>
      </p:sp>
      <p:sp>
        <p:nvSpPr>
          <p:cNvPr id="3" name="Title 2">
            <a:extLst>
              <a:ext uri="{FF2B5EF4-FFF2-40B4-BE49-F238E27FC236}">
                <a16:creationId xmlns:a16="http://schemas.microsoft.com/office/drawing/2014/main" id="{C82406FC-E904-2B8B-D07A-44EC5071B1AF}"/>
              </a:ext>
            </a:extLst>
          </p:cNvPr>
          <p:cNvSpPr>
            <a:spLocks noGrp="1"/>
          </p:cNvSpPr>
          <p:nvPr>
            <p:ph type="title"/>
          </p:nvPr>
        </p:nvSpPr>
        <p:spPr/>
        <p:txBody>
          <a:bodyPr>
            <a:noAutofit/>
          </a:bodyPr>
          <a:lstStyle/>
          <a:p>
            <a:r>
              <a:rPr lang="en-US" sz="4000" dirty="0"/>
              <a:t>Application Rates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912685-A8B9-19E2-E2BB-3407DE5EADC2}"/>
              </a:ext>
            </a:extLst>
          </p:cNvPr>
          <p:cNvSpPr>
            <a:spLocks noGrp="1"/>
          </p:cNvSpPr>
          <p:nvPr>
            <p:ph type="body" sz="quarter" idx="11"/>
          </p:nvPr>
        </p:nvSpPr>
        <p:spPr>
          <a:xfrm>
            <a:off x="533398" y="1524000"/>
            <a:ext cx="11201401" cy="523220"/>
          </a:xfrm>
        </p:spPr>
        <p:txBody>
          <a:bodyPr wrap="square" anchor="t" anchorCtr="0">
            <a:spAutoFit/>
          </a:bodyPr>
          <a:lstStyle/>
          <a:p>
            <a:pPr marL="0" indent="0">
              <a:buNone/>
            </a:pPr>
            <a:r>
              <a:rPr lang="en-US" altLang="en-US" sz="28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Concentrate requirements</a:t>
            </a:r>
            <a:endParaRPr lang="en-US" dirty="0"/>
          </a:p>
        </p:txBody>
      </p:sp>
      <p:graphicFrame>
        <p:nvGraphicFramePr>
          <p:cNvPr id="5" name="Content Placeholder 4">
            <a:extLst>
              <a:ext uri="{FF2B5EF4-FFF2-40B4-BE49-F238E27FC236}">
                <a16:creationId xmlns:a16="http://schemas.microsoft.com/office/drawing/2014/main" id="{28C47009-FA6E-48E9-B42D-246849DE9D50}"/>
              </a:ext>
            </a:extLst>
          </p:cNvPr>
          <p:cNvGraphicFramePr>
            <a:graphicFrameLocks noGrp="1"/>
          </p:cNvGraphicFramePr>
          <p:nvPr>
            <p:ph idx="4294967295"/>
            <p:extLst>
              <p:ext uri="{D42A27DB-BD31-4B8C-83A1-F6EECF244321}">
                <p14:modId xmlns:p14="http://schemas.microsoft.com/office/powerpoint/2010/main" val="1755702629"/>
              </p:ext>
            </p:extLst>
          </p:nvPr>
        </p:nvGraphicFramePr>
        <p:xfrm>
          <a:off x="533399" y="2366711"/>
          <a:ext cx="11201401" cy="2819400"/>
        </p:xfrm>
        <a:graphic>
          <a:graphicData uri="http://schemas.openxmlformats.org/drawingml/2006/table">
            <a:tbl>
              <a:tblPr firstRow="1" bandRow="1">
                <a:tableStyleId>{5C22544A-7EE6-4342-B048-85BDC9FD1C3A}</a:tableStyleId>
              </a:tblPr>
              <a:tblGrid>
                <a:gridCol w="1513704">
                  <a:extLst>
                    <a:ext uri="{9D8B030D-6E8A-4147-A177-3AD203B41FA5}">
                      <a16:colId xmlns:a16="http://schemas.microsoft.com/office/drawing/2014/main" val="20000"/>
                    </a:ext>
                  </a:extLst>
                </a:gridCol>
                <a:gridCol w="605481">
                  <a:extLst>
                    <a:ext uri="{9D8B030D-6E8A-4147-A177-3AD203B41FA5}">
                      <a16:colId xmlns:a16="http://schemas.microsoft.com/office/drawing/2014/main" val="20001"/>
                    </a:ext>
                  </a:extLst>
                </a:gridCol>
                <a:gridCol w="1930552">
                  <a:extLst>
                    <a:ext uri="{9D8B030D-6E8A-4147-A177-3AD203B41FA5}">
                      <a16:colId xmlns:a16="http://schemas.microsoft.com/office/drawing/2014/main" val="20002"/>
                    </a:ext>
                  </a:extLst>
                </a:gridCol>
                <a:gridCol w="995940">
                  <a:extLst>
                    <a:ext uri="{9D8B030D-6E8A-4147-A177-3AD203B41FA5}">
                      <a16:colId xmlns:a16="http://schemas.microsoft.com/office/drawing/2014/main" val="20003"/>
                    </a:ext>
                  </a:extLst>
                </a:gridCol>
                <a:gridCol w="1933657">
                  <a:extLst>
                    <a:ext uri="{9D8B030D-6E8A-4147-A177-3AD203B41FA5}">
                      <a16:colId xmlns:a16="http://schemas.microsoft.com/office/drawing/2014/main" val="20004"/>
                    </a:ext>
                  </a:extLst>
                </a:gridCol>
                <a:gridCol w="2412610">
                  <a:extLst>
                    <a:ext uri="{9D8B030D-6E8A-4147-A177-3AD203B41FA5}">
                      <a16:colId xmlns:a16="http://schemas.microsoft.com/office/drawing/2014/main" val="20005"/>
                    </a:ext>
                  </a:extLst>
                </a:gridCol>
                <a:gridCol w="1809457">
                  <a:extLst>
                    <a:ext uri="{9D8B030D-6E8A-4147-A177-3AD203B41FA5}">
                      <a16:colId xmlns:a16="http://schemas.microsoft.com/office/drawing/2014/main" val="20006"/>
                    </a:ext>
                  </a:extLst>
                </a:gridCol>
              </a:tblGrid>
              <a:tr h="1143000">
                <a:tc>
                  <a:txBody>
                    <a:bodyPr/>
                    <a:lstStyle/>
                    <a:p>
                      <a:pPr algn="ctr"/>
                      <a:r>
                        <a:rPr lang="en-US" sz="1800" b="1" dirty="0">
                          <a:solidFill>
                            <a:srgbClr val="000000"/>
                          </a:solidFill>
                          <a:latin typeface="Arial" pitchFamily="34" charset="0"/>
                          <a:cs typeface="Arial" pitchFamily="34" charset="0"/>
                        </a:rPr>
                        <a:t>GPM Solution</a:t>
                      </a:r>
                    </a:p>
                  </a:txBody>
                  <a:tcPr anchor="ctr"/>
                </a:tc>
                <a:tc>
                  <a:txBody>
                    <a:bodyPr/>
                    <a:lstStyle/>
                    <a:p>
                      <a:pPr algn="ctr"/>
                      <a:r>
                        <a:rPr lang="en-US" sz="1800" b="1" dirty="0">
                          <a:solidFill>
                            <a:srgbClr val="000000"/>
                          </a:solidFill>
                          <a:latin typeface="Arial" pitchFamily="34" charset="0"/>
                          <a:cs typeface="Arial" pitchFamily="34" charset="0"/>
                        </a:rPr>
                        <a:t>X</a:t>
                      </a:r>
                    </a:p>
                  </a:txBody>
                  <a:tcPr anchor="ctr"/>
                </a:tc>
                <a:tc>
                  <a:txBody>
                    <a:bodyPr/>
                    <a:lstStyle/>
                    <a:p>
                      <a:pPr algn="ctr"/>
                      <a:r>
                        <a:rPr lang="en-US" sz="1800" b="1" dirty="0">
                          <a:solidFill>
                            <a:srgbClr val="000000"/>
                          </a:solidFill>
                          <a:latin typeface="Arial" pitchFamily="34" charset="0"/>
                          <a:cs typeface="Arial" pitchFamily="34" charset="0"/>
                        </a:rPr>
                        <a:t>% of Foam Concentrate</a:t>
                      </a:r>
                    </a:p>
                  </a:txBody>
                  <a:tcPr anchor="ctr"/>
                </a:tc>
                <a:tc>
                  <a:txBody>
                    <a:bodyPr/>
                    <a:lstStyle/>
                    <a:p>
                      <a:pPr algn="ctr"/>
                      <a:r>
                        <a:rPr lang="en-US" sz="1800" b="1" dirty="0">
                          <a:solidFill>
                            <a:srgbClr val="000000"/>
                          </a:solidFill>
                          <a:latin typeface="Arial" pitchFamily="34" charset="0"/>
                          <a:cs typeface="Arial" pitchFamily="34" charset="0"/>
                        </a:rPr>
                        <a:t>=</a:t>
                      </a:r>
                    </a:p>
                  </a:txBody>
                  <a:tcPr anchor="ctr"/>
                </a:tc>
                <a:tc>
                  <a:txBody>
                    <a:bodyPr/>
                    <a:lstStyle/>
                    <a:p>
                      <a:pPr algn="ctr"/>
                      <a:r>
                        <a:rPr lang="en-US" sz="1800" b="1" dirty="0">
                          <a:solidFill>
                            <a:srgbClr val="000000"/>
                          </a:solidFill>
                          <a:latin typeface="Arial" pitchFamily="34" charset="0"/>
                          <a:cs typeface="Arial" pitchFamily="34" charset="0"/>
                        </a:rPr>
                        <a:t>Foam Concentrate</a:t>
                      </a:r>
                      <a:r>
                        <a:rPr lang="en-US" sz="1800" b="1" baseline="0" dirty="0">
                          <a:solidFill>
                            <a:srgbClr val="000000"/>
                          </a:solidFill>
                          <a:latin typeface="Arial" pitchFamily="34" charset="0"/>
                          <a:cs typeface="Arial" pitchFamily="34" charset="0"/>
                        </a:rPr>
                        <a:t> GPM</a:t>
                      </a:r>
                      <a:endParaRPr lang="en-US" sz="1800" b="1" dirty="0">
                        <a:solidFill>
                          <a:srgbClr val="000000"/>
                        </a:solidFill>
                        <a:latin typeface="Arial" pitchFamily="34" charset="0"/>
                        <a:cs typeface="Arial" pitchFamily="34" charset="0"/>
                      </a:endParaRPr>
                    </a:p>
                  </a:txBody>
                  <a:tcPr anchor="ctr"/>
                </a:tc>
                <a:tc>
                  <a:txBody>
                    <a:bodyPr/>
                    <a:lstStyle/>
                    <a:p>
                      <a:pPr algn="ctr"/>
                      <a:r>
                        <a:rPr lang="en-US" sz="1800" b="1" dirty="0">
                          <a:solidFill>
                            <a:srgbClr val="000000"/>
                          </a:solidFill>
                          <a:latin typeface="Arial" pitchFamily="34" charset="0"/>
                          <a:cs typeface="Arial" pitchFamily="34" charset="0"/>
                        </a:rPr>
                        <a:t>X</a:t>
                      </a:r>
                    </a:p>
                    <a:p>
                      <a:pPr algn="ctr"/>
                      <a:r>
                        <a:rPr lang="en-US" sz="1800" b="1" dirty="0">
                          <a:solidFill>
                            <a:srgbClr val="000000"/>
                          </a:solidFill>
                          <a:latin typeface="Arial" pitchFamily="34" charset="0"/>
                          <a:cs typeface="Arial" pitchFamily="34" charset="0"/>
                        </a:rPr>
                        <a:t>(Time)</a:t>
                      </a:r>
                    </a:p>
                  </a:txBody>
                  <a:tcPr anchor="ctr"/>
                </a:tc>
                <a:tc>
                  <a:txBody>
                    <a:bodyPr/>
                    <a:lstStyle/>
                    <a:p>
                      <a:pPr algn="ctr"/>
                      <a:r>
                        <a:rPr lang="en-US" sz="1800" b="1" dirty="0">
                          <a:solidFill>
                            <a:srgbClr val="000000"/>
                          </a:solidFill>
                          <a:latin typeface="Arial" pitchFamily="34" charset="0"/>
                          <a:cs typeface="Arial" pitchFamily="34" charset="0"/>
                        </a:rPr>
                        <a:t>Total Concentrate (Gal)</a:t>
                      </a:r>
                    </a:p>
                  </a:txBody>
                  <a:tcPr anchor="ctr"/>
                </a:tc>
                <a:extLst>
                  <a:ext uri="{0D108BD9-81ED-4DB2-BD59-A6C34878D82A}">
                    <a16:rowId xmlns:a16="http://schemas.microsoft.com/office/drawing/2014/main" val="10000"/>
                  </a:ext>
                </a:extLst>
              </a:tr>
              <a:tr h="838200">
                <a:tc>
                  <a:txBody>
                    <a:bodyPr/>
                    <a:lstStyle/>
                    <a:p>
                      <a:pPr algn="ctr"/>
                      <a:endParaRPr lang="en-US" sz="1800" dirty="0">
                        <a:latin typeface="Arial" pitchFamily="34" charset="0"/>
                        <a:cs typeface="Arial" pitchFamily="34" charset="0"/>
                      </a:endParaRPr>
                    </a:p>
                  </a:txBody>
                  <a:tcPr anchor="ctr"/>
                </a:tc>
                <a:tc>
                  <a:txBody>
                    <a:bodyPr/>
                    <a:lstStyle/>
                    <a:p>
                      <a:pPr algn="ctr"/>
                      <a:r>
                        <a:rPr lang="en-US" sz="1800" dirty="0">
                          <a:solidFill>
                            <a:srgbClr val="000000"/>
                          </a:solidFill>
                          <a:latin typeface="Arial" pitchFamily="34" charset="0"/>
                          <a:cs typeface="Arial" pitchFamily="34" charset="0"/>
                        </a:rPr>
                        <a:t>X</a:t>
                      </a:r>
                    </a:p>
                  </a:txBody>
                  <a:tcPr anchor="ctr"/>
                </a:tc>
                <a:tc>
                  <a:txBody>
                    <a:bodyPr/>
                    <a:lstStyle/>
                    <a:p>
                      <a:pPr algn="ctr"/>
                      <a:endParaRPr lang="en-US" sz="1800" dirty="0">
                        <a:latin typeface="Arial" pitchFamily="34" charset="0"/>
                        <a:cs typeface="Arial" pitchFamily="34" charset="0"/>
                      </a:endParaRPr>
                    </a:p>
                  </a:txBody>
                  <a:tcPr anchor="ctr"/>
                </a:tc>
                <a:tc>
                  <a:txBody>
                    <a:bodyPr/>
                    <a:lstStyle/>
                    <a:p>
                      <a:pPr algn="ctr"/>
                      <a:r>
                        <a:rPr lang="en-US" sz="1800" dirty="0">
                          <a:solidFill>
                            <a:srgbClr val="000000"/>
                          </a:solidFill>
                          <a:latin typeface="Arial" pitchFamily="34" charset="0"/>
                          <a:cs typeface="Arial" pitchFamily="34" charset="0"/>
                        </a:rPr>
                        <a:t>=</a:t>
                      </a:r>
                    </a:p>
                  </a:txBody>
                  <a:tcPr anchor="ctr"/>
                </a:tc>
                <a:tc>
                  <a:txBody>
                    <a:bodyPr/>
                    <a:lstStyle/>
                    <a:p>
                      <a:pPr algn="ctr"/>
                      <a:endParaRPr lang="en-US" sz="1800" dirty="0">
                        <a:latin typeface="Arial" pitchFamily="34" charset="0"/>
                        <a:cs typeface="Arial" pitchFamily="34" charset="0"/>
                      </a:endParaRPr>
                    </a:p>
                  </a:txBody>
                  <a:tcPr anchor="ctr"/>
                </a:tc>
                <a:tc>
                  <a:txBody>
                    <a:bodyPr/>
                    <a:lstStyle/>
                    <a:p>
                      <a:pPr algn="ctr"/>
                      <a:r>
                        <a:rPr lang="en-US" sz="1800" dirty="0">
                          <a:latin typeface="Arial" pitchFamily="34" charset="0"/>
                          <a:cs typeface="Arial" pitchFamily="34" charset="0"/>
                        </a:rPr>
                        <a:t>30 Min. (Spill/fire) 40 Min. (Bulk Storage Ancillary spill/fire)</a:t>
                      </a:r>
                    </a:p>
                  </a:txBody>
                  <a:tcPr anchor="ctr"/>
                </a:tc>
                <a:tc>
                  <a:txBody>
                    <a:bodyPr/>
                    <a:lstStyle/>
                    <a:p>
                      <a:pPr algn="ctr"/>
                      <a:endParaRPr lang="en-US" sz="1800" dirty="0">
                        <a:latin typeface="Arial" pitchFamily="34" charset="0"/>
                        <a:cs typeface="Arial" pitchFamily="34" charset="0"/>
                      </a:endParaRPr>
                    </a:p>
                  </a:txBody>
                  <a:tcPr anchor="ctr"/>
                </a:tc>
                <a:extLst>
                  <a:ext uri="{0D108BD9-81ED-4DB2-BD59-A6C34878D82A}">
                    <a16:rowId xmlns:a16="http://schemas.microsoft.com/office/drawing/2014/main" val="10001"/>
                  </a:ext>
                </a:extLst>
              </a:tr>
              <a:tr h="762000">
                <a:tc>
                  <a:txBody>
                    <a:bodyPr/>
                    <a:lstStyle/>
                    <a:p>
                      <a:pPr algn="ctr"/>
                      <a:endParaRPr lang="en-US" sz="1800" dirty="0">
                        <a:latin typeface="Arial" pitchFamily="34" charset="0"/>
                        <a:cs typeface="Arial" pitchFamily="34" charset="0"/>
                      </a:endParaRPr>
                    </a:p>
                  </a:txBody>
                  <a:tcPr anchor="ctr"/>
                </a:tc>
                <a:tc>
                  <a:txBody>
                    <a:bodyPr/>
                    <a:lstStyle/>
                    <a:p>
                      <a:pPr algn="ctr"/>
                      <a:r>
                        <a:rPr lang="en-US" sz="1800" dirty="0">
                          <a:solidFill>
                            <a:srgbClr val="000000"/>
                          </a:solidFill>
                          <a:latin typeface="Arial" pitchFamily="34" charset="0"/>
                          <a:cs typeface="Arial" pitchFamily="34" charset="0"/>
                        </a:rPr>
                        <a:t>X</a:t>
                      </a:r>
                    </a:p>
                  </a:txBody>
                  <a:tcPr anchor="ctr"/>
                </a:tc>
                <a:tc>
                  <a:txBody>
                    <a:bodyPr/>
                    <a:lstStyle/>
                    <a:p>
                      <a:pPr algn="ctr"/>
                      <a:endParaRPr lang="en-US" sz="1800" dirty="0">
                        <a:latin typeface="Arial" pitchFamily="34" charset="0"/>
                        <a:cs typeface="Arial" pitchFamily="34" charset="0"/>
                      </a:endParaRPr>
                    </a:p>
                  </a:txBody>
                  <a:tcPr anchor="ctr"/>
                </a:tc>
                <a:tc>
                  <a:txBody>
                    <a:bodyPr/>
                    <a:lstStyle/>
                    <a:p>
                      <a:pPr algn="ctr"/>
                      <a:r>
                        <a:rPr lang="en-US" sz="1800" dirty="0">
                          <a:solidFill>
                            <a:srgbClr val="000000"/>
                          </a:solidFill>
                          <a:latin typeface="Arial" pitchFamily="34" charset="0"/>
                          <a:cs typeface="Arial" pitchFamily="34" charset="0"/>
                        </a:rPr>
                        <a:t>=</a:t>
                      </a:r>
                    </a:p>
                  </a:txBody>
                  <a:tcPr anchor="ctr"/>
                </a:tc>
                <a:tc>
                  <a:txBody>
                    <a:bodyPr/>
                    <a:lstStyle/>
                    <a:p>
                      <a:pPr algn="ctr"/>
                      <a:endParaRPr lang="en-US" sz="1800" dirty="0">
                        <a:latin typeface="Arial" pitchFamily="34" charset="0"/>
                        <a:cs typeface="Arial" pitchFamily="34" charset="0"/>
                      </a:endParaRPr>
                    </a:p>
                  </a:txBody>
                  <a:tcPr anchor="ctr"/>
                </a:tc>
                <a:tc>
                  <a:txBody>
                    <a:bodyPr/>
                    <a:lstStyle/>
                    <a:p>
                      <a:pPr algn="ctr"/>
                      <a:r>
                        <a:rPr lang="en-US" sz="1800" dirty="0">
                          <a:latin typeface="Arial" pitchFamily="34" charset="0"/>
                          <a:cs typeface="Arial" pitchFamily="34" charset="0"/>
                        </a:rPr>
                        <a:t>120 Min. (Tank Fire)</a:t>
                      </a:r>
                    </a:p>
                  </a:txBody>
                  <a:tcPr anchor="ctr"/>
                </a:tc>
                <a:tc>
                  <a:txBody>
                    <a:bodyPr/>
                    <a:lstStyle/>
                    <a:p>
                      <a:pPr algn="ctr"/>
                      <a:endParaRPr lang="en-US" sz="1800" dirty="0">
                        <a:latin typeface="Arial" pitchFamily="34" charset="0"/>
                        <a:cs typeface="Arial" pitchFamily="34" charset="0"/>
                      </a:endParaRPr>
                    </a:p>
                  </a:txBody>
                  <a:tcPr anchor="ctr"/>
                </a:tc>
                <a:extLst>
                  <a:ext uri="{0D108BD9-81ED-4DB2-BD59-A6C34878D82A}">
                    <a16:rowId xmlns:a16="http://schemas.microsoft.com/office/drawing/2014/main" val="10002"/>
                  </a:ext>
                </a:extLst>
              </a:tr>
            </a:tbl>
          </a:graphicData>
        </a:graphic>
      </p:graphicFrame>
      <p:sp>
        <p:nvSpPr>
          <p:cNvPr id="4" name="Title 1">
            <a:extLst>
              <a:ext uri="{FF2B5EF4-FFF2-40B4-BE49-F238E27FC236}">
                <a16:creationId xmlns:a16="http://schemas.microsoft.com/office/drawing/2014/main" id="{287E81F1-B1B3-F594-A0F7-85736745A1E4}"/>
              </a:ext>
            </a:extLst>
          </p:cNvPr>
          <p:cNvSpPr>
            <a:spLocks noGrp="1"/>
          </p:cNvSpPr>
          <p:nvPr>
            <p:ph type="title"/>
          </p:nvPr>
        </p:nvSpPr>
        <p:spPr>
          <a:xfrm>
            <a:off x="457200" y="258762"/>
            <a:ext cx="11277600" cy="579438"/>
          </a:xfrm>
        </p:spPr>
        <p:txBody>
          <a:bodyPr>
            <a:noAutofit/>
          </a:bodyPr>
          <a:lstStyle/>
          <a:p>
            <a:r>
              <a:rPr lang="en-US" sz="4000" dirty="0"/>
              <a:t>Application Rates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Text Placeholder 11">
            <a:extLst>
              <a:ext uri="{FF2B5EF4-FFF2-40B4-BE49-F238E27FC236}">
                <a16:creationId xmlns:a16="http://schemas.microsoft.com/office/drawing/2014/main" id="{5BB70B97-E9B6-4125-94A6-D7ED947EC739}"/>
              </a:ext>
            </a:extLst>
          </p:cNvPr>
          <p:cNvSpPr>
            <a:spLocks noGrp="1"/>
          </p:cNvSpPr>
          <p:nvPr>
            <p:ph type="body" sz="quarter" idx="11"/>
          </p:nvPr>
        </p:nvSpPr>
        <p:spPr>
          <a:xfrm>
            <a:off x="457200" y="1143000"/>
            <a:ext cx="11277600" cy="1524000"/>
          </a:xfrm>
        </p:spPr>
        <p:txBody>
          <a:bodyPr anchor="t" anchorCtr="0"/>
          <a:lstStyle/>
          <a:p>
            <a:pPr marL="0" indent="0">
              <a:lnSpc>
                <a:spcPct val="90000"/>
              </a:lnSpc>
              <a:buFont typeface="Arial" panose="020B0604020202020204" pitchFamily="34" charset="0"/>
              <a:buNone/>
            </a:pPr>
            <a:r>
              <a:rPr lang="en-US" altLang="en-US" sz="2800" b="1"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Incident foam needs rule of thumb: </a:t>
            </a: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Double the amount of foam concentrate on hand prior to initiating fire attack (covers fire attack &amp; maintaining foam blanket following knockdown) </a:t>
            </a:r>
          </a:p>
        </p:txBody>
      </p:sp>
      <p:graphicFrame>
        <p:nvGraphicFramePr>
          <p:cNvPr id="9" name="Content Placeholder 8">
            <a:extLst>
              <a:ext uri="{FF2B5EF4-FFF2-40B4-BE49-F238E27FC236}">
                <a16:creationId xmlns:a16="http://schemas.microsoft.com/office/drawing/2014/main" id="{3D6D03DB-D8FB-4647-AEFA-12B4CA84EBDB}"/>
              </a:ext>
            </a:extLst>
          </p:cNvPr>
          <p:cNvGraphicFramePr>
            <a:graphicFrameLocks noGrp="1"/>
          </p:cNvGraphicFramePr>
          <p:nvPr>
            <p:ph sz="half" idx="4294967295"/>
            <p:extLst>
              <p:ext uri="{D42A27DB-BD31-4B8C-83A1-F6EECF244321}">
                <p14:modId xmlns:p14="http://schemas.microsoft.com/office/powerpoint/2010/main" val="2444619897"/>
              </p:ext>
            </p:extLst>
          </p:nvPr>
        </p:nvGraphicFramePr>
        <p:xfrm>
          <a:off x="457200" y="2590800"/>
          <a:ext cx="11277600" cy="2133600"/>
        </p:xfrm>
        <a:graphic>
          <a:graphicData uri="http://schemas.openxmlformats.org/drawingml/2006/table">
            <a:tbl>
              <a:tblPr firstRow="1" bandRow="1">
                <a:tableStyleId>{5C22544A-7EE6-4342-B048-85BDC9FD1C3A}</a:tableStyleId>
              </a:tblPr>
              <a:tblGrid>
                <a:gridCol w="3334247">
                  <a:extLst>
                    <a:ext uri="{9D8B030D-6E8A-4147-A177-3AD203B41FA5}">
                      <a16:colId xmlns:a16="http://schemas.microsoft.com/office/drawing/2014/main" val="20000"/>
                    </a:ext>
                  </a:extLst>
                </a:gridCol>
                <a:gridCol w="3334247">
                  <a:extLst>
                    <a:ext uri="{9D8B030D-6E8A-4147-A177-3AD203B41FA5}">
                      <a16:colId xmlns:a16="http://schemas.microsoft.com/office/drawing/2014/main" val="20001"/>
                    </a:ext>
                  </a:extLst>
                </a:gridCol>
                <a:gridCol w="4609106">
                  <a:extLst>
                    <a:ext uri="{9D8B030D-6E8A-4147-A177-3AD203B41FA5}">
                      <a16:colId xmlns:a16="http://schemas.microsoft.com/office/drawing/2014/main" val="20002"/>
                    </a:ext>
                  </a:extLst>
                </a:gridCol>
              </a:tblGrid>
              <a:tr h="678908">
                <a:tc>
                  <a:txBody>
                    <a:bodyPr/>
                    <a:lstStyle/>
                    <a:p>
                      <a:pPr algn="ctr"/>
                      <a:r>
                        <a:rPr lang="en-US" sz="1800" b="1" dirty="0">
                          <a:solidFill>
                            <a:srgbClr val="000000"/>
                          </a:solidFill>
                          <a:latin typeface="Arial" pitchFamily="34" charset="0"/>
                          <a:cs typeface="Arial" pitchFamily="34" charset="0"/>
                        </a:rPr>
                        <a:t>Total Concentrate</a:t>
                      </a:r>
                      <a:r>
                        <a:rPr lang="en-US" sz="1800" b="1" baseline="0" dirty="0">
                          <a:solidFill>
                            <a:srgbClr val="000000"/>
                          </a:solidFill>
                          <a:latin typeface="Arial" pitchFamily="34" charset="0"/>
                          <a:cs typeface="Arial" pitchFamily="34" charset="0"/>
                        </a:rPr>
                        <a:t> (Gallons)</a:t>
                      </a:r>
                      <a:endParaRPr lang="en-US" sz="1800" b="1" dirty="0">
                        <a:solidFill>
                          <a:srgbClr val="000000"/>
                        </a:solidFill>
                        <a:latin typeface="Arial" pitchFamily="34" charset="0"/>
                        <a:cs typeface="Arial" pitchFamily="34" charset="0"/>
                      </a:endParaRPr>
                    </a:p>
                  </a:txBody>
                  <a:tcPr marL="44873" marR="44873" marT="45713" marB="45713" anchor="ctr"/>
                </a:tc>
                <a:tc>
                  <a:txBody>
                    <a:bodyPr/>
                    <a:lstStyle/>
                    <a:p>
                      <a:pPr algn="ctr"/>
                      <a:r>
                        <a:rPr lang="en-US" sz="1800" b="1" dirty="0">
                          <a:solidFill>
                            <a:srgbClr val="000000"/>
                          </a:solidFill>
                          <a:latin typeface="Arial" pitchFamily="34" charset="0"/>
                          <a:cs typeface="Arial" pitchFamily="34" charset="0"/>
                        </a:rPr>
                        <a:t>X 2</a:t>
                      </a:r>
                    </a:p>
                  </a:txBody>
                  <a:tcPr marL="44873" marR="44873" marT="45713" marB="45713" anchor="ctr"/>
                </a:tc>
                <a:tc>
                  <a:txBody>
                    <a:bodyPr/>
                    <a:lstStyle/>
                    <a:p>
                      <a:pPr algn="ctr"/>
                      <a:r>
                        <a:rPr lang="en-US" sz="1800" b="1" dirty="0">
                          <a:solidFill>
                            <a:srgbClr val="000000"/>
                          </a:solidFill>
                          <a:latin typeface="Arial" pitchFamily="34" charset="0"/>
                          <a:cs typeface="Arial" pitchFamily="34" charset="0"/>
                        </a:rPr>
                        <a:t>Incident Foam Needs</a:t>
                      </a:r>
                      <a:r>
                        <a:rPr lang="en-US" sz="1800" b="1" baseline="0" dirty="0">
                          <a:solidFill>
                            <a:srgbClr val="000000"/>
                          </a:solidFill>
                          <a:latin typeface="Arial" pitchFamily="34" charset="0"/>
                          <a:cs typeface="Arial" pitchFamily="34" charset="0"/>
                        </a:rPr>
                        <a:t> Prior to Initiating Fire Attack</a:t>
                      </a:r>
                      <a:endParaRPr lang="en-US" sz="1800" b="1" dirty="0">
                        <a:solidFill>
                          <a:srgbClr val="000000"/>
                        </a:solidFill>
                        <a:latin typeface="Arial" pitchFamily="34" charset="0"/>
                        <a:cs typeface="Arial" pitchFamily="34" charset="0"/>
                      </a:endParaRPr>
                    </a:p>
                  </a:txBody>
                  <a:tcPr marL="44873" marR="44873" marT="45713" marB="45713" anchor="ctr"/>
                </a:tc>
                <a:extLst>
                  <a:ext uri="{0D108BD9-81ED-4DB2-BD59-A6C34878D82A}">
                    <a16:rowId xmlns:a16="http://schemas.microsoft.com/office/drawing/2014/main" val="10000"/>
                  </a:ext>
                </a:extLst>
              </a:tr>
              <a:tr h="969873">
                <a:tc>
                  <a:txBody>
                    <a:bodyPr/>
                    <a:lstStyle/>
                    <a:p>
                      <a:endParaRPr lang="en-US" sz="1800" dirty="0">
                        <a:latin typeface="Arial" pitchFamily="34" charset="0"/>
                        <a:cs typeface="Arial" pitchFamily="34" charset="0"/>
                      </a:endParaRPr>
                    </a:p>
                  </a:txBody>
                  <a:tcPr marL="44873" marR="44873" marT="45713" marB="45713" anchor="ctr"/>
                </a:tc>
                <a:tc>
                  <a:txBody>
                    <a:bodyPr/>
                    <a:lstStyle/>
                    <a:p>
                      <a:pPr algn="ctr"/>
                      <a:r>
                        <a:rPr lang="en-US" sz="1800" dirty="0">
                          <a:latin typeface="Arial" pitchFamily="34" charset="0"/>
                          <a:cs typeface="Arial" pitchFamily="34" charset="0"/>
                        </a:rPr>
                        <a:t>X2 (Spill/fire or bulk storage ancillary spill/fire)</a:t>
                      </a:r>
                    </a:p>
                  </a:txBody>
                  <a:tcPr marL="44873" marR="44873" marT="45713" marB="45713" anchor="ctr"/>
                </a:tc>
                <a:tc>
                  <a:txBody>
                    <a:bodyPr/>
                    <a:lstStyle/>
                    <a:p>
                      <a:endParaRPr lang="en-US" sz="1800" dirty="0">
                        <a:latin typeface="Arial" pitchFamily="34" charset="0"/>
                        <a:cs typeface="Arial" pitchFamily="34" charset="0"/>
                      </a:endParaRPr>
                    </a:p>
                  </a:txBody>
                  <a:tcPr marL="44873" marR="44873" marT="45713" marB="45713" anchor="ctr"/>
                </a:tc>
                <a:extLst>
                  <a:ext uri="{0D108BD9-81ED-4DB2-BD59-A6C34878D82A}">
                    <a16:rowId xmlns:a16="http://schemas.microsoft.com/office/drawing/2014/main" val="10001"/>
                  </a:ext>
                </a:extLst>
              </a:tr>
              <a:tr h="484819">
                <a:tc>
                  <a:txBody>
                    <a:bodyPr/>
                    <a:lstStyle/>
                    <a:p>
                      <a:endParaRPr lang="en-US" sz="1800" dirty="0">
                        <a:latin typeface="Arial" pitchFamily="34" charset="0"/>
                        <a:cs typeface="Arial" pitchFamily="34" charset="0"/>
                      </a:endParaRPr>
                    </a:p>
                  </a:txBody>
                  <a:tcPr marL="44873" marR="44873" marT="45713" marB="45713" anchor="ctr"/>
                </a:tc>
                <a:tc>
                  <a:txBody>
                    <a:bodyPr/>
                    <a:lstStyle/>
                    <a:p>
                      <a:pPr algn="ctr"/>
                      <a:r>
                        <a:rPr lang="en-US" sz="1800" dirty="0">
                          <a:latin typeface="Arial" pitchFamily="34" charset="0"/>
                          <a:cs typeface="Arial" pitchFamily="34" charset="0"/>
                        </a:rPr>
                        <a:t>X2 (Bulk storage tank)</a:t>
                      </a:r>
                    </a:p>
                  </a:txBody>
                  <a:tcPr marL="44873" marR="44873" marT="45713" marB="45713" anchor="ctr"/>
                </a:tc>
                <a:tc>
                  <a:txBody>
                    <a:bodyPr/>
                    <a:lstStyle/>
                    <a:p>
                      <a:endParaRPr lang="en-US" sz="1800" dirty="0">
                        <a:latin typeface="Arial" pitchFamily="34" charset="0"/>
                        <a:cs typeface="Arial" pitchFamily="34" charset="0"/>
                      </a:endParaRPr>
                    </a:p>
                  </a:txBody>
                  <a:tcPr marL="44873" marR="44873" marT="45713" marB="45713" anchor="ctr"/>
                </a:tc>
                <a:extLst>
                  <a:ext uri="{0D108BD9-81ED-4DB2-BD59-A6C34878D82A}">
                    <a16:rowId xmlns:a16="http://schemas.microsoft.com/office/drawing/2014/main" val="10002"/>
                  </a:ext>
                </a:extLst>
              </a:tr>
            </a:tbl>
          </a:graphicData>
        </a:graphic>
      </p:graphicFrame>
      <p:sp>
        <p:nvSpPr>
          <p:cNvPr id="2" name="Title 1">
            <a:extLst>
              <a:ext uri="{FF2B5EF4-FFF2-40B4-BE49-F238E27FC236}">
                <a16:creationId xmlns:a16="http://schemas.microsoft.com/office/drawing/2014/main" id="{07D286E4-0DD9-D360-E189-3622890D3F32}"/>
              </a:ext>
            </a:extLst>
          </p:cNvPr>
          <p:cNvSpPr>
            <a:spLocks noGrp="1"/>
          </p:cNvSpPr>
          <p:nvPr>
            <p:ph type="title"/>
          </p:nvPr>
        </p:nvSpPr>
        <p:spPr/>
        <p:txBody>
          <a:bodyPr>
            <a:noAutofit/>
          </a:bodyPr>
          <a:lstStyle/>
          <a:p>
            <a:r>
              <a:rPr lang="en-US" sz="4000" dirty="0"/>
              <a:t>Application Rates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86F87-8BC8-00FF-953F-AEDB68B42F32}"/>
            </a:ext>
          </a:extLst>
        </p:cNvPr>
        <p:cNvGrpSpPr/>
        <p:nvPr/>
      </p:nvGrpSpPr>
      <p:grpSpPr>
        <a:xfrm>
          <a:off x="0" y="0"/>
          <a:ext cx="0" cy="0"/>
          <a:chOff x="0" y="0"/>
          <a:chExt cx="0" cy="0"/>
        </a:xfrm>
      </p:grpSpPr>
      <p:sp>
        <p:nvSpPr>
          <p:cNvPr id="46085" name="Rectangle 3">
            <a:extLst>
              <a:ext uri="{FF2B5EF4-FFF2-40B4-BE49-F238E27FC236}">
                <a16:creationId xmlns:a16="http://schemas.microsoft.com/office/drawing/2014/main" id="{54AD3926-804C-257A-0D56-014F9F8C4337}"/>
              </a:ext>
            </a:extLst>
          </p:cNvPr>
          <p:cNvSpPr>
            <a:spLocks noGrp="1" noChangeArrowheads="1"/>
          </p:cNvSpPr>
          <p:nvPr>
            <p:ph type="body" sz="quarter" idx="11"/>
          </p:nvPr>
        </p:nvSpPr>
        <p:spPr>
          <a:xfrm>
            <a:off x="1112838" y="990600"/>
            <a:ext cx="10317162" cy="3200400"/>
          </a:xfrm>
        </p:spPr>
        <p:txBody>
          <a:bodyPr anchor="t" anchorCtr="0"/>
          <a:lstStyle/>
          <a:p>
            <a:pPr marL="0" indent="0" eaLnBrk="1" hangingPunct="1">
              <a:spcBef>
                <a:spcPct val="0"/>
              </a:spcBef>
              <a:spcAft>
                <a:spcPts val="2200"/>
              </a:spcAft>
              <a:buNone/>
              <a:defRPr/>
            </a:pPr>
            <a:r>
              <a:rPr kumimoji="1" lang="en-US" sz="2400" dirty="0">
                <a:solidFill>
                  <a:schemeClr val="bg1"/>
                </a:solidFill>
                <a:latin typeface="Arial" charset="0"/>
                <a:ea typeface="ＭＳ Ｐゴシック" pitchFamily="34" charset="-128"/>
                <a:cs typeface="+mn-cs"/>
              </a:rPr>
              <a:t>Determine area of hazard</a:t>
            </a:r>
          </a:p>
          <a:p>
            <a:pPr marL="0" indent="0" eaLnBrk="1" hangingPunct="1">
              <a:spcBef>
                <a:spcPct val="0"/>
              </a:spcBef>
              <a:spcAft>
                <a:spcPts val="2200"/>
              </a:spcAft>
              <a:buNone/>
              <a:defRPr/>
            </a:pPr>
            <a:r>
              <a:rPr kumimoji="1" lang="en-US" sz="2400" dirty="0">
                <a:solidFill>
                  <a:schemeClr val="bg1"/>
                </a:solidFill>
                <a:latin typeface="Arial" charset="0"/>
                <a:ea typeface="ＭＳ Ｐゴシック" pitchFamily="34" charset="-128"/>
                <a:cs typeface="+mn-cs"/>
              </a:rPr>
              <a:t>Choose appropriate </a:t>
            </a:r>
            <a:r>
              <a:rPr kumimoji="1" lang="en-US" sz="2400" dirty="0">
                <a:latin typeface="Arial" charset="0"/>
                <a:ea typeface="ＭＳ Ｐゴシック" pitchFamily="34" charset="-128"/>
                <a:cs typeface="+mn-cs"/>
              </a:rPr>
              <a:t>a</a:t>
            </a:r>
            <a:r>
              <a:rPr kumimoji="1" lang="en-US" sz="2400" dirty="0">
                <a:solidFill>
                  <a:schemeClr val="bg1"/>
                </a:solidFill>
                <a:latin typeface="Arial" charset="0"/>
                <a:ea typeface="ＭＳ Ｐゴシック" pitchFamily="34" charset="-128"/>
                <a:cs typeface="+mn-cs"/>
              </a:rPr>
              <a:t>pplication </a:t>
            </a:r>
            <a:r>
              <a:rPr kumimoji="1" lang="en-US" sz="2400" dirty="0">
                <a:latin typeface="Arial" charset="0"/>
                <a:ea typeface="ＭＳ Ｐゴシック" pitchFamily="34" charset="-128"/>
                <a:cs typeface="+mn-cs"/>
              </a:rPr>
              <a:t>r</a:t>
            </a:r>
            <a:r>
              <a:rPr kumimoji="1" lang="en-US" sz="2400" dirty="0">
                <a:solidFill>
                  <a:schemeClr val="bg1"/>
                </a:solidFill>
                <a:latin typeface="Arial" charset="0"/>
                <a:ea typeface="ＭＳ Ｐゴシック" pitchFamily="34" charset="-128"/>
                <a:cs typeface="+mn-cs"/>
              </a:rPr>
              <a:t>ate</a:t>
            </a:r>
          </a:p>
          <a:p>
            <a:pPr marL="0" indent="0" eaLnBrk="1" hangingPunct="1">
              <a:spcBef>
                <a:spcPct val="0"/>
              </a:spcBef>
              <a:spcAft>
                <a:spcPts val="2200"/>
              </a:spcAft>
              <a:buNone/>
              <a:defRPr/>
            </a:pPr>
            <a:r>
              <a:rPr kumimoji="1" lang="en-US" sz="2400" dirty="0">
                <a:solidFill>
                  <a:schemeClr val="bg1"/>
                </a:solidFill>
                <a:latin typeface="Arial" charset="0"/>
                <a:ea typeface="ＭＳ Ｐゴシック" pitchFamily="34" charset="-128"/>
                <a:cs typeface="+mn-cs"/>
              </a:rPr>
              <a:t>Rate </a:t>
            </a:r>
            <a:r>
              <a:rPr kumimoji="1" lang="en-US" sz="2400" dirty="0">
                <a:solidFill>
                  <a:srgbClr val="FFB005"/>
                </a:solidFill>
                <a:latin typeface="Arial" charset="0"/>
                <a:ea typeface="ＭＳ Ｐゴシック" pitchFamily="34" charset="-128"/>
                <a:cs typeface="+mn-cs"/>
              </a:rPr>
              <a:t>x</a:t>
            </a:r>
            <a:r>
              <a:rPr kumimoji="1" lang="en-US" sz="2400" dirty="0">
                <a:solidFill>
                  <a:schemeClr val="bg1"/>
                </a:solidFill>
                <a:latin typeface="Arial" charset="0"/>
                <a:ea typeface="ＭＳ Ｐゴシック" pitchFamily="34" charset="-128"/>
                <a:cs typeface="+mn-cs"/>
              </a:rPr>
              <a:t> Area </a:t>
            </a:r>
            <a:r>
              <a:rPr kumimoji="1" lang="en-US" sz="2400" dirty="0">
                <a:solidFill>
                  <a:srgbClr val="FFB005"/>
                </a:solidFill>
                <a:latin typeface="Arial" charset="0"/>
                <a:ea typeface="ＭＳ Ｐゴシック" pitchFamily="34" charset="-128"/>
                <a:cs typeface="+mn-cs"/>
              </a:rPr>
              <a:t>=</a:t>
            </a:r>
            <a:r>
              <a:rPr kumimoji="1" lang="en-US" sz="2400" dirty="0">
                <a:solidFill>
                  <a:schemeClr val="bg1"/>
                </a:solidFill>
                <a:latin typeface="Arial" charset="0"/>
                <a:ea typeface="ＭＳ Ｐゴシック" pitchFamily="34" charset="-128"/>
                <a:cs typeface="+mn-cs"/>
              </a:rPr>
              <a:t> Gallons per </a:t>
            </a:r>
            <a:r>
              <a:rPr kumimoji="1" lang="en-US" sz="2400" dirty="0">
                <a:latin typeface="Arial" charset="0"/>
                <a:ea typeface="ＭＳ Ｐゴシック" pitchFamily="34" charset="-128"/>
                <a:cs typeface="+mn-cs"/>
              </a:rPr>
              <a:t>mi</a:t>
            </a:r>
            <a:r>
              <a:rPr kumimoji="1" lang="en-US" sz="2400" dirty="0">
                <a:solidFill>
                  <a:schemeClr val="bg1"/>
                </a:solidFill>
                <a:latin typeface="Arial" charset="0"/>
                <a:ea typeface="ＭＳ Ｐゴシック" pitchFamily="34" charset="-128"/>
                <a:cs typeface="+mn-cs"/>
              </a:rPr>
              <a:t>nute (GPM ) </a:t>
            </a:r>
            <a:r>
              <a:rPr kumimoji="1" lang="en-US" sz="2400" dirty="0">
                <a:latin typeface="Arial" charset="0"/>
                <a:ea typeface="ＭＳ Ｐゴシック" pitchFamily="34" charset="-128"/>
                <a:cs typeface="+mn-cs"/>
              </a:rPr>
              <a:t>of finished foam solution</a:t>
            </a:r>
            <a:endParaRPr kumimoji="1" lang="en-US" sz="2400" dirty="0">
              <a:solidFill>
                <a:schemeClr val="bg1"/>
              </a:solidFill>
              <a:latin typeface="Arial" charset="0"/>
              <a:ea typeface="ＭＳ Ｐゴシック" pitchFamily="34" charset="-128"/>
              <a:cs typeface="+mn-cs"/>
            </a:endParaRPr>
          </a:p>
          <a:p>
            <a:pPr marL="0" indent="0" eaLnBrk="1" hangingPunct="1">
              <a:spcBef>
                <a:spcPct val="0"/>
              </a:spcBef>
              <a:spcAft>
                <a:spcPts val="2200"/>
              </a:spcAft>
              <a:buNone/>
              <a:defRPr/>
            </a:pPr>
            <a:r>
              <a:rPr kumimoji="1" lang="en-US" sz="2400" dirty="0">
                <a:solidFill>
                  <a:schemeClr val="bg1"/>
                </a:solidFill>
                <a:latin typeface="Arial" charset="0"/>
                <a:ea typeface="ＭＳ Ｐゴシック" pitchFamily="34" charset="-128"/>
                <a:cs typeface="+mn-cs"/>
              </a:rPr>
              <a:t>GPM of </a:t>
            </a:r>
            <a:r>
              <a:rPr kumimoji="1" lang="en-US" sz="2400" dirty="0">
                <a:latin typeface="Arial" charset="0"/>
                <a:ea typeface="ＭＳ Ｐゴシック" pitchFamily="34" charset="-128"/>
                <a:cs typeface="+mn-cs"/>
              </a:rPr>
              <a:t>finished foam solution</a:t>
            </a:r>
            <a:r>
              <a:rPr kumimoji="1" lang="en-US" sz="2400" dirty="0">
                <a:solidFill>
                  <a:schemeClr val="bg1"/>
                </a:solidFill>
                <a:latin typeface="Arial" charset="0"/>
                <a:ea typeface="ＭＳ Ｐゴシック" pitchFamily="34" charset="-128"/>
                <a:cs typeface="+mn-cs"/>
              </a:rPr>
              <a:t> </a:t>
            </a:r>
            <a:r>
              <a:rPr kumimoji="1" lang="en-US" sz="2400" dirty="0">
                <a:solidFill>
                  <a:srgbClr val="FFB005"/>
                </a:solidFill>
                <a:latin typeface="Arial" charset="0"/>
                <a:ea typeface="ＭＳ Ｐゴシック" pitchFamily="34" charset="-128"/>
                <a:cs typeface="+mn-cs"/>
              </a:rPr>
              <a:t>x</a:t>
            </a:r>
            <a:r>
              <a:rPr kumimoji="1" lang="en-US" sz="2400" dirty="0">
                <a:solidFill>
                  <a:schemeClr val="bg1"/>
                </a:solidFill>
                <a:latin typeface="Arial" charset="0"/>
                <a:ea typeface="ＭＳ Ｐゴシック" pitchFamily="34" charset="-128"/>
                <a:cs typeface="+mn-cs"/>
              </a:rPr>
              <a:t> % of </a:t>
            </a:r>
            <a:r>
              <a:rPr kumimoji="1" lang="en-US" sz="2400" dirty="0">
                <a:latin typeface="Arial" charset="0"/>
                <a:ea typeface="ＭＳ Ｐゴシック" pitchFamily="34" charset="-128"/>
                <a:cs typeface="+mn-cs"/>
              </a:rPr>
              <a:t>foam liquid concentrate </a:t>
            </a:r>
            <a:r>
              <a:rPr kumimoji="1" lang="en-US" sz="2400" dirty="0">
                <a:solidFill>
                  <a:schemeClr val="bg1"/>
                </a:solidFill>
                <a:latin typeface="Arial" charset="0"/>
                <a:ea typeface="ＭＳ Ｐゴシック" pitchFamily="34" charset="-128"/>
                <a:cs typeface="+mn-cs"/>
              </a:rPr>
              <a:t>(FLC) </a:t>
            </a:r>
            <a:r>
              <a:rPr kumimoji="1" lang="en-US" sz="2400" dirty="0">
                <a:solidFill>
                  <a:srgbClr val="FFB005"/>
                </a:solidFill>
                <a:latin typeface="Arial" charset="0"/>
                <a:ea typeface="ＭＳ Ｐゴシック" pitchFamily="34" charset="-128"/>
                <a:cs typeface="+mn-cs"/>
              </a:rPr>
              <a:t>=</a:t>
            </a:r>
            <a:r>
              <a:rPr kumimoji="1" lang="en-US" sz="2400" dirty="0">
                <a:solidFill>
                  <a:schemeClr val="bg1"/>
                </a:solidFill>
                <a:latin typeface="Arial" charset="0"/>
                <a:ea typeface="ＭＳ Ｐゴシック" pitchFamily="34" charset="-128"/>
                <a:cs typeface="+mn-cs"/>
              </a:rPr>
              <a:t> Gallons of FLC per minute</a:t>
            </a:r>
          </a:p>
          <a:p>
            <a:pPr marL="0" indent="0" eaLnBrk="1" hangingPunct="1">
              <a:spcBef>
                <a:spcPct val="0"/>
              </a:spcBef>
              <a:spcAft>
                <a:spcPts val="2200"/>
              </a:spcAft>
              <a:buNone/>
              <a:defRPr/>
            </a:pPr>
            <a:r>
              <a:rPr kumimoji="1" lang="en-US" sz="2400" dirty="0">
                <a:solidFill>
                  <a:schemeClr val="bg1"/>
                </a:solidFill>
                <a:latin typeface="Arial" charset="0"/>
                <a:ea typeface="ＭＳ Ｐゴシック" pitchFamily="34" charset="-128"/>
                <a:cs typeface="+mn-cs"/>
              </a:rPr>
              <a:t>Gallons of FLC per minute </a:t>
            </a:r>
            <a:r>
              <a:rPr kumimoji="1" lang="en-US" sz="2400" dirty="0">
                <a:solidFill>
                  <a:srgbClr val="FFB005"/>
                </a:solidFill>
                <a:latin typeface="Arial" charset="0"/>
                <a:ea typeface="ＭＳ Ｐゴシック" pitchFamily="34" charset="-128"/>
                <a:cs typeface="+mn-cs"/>
              </a:rPr>
              <a:t>x</a:t>
            </a:r>
            <a:r>
              <a:rPr kumimoji="1" lang="en-US" sz="2400" dirty="0">
                <a:solidFill>
                  <a:schemeClr val="bg1"/>
                </a:solidFill>
                <a:latin typeface="Arial" charset="0"/>
                <a:ea typeface="ＭＳ Ｐゴシック" pitchFamily="34" charset="-128"/>
                <a:cs typeface="+mn-cs"/>
              </a:rPr>
              <a:t> Duration of flow </a:t>
            </a:r>
            <a:r>
              <a:rPr kumimoji="1" lang="en-US" sz="2400" dirty="0">
                <a:solidFill>
                  <a:srgbClr val="FFB005"/>
                </a:solidFill>
                <a:latin typeface="Arial" charset="0"/>
                <a:ea typeface="ＭＳ Ｐゴシック" pitchFamily="34" charset="-128"/>
                <a:cs typeface="+mn-cs"/>
              </a:rPr>
              <a:t>=</a:t>
            </a:r>
            <a:r>
              <a:rPr kumimoji="1" lang="en-US" sz="2400" dirty="0">
                <a:solidFill>
                  <a:schemeClr val="bg1"/>
                </a:solidFill>
                <a:latin typeface="Arial" charset="0"/>
                <a:ea typeface="ＭＳ Ｐゴシック" pitchFamily="34" charset="-128"/>
                <a:cs typeface="+mn-cs"/>
              </a:rPr>
              <a:t> Total gallons of foam liquid concentrate required</a:t>
            </a:r>
          </a:p>
        </p:txBody>
      </p:sp>
      <p:sp>
        <p:nvSpPr>
          <p:cNvPr id="2" name="Oval 1">
            <a:extLst>
              <a:ext uri="{FF2B5EF4-FFF2-40B4-BE49-F238E27FC236}">
                <a16:creationId xmlns:a16="http://schemas.microsoft.com/office/drawing/2014/main" id="{6E967EF6-0A64-E2B1-03FF-44B4B582B908}"/>
              </a:ext>
            </a:extLst>
          </p:cNvPr>
          <p:cNvSpPr/>
          <p:nvPr/>
        </p:nvSpPr>
        <p:spPr>
          <a:xfrm>
            <a:off x="551877" y="1026593"/>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C200"/>
                </a:solidFill>
              </a:rPr>
              <a:t>1</a:t>
            </a:r>
          </a:p>
        </p:txBody>
      </p:sp>
      <p:sp>
        <p:nvSpPr>
          <p:cNvPr id="3" name="Oval 2">
            <a:extLst>
              <a:ext uri="{FF2B5EF4-FFF2-40B4-BE49-F238E27FC236}">
                <a16:creationId xmlns:a16="http://schemas.microsoft.com/office/drawing/2014/main" id="{260A79E0-5B1F-9423-AACE-8B0DEAE524AD}"/>
              </a:ext>
            </a:extLst>
          </p:cNvPr>
          <p:cNvSpPr/>
          <p:nvPr/>
        </p:nvSpPr>
        <p:spPr>
          <a:xfrm>
            <a:off x="551877" y="1676400"/>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C200"/>
                </a:solidFill>
              </a:rPr>
              <a:t>2</a:t>
            </a:r>
          </a:p>
        </p:txBody>
      </p:sp>
      <p:sp>
        <p:nvSpPr>
          <p:cNvPr id="4" name="Oval 3">
            <a:extLst>
              <a:ext uri="{FF2B5EF4-FFF2-40B4-BE49-F238E27FC236}">
                <a16:creationId xmlns:a16="http://schemas.microsoft.com/office/drawing/2014/main" id="{782ACD7A-A559-1713-642E-F2B22B5EB51E}"/>
              </a:ext>
            </a:extLst>
          </p:cNvPr>
          <p:cNvSpPr/>
          <p:nvPr/>
        </p:nvSpPr>
        <p:spPr>
          <a:xfrm>
            <a:off x="551877" y="2326207"/>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C200"/>
                </a:solidFill>
              </a:rPr>
              <a:t>3</a:t>
            </a:r>
          </a:p>
        </p:txBody>
      </p:sp>
      <p:sp>
        <p:nvSpPr>
          <p:cNvPr id="5" name="Oval 4">
            <a:extLst>
              <a:ext uri="{FF2B5EF4-FFF2-40B4-BE49-F238E27FC236}">
                <a16:creationId xmlns:a16="http://schemas.microsoft.com/office/drawing/2014/main" id="{BE562D8C-5C46-6DB6-CFBF-FAD27467DA94}"/>
              </a:ext>
            </a:extLst>
          </p:cNvPr>
          <p:cNvSpPr/>
          <p:nvPr/>
        </p:nvSpPr>
        <p:spPr>
          <a:xfrm>
            <a:off x="551877" y="2973642"/>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C200"/>
                </a:solidFill>
              </a:rPr>
              <a:t>4</a:t>
            </a:r>
          </a:p>
        </p:txBody>
      </p:sp>
      <p:sp>
        <p:nvSpPr>
          <p:cNvPr id="6" name="Oval 5">
            <a:extLst>
              <a:ext uri="{FF2B5EF4-FFF2-40B4-BE49-F238E27FC236}">
                <a16:creationId xmlns:a16="http://schemas.microsoft.com/office/drawing/2014/main" id="{EFD9267E-097D-70DD-A944-6FBEA0F2441E}"/>
              </a:ext>
            </a:extLst>
          </p:cNvPr>
          <p:cNvSpPr/>
          <p:nvPr/>
        </p:nvSpPr>
        <p:spPr>
          <a:xfrm>
            <a:off x="551877" y="4026725"/>
            <a:ext cx="457200" cy="4572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C200"/>
                </a:solidFill>
              </a:rPr>
              <a:t>5</a:t>
            </a:r>
          </a:p>
        </p:txBody>
      </p:sp>
      <p:sp>
        <p:nvSpPr>
          <p:cNvPr id="7" name="Title 6">
            <a:extLst>
              <a:ext uri="{FF2B5EF4-FFF2-40B4-BE49-F238E27FC236}">
                <a16:creationId xmlns:a16="http://schemas.microsoft.com/office/drawing/2014/main" id="{EF9832D5-D3B6-EB7D-3298-62757EC80DDB}"/>
              </a:ext>
            </a:extLst>
          </p:cNvPr>
          <p:cNvSpPr>
            <a:spLocks noGrp="1"/>
          </p:cNvSpPr>
          <p:nvPr>
            <p:ph type="title"/>
          </p:nvPr>
        </p:nvSpPr>
        <p:spPr/>
        <p:txBody>
          <a:bodyPr>
            <a:noAutofit/>
          </a:bodyPr>
          <a:lstStyle/>
          <a:p>
            <a:r>
              <a:rPr lang="en-US" sz="4000" dirty="0"/>
              <a:t>Spill Calculation</a:t>
            </a:r>
          </a:p>
        </p:txBody>
      </p:sp>
      <p:sp>
        <p:nvSpPr>
          <p:cNvPr id="9" name="TextBox 8">
            <a:extLst>
              <a:ext uri="{FF2B5EF4-FFF2-40B4-BE49-F238E27FC236}">
                <a16:creationId xmlns:a16="http://schemas.microsoft.com/office/drawing/2014/main" id="{0A431692-333C-5974-3315-ADD81EC4C817}"/>
              </a:ext>
            </a:extLst>
          </p:cNvPr>
          <p:cNvSpPr txBox="1"/>
          <p:nvPr/>
        </p:nvSpPr>
        <p:spPr>
          <a:xfrm>
            <a:off x="533400" y="4800600"/>
            <a:ext cx="10934700" cy="1723549"/>
          </a:xfrm>
          <a:prstGeom prst="rect">
            <a:avLst/>
          </a:prstGeom>
          <a:noFill/>
        </p:spPr>
        <p:txBody>
          <a:bodyPr wrap="square">
            <a:spAutoFit/>
          </a:bodyPr>
          <a:lstStyle/>
          <a:p>
            <a:pPr marL="0" indent="0" eaLnBrk="1" hangingPunct="1">
              <a:spcBef>
                <a:spcPct val="0"/>
              </a:spcBef>
              <a:buFont typeface="Arial" panose="020B0604020202020204" pitchFamily="34" charset="0"/>
              <a:buNone/>
              <a:defRPr/>
            </a:pPr>
            <a:r>
              <a:rPr kumimoji="1" lang="en-US" dirty="0">
                <a:solidFill>
                  <a:schemeClr val="bg1"/>
                </a:solidFill>
                <a:latin typeface="Arial" charset="0"/>
                <a:ea typeface="ＭＳ Ｐゴシック" pitchFamily="34" charset="-128"/>
                <a:cs typeface="+mn-cs"/>
              </a:rPr>
              <a:t>Spills: 30 Minutes Minimum Flow Time for Ethanol &amp; Ethanol-Blended Fuels</a:t>
            </a:r>
          </a:p>
          <a:p>
            <a:pPr marL="0" indent="0" eaLnBrk="1" hangingPunct="1">
              <a:spcBef>
                <a:spcPct val="0"/>
              </a:spcBef>
              <a:buFont typeface="Arial" panose="020B0604020202020204" pitchFamily="34" charset="0"/>
              <a:buNone/>
              <a:defRPr/>
            </a:pPr>
            <a:r>
              <a:rPr kumimoji="1" lang="en-US" dirty="0">
                <a:solidFill>
                  <a:srgbClr val="FFB005"/>
                </a:solidFill>
                <a:latin typeface="Arial" charset="0"/>
                <a:ea typeface="ＭＳ Ｐゴシック" pitchFamily="34" charset="-128"/>
                <a:cs typeface="+mn-cs"/>
              </a:rPr>
              <a:t>(The incident flow time is based on recommendations from the foam manufacturer and the type of foam.)</a:t>
            </a:r>
          </a:p>
          <a:p>
            <a:pPr marL="0" indent="0" eaLnBrk="1" hangingPunct="1">
              <a:spcBef>
                <a:spcPct val="0"/>
              </a:spcBef>
              <a:buFont typeface="Arial" panose="020B0604020202020204" pitchFamily="34" charset="0"/>
              <a:buNone/>
              <a:defRPr/>
            </a:pPr>
            <a:endParaRPr lang="en-US" sz="1050" dirty="0">
              <a:solidFill>
                <a:schemeClr val="bg1"/>
              </a:solidFill>
              <a:effectLst>
                <a:outerShdw blurRad="38100" dist="38100" dir="2700000" algn="tl">
                  <a:srgbClr val="000000">
                    <a:alpha val="43137"/>
                  </a:srgbClr>
                </a:outerShdw>
              </a:effectLst>
              <a:latin typeface="Arial" charset="0"/>
              <a:ea typeface="ＭＳ Ｐゴシック" pitchFamily="34" charset="-128"/>
            </a:endParaRPr>
          </a:p>
          <a:p>
            <a:pPr marL="0" indent="0" eaLnBrk="1" hangingPunct="1">
              <a:spcBef>
                <a:spcPct val="0"/>
              </a:spcBef>
              <a:buFont typeface="Arial" panose="020B0604020202020204" pitchFamily="34" charset="0"/>
              <a:buNone/>
              <a:defRPr/>
            </a:pPr>
            <a:r>
              <a:rPr lang="en-US" sz="2000" i="1" dirty="0">
                <a:solidFill>
                  <a:schemeClr val="bg1"/>
                </a:solidFill>
                <a:latin typeface="Arial" charset="0"/>
                <a:ea typeface="ＭＳ Ｐゴシック" pitchFamily="34" charset="-128"/>
              </a:rPr>
              <a:t>Flow rates will dictate what nozzles or combination of nozzles will be required…</a:t>
            </a:r>
            <a:endParaRPr lang="en-US" sz="2000" i="1" dirty="0">
              <a:latin typeface="Verdana" pitchFamily="34" charset="0"/>
              <a:ea typeface="ＭＳ Ｐゴシック" pitchFamily="34" charset="-128"/>
            </a:endParaRPr>
          </a:p>
        </p:txBody>
      </p:sp>
      <p:cxnSp>
        <p:nvCxnSpPr>
          <p:cNvPr id="11" name="Straight Connector 10">
            <a:extLst>
              <a:ext uri="{FF2B5EF4-FFF2-40B4-BE49-F238E27FC236}">
                <a16:creationId xmlns:a16="http://schemas.microsoft.com/office/drawing/2014/main" id="{4CBD53C3-CB3A-5882-8DD1-C9206B514B1B}"/>
              </a:ext>
            </a:extLst>
          </p:cNvPr>
          <p:cNvCxnSpPr/>
          <p:nvPr/>
        </p:nvCxnSpPr>
        <p:spPr>
          <a:xfrm>
            <a:off x="475677" y="4788725"/>
            <a:ext cx="10954323"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55157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1AC84F-8D23-E9C1-C384-D53E4F1016F7}"/>
              </a:ext>
            </a:extLst>
          </p:cNvPr>
          <p:cNvSpPr>
            <a:spLocks noGrp="1"/>
          </p:cNvSpPr>
          <p:nvPr>
            <p:ph type="title"/>
          </p:nvPr>
        </p:nvSpPr>
        <p:spPr/>
        <p:txBody>
          <a:bodyPr>
            <a:noAutofit/>
          </a:bodyPr>
          <a:lstStyle/>
          <a:p>
            <a:r>
              <a:rPr lang="en-US" sz="4000" dirty="0"/>
              <a:t>Application Rates</a:t>
            </a:r>
          </a:p>
        </p:txBody>
      </p:sp>
      <p:pic>
        <p:nvPicPr>
          <p:cNvPr id="4" name="Picture 3">
            <a:extLst>
              <a:ext uri="{FF2B5EF4-FFF2-40B4-BE49-F238E27FC236}">
                <a16:creationId xmlns:a16="http://schemas.microsoft.com/office/drawing/2014/main" id="{386C6624-FD5C-FCF5-D994-21EA30F3DE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1066800"/>
            <a:ext cx="6705599" cy="5364479"/>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AC445D-49ED-425B-BF82-BEC452742736}"/>
              </a:ext>
            </a:extLst>
          </p:cNvPr>
          <p:cNvSpPr>
            <a:spLocks noGrp="1"/>
          </p:cNvSpPr>
          <p:nvPr>
            <p:ph type="body" sz="quarter" idx="11"/>
          </p:nvPr>
        </p:nvSpPr>
        <p:spPr>
          <a:xfrm>
            <a:off x="6630621" y="1048385"/>
            <a:ext cx="5332779" cy="5550237"/>
          </a:xfrm>
        </p:spPr>
        <p:txBody>
          <a:bodyPr wrap="square">
            <a:spAutoFit/>
          </a:bodyPr>
          <a:lstStyle/>
          <a:p>
            <a:pPr marL="0" indent="0" eaLnBrk="1" hangingPunct="1">
              <a:spcBef>
                <a:spcPct val="0"/>
              </a:spcBef>
              <a:spcAft>
                <a:spcPts val="1400"/>
              </a:spcAft>
              <a:buNone/>
              <a:defRPr/>
            </a:pPr>
            <a:r>
              <a:rPr kumimoji="1" lang="en-US" sz="2200" dirty="0">
                <a:solidFill>
                  <a:schemeClr val="bg1"/>
                </a:solidFill>
                <a:latin typeface="Arial" charset="0"/>
                <a:ea typeface="ＭＳ Ｐゴシック" pitchFamily="34" charset="-128"/>
              </a:rPr>
              <a:t>Determine Area of Hazard</a:t>
            </a:r>
            <a:br>
              <a:rPr kumimoji="1" lang="en-US" sz="2200" dirty="0">
                <a:latin typeface="Arial" charset="0"/>
                <a:ea typeface="ＭＳ Ｐゴシック" pitchFamily="34" charset="-128"/>
              </a:rPr>
            </a:br>
            <a:r>
              <a:rPr kumimoji="1" lang="en-US" sz="2200" dirty="0">
                <a:solidFill>
                  <a:srgbClr val="FFC000"/>
                </a:solidFill>
                <a:latin typeface="Arial" charset="0"/>
                <a:ea typeface="ＭＳ Ｐゴシック" pitchFamily="34" charset="-128"/>
              </a:rPr>
              <a:t>80</a:t>
            </a:r>
            <a:r>
              <a:rPr kumimoji="1" lang="ja-JP" altLang="en-US" sz="2200" dirty="0">
                <a:solidFill>
                  <a:srgbClr val="FFC000"/>
                </a:solidFill>
                <a:latin typeface="Arial" charset="0"/>
                <a:ea typeface="ＭＳ Ｐゴシック" pitchFamily="34" charset="-128"/>
              </a:rPr>
              <a:t>’</a:t>
            </a:r>
            <a:r>
              <a:rPr kumimoji="1" lang="en-US" altLang="ja-JP" sz="2200" dirty="0">
                <a:solidFill>
                  <a:srgbClr val="FFC000"/>
                </a:solidFill>
                <a:latin typeface="Arial" charset="0"/>
                <a:ea typeface="ＭＳ Ｐゴシック" pitchFamily="34" charset="-128"/>
              </a:rPr>
              <a:t>x 50</a:t>
            </a:r>
            <a:r>
              <a:rPr kumimoji="1" lang="ja-JP" altLang="en-US" sz="2200" dirty="0">
                <a:solidFill>
                  <a:srgbClr val="FFC000"/>
                </a:solidFill>
                <a:latin typeface="Arial" charset="0"/>
                <a:ea typeface="ＭＳ Ｐゴシック" pitchFamily="34" charset="-128"/>
              </a:rPr>
              <a:t>’</a:t>
            </a:r>
            <a:r>
              <a:rPr kumimoji="1" lang="en-US" altLang="ja-JP" sz="2200" dirty="0">
                <a:solidFill>
                  <a:srgbClr val="FFC000"/>
                </a:solidFill>
                <a:latin typeface="Arial" charset="0"/>
                <a:ea typeface="ＭＳ Ｐゴシック" pitchFamily="34" charset="-128"/>
              </a:rPr>
              <a:t> = 4000 sq ft</a:t>
            </a:r>
            <a:endParaRPr kumimoji="1" lang="en-US" sz="2200" dirty="0">
              <a:solidFill>
                <a:srgbClr val="FFC000"/>
              </a:solidFill>
              <a:latin typeface="Arial" charset="0"/>
              <a:ea typeface="ＭＳ Ｐゴシック" pitchFamily="34" charset="-128"/>
            </a:endParaRPr>
          </a:p>
          <a:p>
            <a:pPr marL="0" indent="0" eaLnBrk="1" hangingPunct="1">
              <a:spcBef>
                <a:spcPct val="0"/>
              </a:spcBef>
              <a:spcAft>
                <a:spcPts val="1400"/>
              </a:spcAft>
              <a:buNone/>
              <a:defRPr/>
            </a:pPr>
            <a:r>
              <a:rPr kumimoji="1" lang="en-US" sz="2200" dirty="0">
                <a:solidFill>
                  <a:schemeClr val="bg1"/>
                </a:solidFill>
                <a:latin typeface="Arial" charset="0"/>
                <a:ea typeface="ＭＳ Ｐゴシック" pitchFamily="34" charset="-128"/>
              </a:rPr>
              <a:t>Choose Appropriate Application Rate</a:t>
            </a:r>
            <a:br>
              <a:rPr kumimoji="1" lang="en-US" sz="2200" dirty="0">
                <a:solidFill>
                  <a:schemeClr val="bg1"/>
                </a:solidFill>
                <a:latin typeface="Arial" charset="0"/>
                <a:ea typeface="ＭＳ Ｐゴシック" pitchFamily="34" charset="-128"/>
              </a:rPr>
            </a:br>
            <a:r>
              <a:rPr kumimoji="1" lang="en-US" sz="2200" dirty="0">
                <a:solidFill>
                  <a:srgbClr val="FFB005"/>
                </a:solidFill>
                <a:latin typeface="Arial" charset="0"/>
                <a:ea typeface="ＭＳ Ｐゴシック" pitchFamily="34" charset="-128"/>
              </a:rPr>
              <a:t>.</a:t>
            </a:r>
            <a:r>
              <a:rPr kumimoji="1" lang="en-US" sz="2200" dirty="0">
                <a:solidFill>
                  <a:srgbClr val="FFC000"/>
                </a:solidFill>
                <a:latin typeface="Arial" charset="0"/>
                <a:ea typeface="ＭＳ Ｐゴシック" pitchFamily="34" charset="-128"/>
              </a:rPr>
              <a:t>20 GPM for product not in depth </a:t>
            </a:r>
          </a:p>
          <a:p>
            <a:pPr marL="0" indent="0" eaLnBrk="1" hangingPunct="1">
              <a:spcBef>
                <a:spcPct val="0"/>
              </a:spcBef>
              <a:spcAft>
                <a:spcPts val="1400"/>
              </a:spcAft>
              <a:buNone/>
              <a:defRPr/>
            </a:pPr>
            <a:r>
              <a:rPr kumimoji="1" lang="en-US" sz="2200" dirty="0">
                <a:solidFill>
                  <a:schemeClr val="bg1"/>
                </a:solidFill>
                <a:latin typeface="Arial" charset="0"/>
                <a:ea typeface="ＭＳ Ｐゴシック" pitchFamily="34" charset="-128"/>
              </a:rPr>
              <a:t>Rate x Area = GPM of Finished Foam Solution</a:t>
            </a:r>
            <a:br>
              <a:rPr kumimoji="1" lang="en-US" sz="2200" dirty="0">
                <a:solidFill>
                  <a:schemeClr val="bg1"/>
                </a:solidFill>
                <a:latin typeface="Arial" charset="0"/>
                <a:ea typeface="ＭＳ Ｐゴシック" pitchFamily="34" charset="-128"/>
              </a:rPr>
            </a:br>
            <a:r>
              <a:rPr kumimoji="1" lang="en-US" sz="2200" dirty="0">
                <a:solidFill>
                  <a:srgbClr val="FFC000"/>
                </a:solidFill>
                <a:latin typeface="Arial" charset="0"/>
                <a:ea typeface="ＭＳ Ｐゴシック" pitchFamily="34" charset="-128"/>
              </a:rPr>
              <a:t>800 GPM </a:t>
            </a:r>
          </a:p>
          <a:p>
            <a:pPr marL="0" indent="0" eaLnBrk="1" hangingPunct="1">
              <a:spcBef>
                <a:spcPct val="0"/>
              </a:spcBef>
              <a:spcAft>
                <a:spcPts val="1400"/>
              </a:spcAft>
              <a:buNone/>
              <a:defRPr/>
            </a:pPr>
            <a:r>
              <a:rPr kumimoji="1" lang="en-US" sz="2200" dirty="0">
                <a:solidFill>
                  <a:schemeClr val="bg1"/>
                </a:solidFill>
                <a:latin typeface="Arial" charset="0"/>
                <a:ea typeface="ＭＳ Ｐゴシック" pitchFamily="34" charset="-128"/>
              </a:rPr>
              <a:t>Solution GPM x % Used = Concentrate GPM</a:t>
            </a:r>
            <a:br>
              <a:rPr kumimoji="1" lang="en-US" sz="2200" dirty="0">
                <a:solidFill>
                  <a:schemeClr val="bg1"/>
                </a:solidFill>
                <a:latin typeface="Arial" charset="0"/>
                <a:ea typeface="ＭＳ Ｐゴシック" pitchFamily="34" charset="-128"/>
              </a:rPr>
            </a:br>
            <a:r>
              <a:rPr kumimoji="1" lang="en-US" sz="2200" dirty="0">
                <a:solidFill>
                  <a:srgbClr val="FFC000"/>
                </a:solidFill>
                <a:latin typeface="Arial" charset="0"/>
                <a:ea typeface="ＭＳ Ｐゴシック" pitchFamily="34" charset="-128"/>
              </a:rPr>
              <a:t>800 GPM x 3% (.03) = 24 GPM</a:t>
            </a:r>
          </a:p>
          <a:p>
            <a:pPr marL="0" indent="0" eaLnBrk="1" hangingPunct="1">
              <a:spcBef>
                <a:spcPct val="0"/>
              </a:spcBef>
              <a:spcAft>
                <a:spcPts val="1400"/>
              </a:spcAft>
              <a:buNone/>
              <a:defRPr/>
            </a:pPr>
            <a:r>
              <a:rPr kumimoji="1" lang="en-US" sz="2200" dirty="0">
                <a:solidFill>
                  <a:schemeClr val="bg1"/>
                </a:solidFill>
                <a:latin typeface="Arial" charset="0"/>
                <a:ea typeface="ＭＳ Ｐゴシック" pitchFamily="34" charset="-128"/>
              </a:rPr>
              <a:t>Concentrate GPM x Flow Time = </a:t>
            </a:r>
            <a:br>
              <a:rPr kumimoji="1" lang="en-US" sz="2200" dirty="0">
                <a:solidFill>
                  <a:schemeClr val="bg1"/>
                </a:solidFill>
                <a:latin typeface="Arial" charset="0"/>
                <a:ea typeface="ＭＳ Ｐゴシック" pitchFamily="34" charset="-128"/>
              </a:rPr>
            </a:br>
            <a:r>
              <a:rPr kumimoji="1" lang="en-US" sz="2200" dirty="0">
                <a:solidFill>
                  <a:schemeClr val="bg1"/>
                </a:solidFill>
                <a:latin typeface="Arial" charset="0"/>
                <a:ea typeface="ＭＳ Ｐゴシック" pitchFamily="34" charset="-128"/>
              </a:rPr>
              <a:t>Total Concentrate</a:t>
            </a:r>
            <a:br>
              <a:rPr kumimoji="1" lang="en-US" sz="2200" dirty="0">
                <a:solidFill>
                  <a:schemeClr val="bg1"/>
                </a:solidFill>
                <a:latin typeface="Arial" charset="0"/>
                <a:ea typeface="ＭＳ Ｐゴシック" pitchFamily="34" charset="-128"/>
              </a:rPr>
            </a:br>
            <a:r>
              <a:rPr kumimoji="1" lang="en-US" sz="2200" dirty="0">
                <a:solidFill>
                  <a:srgbClr val="FFC000"/>
                </a:solidFill>
                <a:latin typeface="Arial" charset="0"/>
                <a:ea typeface="ＭＳ Ｐゴシック" pitchFamily="34" charset="-128"/>
              </a:rPr>
              <a:t>24 GPM x 30 minutes = 720 gallons </a:t>
            </a:r>
            <a:br>
              <a:rPr kumimoji="1" lang="en-US" sz="2200" dirty="0">
                <a:solidFill>
                  <a:srgbClr val="FFC000"/>
                </a:solidFill>
                <a:latin typeface="Arial" charset="0"/>
                <a:ea typeface="ＭＳ Ｐゴシック" pitchFamily="34" charset="-128"/>
              </a:rPr>
            </a:br>
            <a:r>
              <a:rPr kumimoji="1" lang="en-US" sz="2200" dirty="0">
                <a:solidFill>
                  <a:srgbClr val="FFC000"/>
                </a:solidFill>
                <a:latin typeface="Arial" charset="0"/>
                <a:ea typeface="ＭＳ Ｐゴシック" pitchFamily="34" charset="-128"/>
              </a:rPr>
              <a:t>of concentrate</a:t>
            </a:r>
            <a:endParaRPr lang="en-US" sz="2200" dirty="0">
              <a:solidFill>
                <a:srgbClr val="FFC000"/>
              </a:solidFill>
            </a:endParaRPr>
          </a:p>
        </p:txBody>
      </p:sp>
      <p:sp>
        <p:nvSpPr>
          <p:cNvPr id="83970" name="Title 1">
            <a:extLst>
              <a:ext uri="{FF2B5EF4-FFF2-40B4-BE49-F238E27FC236}">
                <a16:creationId xmlns:a16="http://schemas.microsoft.com/office/drawing/2014/main" id="{9C189AE0-2A16-4CE4-9A80-A6AF6409CEAE}"/>
              </a:ext>
            </a:extLst>
          </p:cNvPr>
          <p:cNvSpPr>
            <a:spLocks noGrp="1"/>
          </p:cNvSpPr>
          <p:nvPr>
            <p:ph type="title"/>
          </p:nvPr>
        </p:nvSpPr>
        <p:spPr>
          <a:xfrm>
            <a:off x="609599" y="258762"/>
            <a:ext cx="10972801" cy="579438"/>
          </a:xfrm>
        </p:spPr>
        <p:txBody>
          <a:bodyPr>
            <a:noAutofit/>
          </a:bodyPr>
          <a:lstStyle/>
          <a:p>
            <a:r>
              <a:rPr lang="en-US" altLang="en-US" sz="4000" dirty="0">
                <a:latin typeface="Arial" panose="020B0604020202020204" pitchFamily="34" charset="0"/>
                <a:ea typeface="ＭＳ Ｐゴシック" panose="020B0600070205080204" pitchFamily="34" charset="-128"/>
                <a:cs typeface="Arial" panose="020B0604020202020204" pitchFamily="34" charset="0"/>
              </a:rPr>
              <a:t>Ethanol-Blended Fuel Spill Calculation  </a:t>
            </a:r>
          </a:p>
        </p:txBody>
      </p:sp>
      <p:sp>
        <p:nvSpPr>
          <p:cNvPr id="2" name="Oval 1">
            <a:extLst>
              <a:ext uri="{FF2B5EF4-FFF2-40B4-BE49-F238E27FC236}">
                <a16:creationId xmlns:a16="http://schemas.microsoft.com/office/drawing/2014/main" id="{A99A6386-A27D-E870-D766-42FE48161374}"/>
              </a:ext>
            </a:extLst>
          </p:cNvPr>
          <p:cNvSpPr/>
          <p:nvPr/>
        </p:nvSpPr>
        <p:spPr>
          <a:xfrm>
            <a:off x="5972742" y="1146155"/>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C200"/>
                </a:solidFill>
              </a:rPr>
              <a:t>1</a:t>
            </a:r>
          </a:p>
        </p:txBody>
      </p:sp>
      <p:sp>
        <p:nvSpPr>
          <p:cNvPr id="5" name="Oval 4">
            <a:extLst>
              <a:ext uri="{FF2B5EF4-FFF2-40B4-BE49-F238E27FC236}">
                <a16:creationId xmlns:a16="http://schemas.microsoft.com/office/drawing/2014/main" id="{029224B7-3C91-FFF4-ED61-D4ED5D8CF0F7}"/>
              </a:ext>
            </a:extLst>
          </p:cNvPr>
          <p:cNvSpPr/>
          <p:nvPr/>
        </p:nvSpPr>
        <p:spPr>
          <a:xfrm>
            <a:off x="5972742" y="2060555"/>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C200"/>
                </a:solidFill>
              </a:rPr>
              <a:t>2</a:t>
            </a:r>
          </a:p>
        </p:txBody>
      </p:sp>
      <p:sp>
        <p:nvSpPr>
          <p:cNvPr id="6" name="Oval 5">
            <a:extLst>
              <a:ext uri="{FF2B5EF4-FFF2-40B4-BE49-F238E27FC236}">
                <a16:creationId xmlns:a16="http://schemas.microsoft.com/office/drawing/2014/main" id="{AC665809-1C44-7E65-3C9D-5231FFED1A73}"/>
              </a:ext>
            </a:extLst>
          </p:cNvPr>
          <p:cNvSpPr/>
          <p:nvPr/>
        </p:nvSpPr>
        <p:spPr>
          <a:xfrm>
            <a:off x="5972742" y="2974955"/>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C200"/>
                </a:solidFill>
              </a:rPr>
              <a:t>3</a:t>
            </a:r>
          </a:p>
        </p:txBody>
      </p:sp>
      <p:sp>
        <p:nvSpPr>
          <p:cNvPr id="7" name="Oval 6">
            <a:extLst>
              <a:ext uri="{FF2B5EF4-FFF2-40B4-BE49-F238E27FC236}">
                <a16:creationId xmlns:a16="http://schemas.microsoft.com/office/drawing/2014/main" id="{AA08F386-25B7-2D4E-EF1B-FF443F1DE791}"/>
              </a:ext>
            </a:extLst>
          </p:cNvPr>
          <p:cNvSpPr/>
          <p:nvPr/>
        </p:nvSpPr>
        <p:spPr>
          <a:xfrm>
            <a:off x="5972742" y="4068762"/>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C200"/>
                </a:solidFill>
              </a:rPr>
              <a:t>4</a:t>
            </a:r>
          </a:p>
        </p:txBody>
      </p:sp>
      <p:sp>
        <p:nvSpPr>
          <p:cNvPr id="8" name="Oval 7">
            <a:extLst>
              <a:ext uri="{FF2B5EF4-FFF2-40B4-BE49-F238E27FC236}">
                <a16:creationId xmlns:a16="http://schemas.microsoft.com/office/drawing/2014/main" id="{AE75B8FA-3A51-BDD0-8501-04A3C441F1AA}"/>
              </a:ext>
            </a:extLst>
          </p:cNvPr>
          <p:cNvSpPr/>
          <p:nvPr/>
        </p:nvSpPr>
        <p:spPr>
          <a:xfrm>
            <a:off x="5972742" y="5257800"/>
            <a:ext cx="579438" cy="579438"/>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C200"/>
                </a:solidFill>
              </a:rPr>
              <a:t>5</a:t>
            </a:r>
          </a:p>
        </p:txBody>
      </p:sp>
      <p:sp>
        <p:nvSpPr>
          <p:cNvPr id="11" name="Title 1">
            <a:extLst>
              <a:ext uri="{FF2B5EF4-FFF2-40B4-BE49-F238E27FC236}">
                <a16:creationId xmlns:a16="http://schemas.microsoft.com/office/drawing/2014/main" id="{20015BF1-836B-A161-5045-A666585D7327}"/>
              </a:ext>
            </a:extLst>
          </p:cNvPr>
          <p:cNvSpPr txBox="1">
            <a:spLocks/>
          </p:cNvSpPr>
          <p:nvPr/>
        </p:nvSpPr>
        <p:spPr bwMode="auto">
          <a:xfrm>
            <a:off x="1603735" y="1295400"/>
            <a:ext cx="357786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3600" b="1" kern="1200">
                <a:solidFill>
                  <a:schemeClr val="bg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US" altLang="en-US" sz="4000" dirty="0">
                <a:solidFill>
                  <a:srgbClr val="FFB005"/>
                </a:solidFill>
                <a:latin typeface="Arial" panose="020B0604020202020204" pitchFamily="34" charset="0"/>
                <a:ea typeface="ＭＳ Ｐゴシック" panose="020B0600070205080204" pitchFamily="34" charset="-128"/>
                <a:cs typeface="Arial" panose="020B0604020202020204" pitchFamily="34" charset="0"/>
              </a:rPr>
              <a:t>EXAMPLE </a:t>
            </a:r>
          </a:p>
        </p:txBody>
      </p:sp>
      <p:pic>
        <p:nvPicPr>
          <p:cNvPr id="10" name="Picture 9">
            <a:extLst>
              <a:ext uri="{FF2B5EF4-FFF2-40B4-BE49-F238E27FC236}">
                <a16:creationId xmlns:a16="http://schemas.microsoft.com/office/drawing/2014/main" id="{905D6496-BF71-F0FA-B4A1-BCFD2D0404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2054238"/>
            <a:ext cx="5242703" cy="4194162"/>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47E7F38-499E-348D-B526-A9DCEED3F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7470" y="0"/>
            <a:ext cx="8904530" cy="5943600"/>
          </a:xfrm>
          <a:prstGeom prst="rect">
            <a:avLst/>
          </a:prstGeom>
        </p:spPr>
      </p:pic>
      <p:pic>
        <p:nvPicPr>
          <p:cNvPr id="3" name="Picture 2">
            <a:extLst>
              <a:ext uri="{FF2B5EF4-FFF2-40B4-BE49-F238E27FC236}">
                <a16:creationId xmlns:a16="http://schemas.microsoft.com/office/drawing/2014/main" id="{CDA892BE-258C-AE87-625A-ADF21182E160}"/>
              </a:ext>
            </a:extLst>
          </p:cNvPr>
          <p:cNvPicPr>
            <a:picLocks noChangeAspect="1"/>
          </p:cNvPicPr>
          <p:nvPr/>
        </p:nvPicPr>
        <p:blipFill>
          <a:blip r:embed="rId4">
            <a:extLst>
              <a:ext uri="{28A0092B-C50C-407E-A947-70E740481C1C}">
                <a14:useLocalDpi xmlns:a14="http://schemas.microsoft.com/office/drawing/2010/main" val="0"/>
              </a:ext>
            </a:extLst>
          </a:blip>
          <a:srcRect t="9298" r="13411" b="4152"/>
          <a:stretch>
            <a:fillRect/>
          </a:stretch>
        </p:blipFill>
        <p:spPr>
          <a:xfrm>
            <a:off x="76200" y="0"/>
            <a:ext cx="12954000" cy="6858000"/>
          </a:xfrm>
          <a:prstGeom prst="rect">
            <a:avLst/>
          </a:prstGeom>
        </p:spPr>
      </p:pic>
      <p:sp>
        <p:nvSpPr>
          <p:cNvPr id="4" name="Rectangle 3">
            <a:extLst>
              <a:ext uri="{FF2B5EF4-FFF2-40B4-BE49-F238E27FC236}">
                <a16:creationId xmlns:a16="http://schemas.microsoft.com/office/drawing/2014/main" id="{A6905322-0996-E07E-DEE2-C896E63701A9}"/>
              </a:ext>
            </a:extLst>
          </p:cNvPr>
          <p:cNvSpPr txBox="1">
            <a:spLocks/>
          </p:cNvSpPr>
          <p:nvPr/>
        </p:nvSpPr>
        <p:spPr bwMode="auto">
          <a:xfrm>
            <a:off x="457200" y="914400"/>
            <a:ext cx="5410200" cy="235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00050" eaLnBrk="1" hangingPunct="1">
              <a:lnSpc>
                <a:spcPct val="90000"/>
              </a:lnSpc>
            </a:pPr>
            <a:r>
              <a:rPr lang="en-US" altLang="en-US" sz="2800" b="1" cap="all"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AR foam is </a:t>
            </a:r>
            <a:br>
              <a:rPr lang="en-US" altLang="en-US" sz="2800" b="1" cap="all"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br>
            <a:r>
              <a:rPr lang="en-US" altLang="en-US" sz="2800" b="1" cap="all" dirty="0">
                <a:solidFill>
                  <a:srgbClr val="FFC000"/>
                </a:solidFill>
                <a:latin typeface="Arial" panose="020B0604020202020204" pitchFamily="34" charset="0"/>
                <a:ea typeface="ＭＳ Ｐゴシック" panose="020B0600070205080204" pitchFamily="34" charset="-128"/>
                <a:cs typeface="Arial" panose="020B0604020202020204" pitchFamily="34" charset="0"/>
              </a:rPr>
              <a:t>the best choice</a:t>
            </a:r>
          </a:p>
          <a:p>
            <a:pPr marL="800100"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Recommended for all incidents involving ethanol &amp; ethanol-blended fuels</a:t>
            </a:r>
          </a:p>
          <a:p>
            <a:pPr marL="800100" lvl="1" eaLnBrk="1" hangingPunct="1">
              <a:lnSpc>
                <a:spcPct val="90000"/>
              </a:lnSpc>
            </a:pPr>
            <a:r>
              <a:rPr lang="en-US" altLang="en-US" sz="26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Performs well on hydrocarbon incidents</a:t>
            </a:r>
          </a:p>
        </p:txBody>
      </p:sp>
      <p:sp>
        <p:nvSpPr>
          <p:cNvPr id="2" name="Title 1">
            <a:extLst>
              <a:ext uri="{FF2B5EF4-FFF2-40B4-BE49-F238E27FC236}">
                <a16:creationId xmlns:a16="http://schemas.microsoft.com/office/drawing/2014/main" id="{BF97472C-E64B-D724-A63B-3B92850BEDBA}"/>
              </a:ext>
            </a:extLst>
          </p:cNvPr>
          <p:cNvSpPr>
            <a:spLocks noGrp="1"/>
          </p:cNvSpPr>
          <p:nvPr>
            <p:ph type="title"/>
          </p:nvPr>
        </p:nvSpPr>
        <p:spPr/>
        <p:txBody>
          <a:bodyPr>
            <a:noAutofit/>
          </a:bodyPr>
          <a:lstStyle/>
          <a:p>
            <a:pPr algn="l"/>
            <a:r>
              <a:rPr lang="en-US" sz="4000" dirty="0"/>
              <a:t>Summary</a:t>
            </a:r>
          </a:p>
        </p:txBody>
      </p:sp>
      <p:sp>
        <p:nvSpPr>
          <p:cNvPr id="9" name="TextBox 8">
            <a:extLst>
              <a:ext uri="{FF2B5EF4-FFF2-40B4-BE49-F238E27FC236}">
                <a16:creationId xmlns:a16="http://schemas.microsoft.com/office/drawing/2014/main" id="{4CFA0824-363C-0137-7B9E-9B81E222259B}"/>
              </a:ext>
            </a:extLst>
          </p:cNvPr>
          <p:cNvSpPr txBox="1"/>
          <p:nvPr/>
        </p:nvSpPr>
        <p:spPr>
          <a:xfrm>
            <a:off x="457200" y="3723144"/>
            <a:ext cx="11049000" cy="2677656"/>
          </a:xfrm>
          <a:prstGeom prst="rect">
            <a:avLst/>
          </a:prstGeom>
          <a:noFill/>
        </p:spPr>
        <p:txBody>
          <a:bodyPr wrap="square">
            <a:spAutoFit/>
          </a:bodyPr>
          <a:lstStyle/>
          <a:p>
            <a:pPr marL="342900" indent="-342900">
              <a:buFont typeface="Arial" panose="020B0604020202020204" pitchFamily="34" charset="0"/>
              <a:buChar char="•"/>
            </a:pPr>
            <a:r>
              <a:rPr lang="en-US" sz="2800" dirty="0">
                <a:solidFill>
                  <a:schemeClr val="bg1"/>
                </a:solidFill>
              </a:rPr>
              <a:t>NFPA 11 directs users to UL 162 as </a:t>
            </a:r>
            <a:br>
              <a:rPr lang="en-US" sz="2800" dirty="0">
                <a:solidFill>
                  <a:schemeClr val="bg1"/>
                </a:solidFill>
              </a:rPr>
            </a:br>
            <a:r>
              <a:rPr lang="en-US" sz="2800" dirty="0">
                <a:solidFill>
                  <a:schemeClr val="bg1"/>
                </a:solidFill>
              </a:rPr>
              <a:t>guidance when selecting foam </a:t>
            </a:r>
            <a:br>
              <a:rPr lang="en-US" sz="2800" dirty="0">
                <a:solidFill>
                  <a:schemeClr val="bg1"/>
                </a:solidFill>
              </a:rPr>
            </a:br>
            <a:r>
              <a:rPr lang="en-US" sz="2800" dirty="0">
                <a:solidFill>
                  <a:schemeClr val="bg1"/>
                </a:solidFill>
              </a:rPr>
              <a:t>concentrates</a:t>
            </a:r>
          </a:p>
          <a:p>
            <a:pPr marL="342900" indent="-342900">
              <a:buFont typeface="Arial" panose="020B0604020202020204" pitchFamily="34" charset="0"/>
              <a:buChar char="•"/>
            </a:pPr>
            <a:r>
              <a:rPr lang="en-US" sz="2800" dirty="0">
                <a:solidFill>
                  <a:schemeClr val="bg1"/>
                </a:solidFill>
              </a:rPr>
              <a:t>Follow all flow rates as recommended by the </a:t>
            </a:r>
            <a:br>
              <a:rPr lang="en-US" sz="2800" dirty="0">
                <a:solidFill>
                  <a:schemeClr val="bg1"/>
                </a:solidFill>
              </a:rPr>
            </a:br>
            <a:r>
              <a:rPr lang="en-US" sz="2800" dirty="0">
                <a:solidFill>
                  <a:schemeClr val="bg1"/>
                </a:solidFill>
              </a:rPr>
              <a:t>manufacturer</a:t>
            </a:r>
          </a:p>
          <a:p>
            <a:pPr marL="342900" indent="-342900">
              <a:buFont typeface="Arial" panose="020B0604020202020204" pitchFamily="34" charset="0"/>
              <a:buChar char="•"/>
            </a:pPr>
            <a:r>
              <a:rPr lang="en-US" sz="2800" dirty="0">
                <a:solidFill>
                  <a:schemeClr val="bg1"/>
                </a:solidFill>
              </a:rPr>
              <a:t>Understand appropriate tactics &amp; proper application techniques</a:t>
            </a:r>
          </a:p>
        </p:txBody>
      </p:sp>
      <p:pic>
        <p:nvPicPr>
          <p:cNvPr id="5" name="Picture 4">
            <a:extLst>
              <a:ext uri="{FF2B5EF4-FFF2-40B4-BE49-F238E27FC236}">
                <a16:creationId xmlns:a16="http://schemas.microsoft.com/office/drawing/2014/main" id="{383CFEB8-A7F1-1A5B-67B5-38ABEFA01B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0871" y="6443280"/>
            <a:ext cx="1438729" cy="310662"/>
          </a:xfrm>
          <a:prstGeom prst="rect">
            <a:avLst/>
          </a:prstGeom>
        </p:spPr>
      </p:pic>
    </p:spTree>
  </p:cSld>
  <p:clrMapOvr>
    <a:masterClrMapping/>
  </p:clrMapOvr>
</p:sld>
</file>

<file path=ppt/theme/theme1.xml><?xml version="1.0" encoding="utf-8"?>
<a:theme xmlns:a="http://schemas.openxmlformats.org/drawingml/2006/main" name="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79f892f-2c11-43a9-b10f-e0092ef5799b" xsi:nil="true"/>
    <lcf76f155ced4ddcb4097134ff3c332f xmlns="9659d145-d520-4658-b925-eca3bc946a0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38BD9980522ED479C512EC977991EAE" ma:contentTypeVersion="18" ma:contentTypeDescription="Create a new document." ma:contentTypeScope="" ma:versionID="eea2116b0342fe1b5484d61114b09d98">
  <xsd:schema xmlns:xsd="http://www.w3.org/2001/XMLSchema" xmlns:xs="http://www.w3.org/2001/XMLSchema" xmlns:p="http://schemas.microsoft.com/office/2006/metadata/properties" xmlns:ns2="9659d145-d520-4658-b925-eca3bc946a0b" xmlns:ns3="679f892f-2c11-43a9-b10f-e0092ef5799b" targetNamespace="http://schemas.microsoft.com/office/2006/metadata/properties" ma:root="true" ma:fieldsID="f0be449b6ff9bf7eed0a2765a5cb7753" ns2:_="" ns3:_="">
    <xsd:import namespace="9659d145-d520-4658-b925-eca3bc946a0b"/>
    <xsd:import namespace="679f892f-2c11-43a9-b10f-e0092ef57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9d145-d520-4658-b925-eca3bc946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27e2319-715b-419f-ad38-fa0d6611b64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f892f-2c11-43a9-b10f-e0092ef5799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30296f-bffd-40b7-a96f-a16ecbf4646a}" ma:internalName="TaxCatchAll" ma:showField="CatchAllData" ma:web="679f892f-2c11-43a9-b10f-e0092ef57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5F40B35-191C-40E8-ACDD-9B64C80E9E4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79f892f-2c11-43a9-b10f-e0092ef5799b"/>
    <ds:schemaRef ds:uri="9659d145-d520-4658-b925-eca3bc946a0b"/>
    <ds:schemaRef ds:uri="http://www.w3.org/XML/1998/namespace"/>
    <ds:schemaRef ds:uri="http://purl.org/dc/dcmitype/"/>
  </ds:schemaRefs>
</ds:datastoreItem>
</file>

<file path=customXml/itemProps2.xml><?xml version="1.0" encoding="utf-8"?>
<ds:datastoreItem xmlns:ds="http://schemas.openxmlformats.org/officeDocument/2006/customXml" ds:itemID="{C587F5BA-7B9E-4426-B94E-CFF3C6D566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9d145-d520-4658-b925-eca3bc946a0b"/>
    <ds:schemaRef ds:uri="679f892f-2c11-43a9-b10f-e0092ef579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ABBAC14-521E-40BD-B18F-25F9960F8C0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73159</TotalTime>
  <Words>8637</Words>
  <Application>Microsoft Office PowerPoint</Application>
  <PresentationFormat>Widescreen</PresentationFormat>
  <Paragraphs>659</Paragraphs>
  <Slides>34</Slides>
  <Notes>34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34</vt:i4>
      </vt:variant>
    </vt:vector>
  </HeadingPairs>
  <TitlesOfParts>
    <vt:vector size="40" baseType="lpstr">
      <vt:lpstr>ＭＳ Ｐゴシック</vt:lpstr>
      <vt:lpstr>Arial</vt:lpstr>
      <vt:lpstr>Calibri</vt:lpstr>
      <vt:lpstr>Verdana</vt:lpstr>
      <vt:lpstr>2025 Updated Background</vt:lpstr>
      <vt:lpstr>1_Office Theme</vt:lpstr>
      <vt:lpstr>PowerPoint Presentation</vt:lpstr>
      <vt:lpstr>Objectives</vt:lpstr>
      <vt:lpstr>Introduction</vt:lpstr>
      <vt:lpstr>Basic Foam Principles</vt:lpstr>
      <vt:lpstr>Basic Foam Principles</vt:lpstr>
      <vt:lpstr>Basic Foam Principles</vt:lpstr>
      <vt:lpstr>Basic Foam Principles</vt:lpstr>
      <vt:lpstr>Basic Foam Principles</vt:lpstr>
      <vt:lpstr>Basic Foam Principles</vt:lpstr>
      <vt:lpstr>Basic Foam Principles</vt:lpstr>
      <vt:lpstr>Basic Foam Principles</vt:lpstr>
      <vt:lpstr>Basic Foam Principles - Disclaimer</vt:lpstr>
      <vt:lpstr>Basic Foam Principles</vt:lpstr>
      <vt:lpstr>Basic Foam Principles</vt:lpstr>
      <vt:lpstr>Basic Foam Principles</vt:lpstr>
      <vt:lpstr>Basic Foam Principles</vt:lpstr>
      <vt:lpstr>Basic Foam Principles</vt:lpstr>
      <vt:lpstr>Hydrant with Foam Nozzle</vt:lpstr>
      <vt:lpstr>Basic Foam Principles</vt:lpstr>
      <vt:lpstr>Foam Trailer</vt:lpstr>
      <vt:lpstr>Basic Foam Principles</vt:lpstr>
      <vt:lpstr>Basic Foam Principles</vt:lpstr>
      <vt:lpstr>Foam for Ethanol and Ethanol-Blended Fuels</vt:lpstr>
      <vt:lpstr>Foam for Ethanol and Ethanol-Blended Fuels</vt:lpstr>
      <vt:lpstr>Foam Application Rates</vt:lpstr>
      <vt:lpstr>Application Formula</vt:lpstr>
      <vt:lpstr>Application Rates</vt:lpstr>
      <vt:lpstr>Application Rates</vt:lpstr>
      <vt:lpstr>Application Rates</vt:lpstr>
      <vt:lpstr>Application Rates</vt:lpstr>
      <vt:lpstr>Spill Calculation</vt:lpstr>
      <vt:lpstr>Application Rates</vt:lpstr>
      <vt:lpstr>Ethanol-Blended Fuel Spill Calculation  </vt:lpstr>
      <vt:lpstr>Summary</vt:lpstr>
    </vt:vector>
  </TitlesOfParts>
  <Company>Andrew Johnson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RFA</dc:creator>
  <cp:lastModifiedBy>Missy Ruff</cp:lastModifiedBy>
  <cp:revision>350</cp:revision>
  <cp:lastPrinted>2016-01-28T23:23:18Z</cp:lastPrinted>
  <dcterms:modified xsi:type="dcterms:W3CDTF">2026-06-04T19:09:56Z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0x010100238BD9980522ED479C512EC977991EAE</vt:lpwstr>
  </property>
</Properties>
</file>