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heme/themeOverride1.xml" ContentType="application/vnd.openxmlformats-officedocument.themeOverr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484" r:id="rId4"/>
    <p:sldMasterId id="2147483802" r:id="rId5"/>
  </p:sldMasterIdLst>
  <p:notesMasterIdLst>
    <p:notesMasterId r:id="rId40"/>
  </p:notesMasterIdLst>
  <p:handoutMasterIdLst>
    <p:handoutMasterId r:id="rId41"/>
  </p:handoutMasterIdLst>
  <p:sldIdLst>
    <p:sldId id="376" r:id="rId6"/>
    <p:sldId id="307" r:id="rId7"/>
    <p:sldId id="308" r:id="rId8"/>
    <p:sldId id="309" r:id="rId9"/>
    <p:sldId id="363" r:id="rId10"/>
    <p:sldId id="313" r:id="rId11"/>
    <p:sldId id="377" r:id="rId12"/>
    <p:sldId id="348" r:id="rId13"/>
    <p:sldId id="375" r:id="rId14"/>
    <p:sldId id="362" r:id="rId15"/>
    <p:sldId id="374" r:id="rId16"/>
    <p:sldId id="373" r:id="rId17"/>
    <p:sldId id="350" r:id="rId18"/>
    <p:sldId id="352" r:id="rId19"/>
    <p:sldId id="323" r:id="rId20"/>
    <p:sldId id="324" r:id="rId21"/>
    <p:sldId id="325" r:id="rId22"/>
    <p:sldId id="326" r:id="rId23"/>
    <p:sldId id="327" r:id="rId24"/>
    <p:sldId id="353" r:id="rId25"/>
    <p:sldId id="328" r:id="rId26"/>
    <p:sldId id="347" r:id="rId27"/>
    <p:sldId id="343" r:id="rId28"/>
    <p:sldId id="332" r:id="rId29"/>
    <p:sldId id="333" r:id="rId30"/>
    <p:sldId id="354" r:id="rId31"/>
    <p:sldId id="364" r:id="rId32"/>
    <p:sldId id="355" r:id="rId33"/>
    <p:sldId id="356" r:id="rId34"/>
    <p:sldId id="357" r:id="rId35"/>
    <p:sldId id="378" r:id="rId36"/>
    <p:sldId id="345" r:id="rId37"/>
    <p:sldId id="368" r:id="rId38"/>
    <p:sldId id="340" r:id="rId39"/>
  </p:sldIdLst>
  <p:sldSz cx="12192000" cy="6858000"/>
  <p:notesSz cx="7010400" cy="9296400"/>
  <p:defaultTextStyle>
    <a:lvl1pPr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672">
          <p15:clr>
            <a:srgbClr val="A4A3A4"/>
          </p15:clr>
        </p15:guide>
        <p15:guide id="2" pos="448">
          <p15:clr>
            <a:srgbClr val="A4A3A4"/>
          </p15:clr>
        </p15:guide>
      </p15:sldGuideLst>
    </p:ext>
    <p:ext uri="{2D200454-40CA-4A62-9FC3-DE9A4176ACB9}">
      <p15:notesGuideLst xmlns:p15="http://schemas.microsoft.com/office/powerpoint/2012/main">
        <p15:guide id="1" orient="horz" pos="2928">
          <p15:clr>
            <a:srgbClr val="A4A3A4"/>
          </p15:clr>
        </p15:guide>
        <p15:guide id="2" pos="220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B005"/>
    <a:srgbClr val="000000"/>
    <a:srgbClr val="003175"/>
    <a:srgbClr val="FF5050"/>
    <a:srgbClr val="FF0000"/>
    <a:srgbClr val="5DBA3E"/>
    <a:srgbClr val="6600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4853560-3592-4B3E-B1DE-C23E4F3FBDDF}" v="23" dt="2026-06-04T19:30:01.21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368" autoAdjust="0"/>
    <p:restoredTop sz="73281" autoAdjust="0"/>
  </p:normalViewPr>
  <p:slideViewPr>
    <p:cSldViewPr>
      <p:cViewPr varScale="1">
        <p:scale>
          <a:sx n="81" d="100"/>
          <a:sy n="81" d="100"/>
        </p:scale>
        <p:origin x="1788" y="102"/>
      </p:cViewPr>
      <p:guideLst>
        <p:guide orient="horz" pos="672"/>
        <p:guide pos="44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75" d="100"/>
        <a:sy n="75" d="100"/>
      </p:scale>
      <p:origin x="0" y="0"/>
    </p:cViewPr>
  </p:sorterViewPr>
  <p:notesViewPr>
    <p:cSldViewPr>
      <p:cViewPr varScale="1">
        <p:scale>
          <a:sx n="55" d="100"/>
          <a:sy n="55" d="100"/>
        </p:scale>
        <p:origin x="1340" y="28"/>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viewProps" Target="viewProp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microsoft.com/office/2016/11/relationships/changesInfo" Target="changesInfos/changesInfo1.xml"/><Relationship Id="rId20" Type="http://schemas.openxmlformats.org/officeDocument/2006/relationships/slide" Target="slides/slide15.xml"/><Relationship Id="rId41"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sy Ruff" userId="2fedf697-c7c4-47e5-81d4-5bd69038a8f8" providerId="ADAL" clId="{7BFC989C-9026-4FDF-A8BA-5762B3585EB1}"/>
    <pc:docChg chg="undo custSel modSld">
      <pc:chgData name="Missy Ruff" userId="2fedf697-c7c4-47e5-81d4-5bd69038a8f8" providerId="ADAL" clId="{7BFC989C-9026-4FDF-A8BA-5762B3585EB1}" dt="2026-06-04T19:34:51.955" v="1085" actId="1076"/>
      <pc:docMkLst>
        <pc:docMk/>
      </pc:docMkLst>
      <pc:sldChg chg="addSp delSp modSp mod">
        <pc:chgData name="Missy Ruff" userId="2fedf697-c7c4-47e5-81d4-5bd69038a8f8" providerId="ADAL" clId="{7BFC989C-9026-4FDF-A8BA-5762B3585EB1}" dt="2026-06-04T19:34:21.429" v="1079" actId="1076"/>
        <pc:sldMkLst>
          <pc:docMk/>
          <pc:sldMk cId="0" sldId="345"/>
        </pc:sldMkLst>
        <pc:picChg chg="add del mod">
          <ac:chgData name="Missy Ruff" userId="2fedf697-c7c4-47e5-81d4-5bd69038a8f8" providerId="ADAL" clId="{7BFC989C-9026-4FDF-A8BA-5762B3585EB1}" dt="2026-06-04T19:34:09.938" v="1075" actId="478"/>
          <ac:picMkLst>
            <pc:docMk/>
            <pc:sldMk cId="0" sldId="345"/>
            <ac:picMk id="2" creationId="{BF3AF37E-31B5-B49A-6041-372BDC0D9A53}"/>
          </ac:picMkLst>
        </pc:picChg>
        <pc:picChg chg="del mod">
          <ac:chgData name="Missy Ruff" userId="2fedf697-c7c4-47e5-81d4-5bd69038a8f8" providerId="ADAL" clId="{7BFC989C-9026-4FDF-A8BA-5762B3585EB1}" dt="2026-06-04T16:37:37.293" v="921" actId="478"/>
          <ac:picMkLst>
            <pc:docMk/>
            <pc:sldMk cId="0" sldId="345"/>
            <ac:picMk id="5" creationId="{21961066-31D4-388D-1ECB-CAE96278ACEF}"/>
          </ac:picMkLst>
        </pc:picChg>
        <pc:picChg chg="add mod">
          <ac:chgData name="Missy Ruff" userId="2fedf697-c7c4-47e5-81d4-5bd69038a8f8" providerId="ADAL" clId="{7BFC989C-9026-4FDF-A8BA-5762B3585EB1}" dt="2026-06-04T19:34:21.429" v="1079" actId="1076"/>
          <ac:picMkLst>
            <pc:docMk/>
            <pc:sldMk cId="0" sldId="345"/>
            <ac:picMk id="5" creationId="{724EE9DF-B661-D471-FD56-A4A9570850DD}"/>
          </ac:picMkLst>
        </pc:picChg>
      </pc:sldChg>
      <pc:sldChg chg="addSp delSp modSp mod modNotesTx">
        <pc:chgData name="Missy Ruff" userId="2fedf697-c7c4-47e5-81d4-5bd69038a8f8" providerId="ADAL" clId="{7BFC989C-9026-4FDF-A8BA-5762B3585EB1}" dt="2026-06-04T19:34:51.955" v="1085" actId="1076"/>
        <pc:sldMkLst>
          <pc:docMk/>
          <pc:sldMk cId="0" sldId="368"/>
        </pc:sldMkLst>
        <pc:spChg chg="mod">
          <ac:chgData name="Missy Ruff" userId="2fedf697-c7c4-47e5-81d4-5bd69038a8f8" providerId="ADAL" clId="{7BFC989C-9026-4FDF-A8BA-5762B3585EB1}" dt="2026-06-04T16:40:28.640" v="953" actId="20577"/>
          <ac:spMkLst>
            <pc:docMk/>
            <pc:sldMk cId="0" sldId="368"/>
            <ac:spMk id="3" creationId="{DEAC445D-49ED-425B-BF82-BEC452742736}"/>
          </ac:spMkLst>
        </pc:spChg>
        <pc:picChg chg="del">
          <ac:chgData name="Missy Ruff" userId="2fedf697-c7c4-47e5-81d4-5bd69038a8f8" providerId="ADAL" clId="{7BFC989C-9026-4FDF-A8BA-5762B3585EB1}" dt="2026-06-04T16:37:52.573" v="925" actId="478"/>
          <ac:picMkLst>
            <pc:docMk/>
            <pc:sldMk cId="0" sldId="368"/>
            <ac:picMk id="4" creationId="{B27C6637-D19F-A559-97E3-B221D81C1AF5}"/>
          </ac:picMkLst>
        </pc:picChg>
        <pc:picChg chg="add del mod">
          <ac:chgData name="Missy Ruff" userId="2fedf697-c7c4-47e5-81d4-5bd69038a8f8" providerId="ADAL" clId="{7BFC989C-9026-4FDF-A8BA-5762B3585EB1}" dt="2026-06-04T19:34:41.356" v="1080" actId="478"/>
          <ac:picMkLst>
            <pc:docMk/>
            <pc:sldMk cId="0" sldId="368"/>
            <ac:picMk id="9" creationId="{CC03FFF3-35F9-894E-9EBE-D441176FA159}"/>
          </ac:picMkLst>
        </pc:picChg>
        <pc:picChg chg="add mod">
          <ac:chgData name="Missy Ruff" userId="2fedf697-c7c4-47e5-81d4-5bd69038a8f8" providerId="ADAL" clId="{7BFC989C-9026-4FDF-A8BA-5762B3585EB1}" dt="2026-06-04T19:34:51.955" v="1085" actId="1076"/>
          <ac:picMkLst>
            <pc:docMk/>
            <pc:sldMk cId="0" sldId="368"/>
            <ac:picMk id="10" creationId="{98665048-1980-B7EE-09F5-6BCB836DF60A}"/>
          </ac:picMkLst>
        </pc:picChg>
      </pc:sldChg>
      <pc:sldChg chg="modSp mod modNotes modNotesTx">
        <pc:chgData name="Missy Ruff" userId="2fedf697-c7c4-47e5-81d4-5bd69038a8f8" providerId="ADAL" clId="{7BFC989C-9026-4FDF-A8BA-5762B3585EB1}" dt="2026-06-04T19:28:06.859" v="1074" actId="5793"/>
        <pc:sldMkLst>
          <pc:docMk/>
          <pc:sldMk cId="2605515781" sldId="378"/>
        </pc:sldMkLst>
        <pc:spChg chg="mod">
          <ac:chgData name="Missy Ruff" userId="2fedf697-c7c4-47e5-81d4-5bd69038a8f8" providerId="ADAL" clId="{7BFC989C-9026-4FDF-A8BA-5762B3585EB1}" dt="2026-06-04T16:50:34.414" v="999" actId="1076"/>
          <ac:spMkLst>
            <pc:docMk/>
            <pc:sldMk cId="2605515781" sldId="378"/>
            <ac:spMk id="6" creationId="{EFD9267E-097D-70DD-A944-6FBEA0F2441E}"/>
          </ac:spMkLst>
        </pc:spChg>
        <pc:spChg chg="mod">
          <ac:chgData name="Missy Ruff" userId="2fedf697-c7c4-47e5-81d4-5bd69038a8f8" providerId="ADAL" clId="{7BFC989C-9026-4FDF-A8BA-5762B3585EB1}" dt="2026-06-04T19:28:06.859" v="1074" actId="5793"/>
          <ac:spMkLst>
            <pc:docMk/>
            <pc:sldMk cId="2605515781" sldId="378"/>
            <ac:spMk id="46085" creationId="{54AD3926-804C-257A-0D56-014F9F8C4337}"/>
          </ac:spMkLst>
        </pc:spChg>
        <pc:cxnChg chg="mod">
          <ac:chgData name="Missy Ruff" userId="2fedf697-c7c4-47e5-81d4-5bd69038a8f8" providerId="ADAL" clId="{7BFC989C-9026-4FDF-A8BA-5762B3585EB1}" dt="2026-06-04T16:50:22.190" v="998" actId="1076"/>
          <ac:cxnSpMkLst>
            <pc:docMk/>
            <pc:sldMk cId="2605515781" sldId="378"/>
            <ac:cxnSpMk id="11" creationId="{4CBD53C3-CB3A-5882-8DD1-C9206B514B1B}"/>
          </ac:cxnSpMkLst>
        </pc:cxn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C310E15-A96B-4AEE-AFAA-04B9DA0AF1C9}"/>
              </a:ext>
            </a:extLst>
          </p:cNvPr>
          <p:cNvSpPr>
            <a:spLocks noGrp="1"/>
          </p:cNvSpPr>
          <p:nvPr>
            <p:ph type="hdr" sz="quarter"/>
          </p:nvPr>
        </p:nvSpPr>
        <p:spPr>
          <a:xfrm>
            <a:off x="0" y="0"/>
            <a:ext cx="3038475" cy="465138"/>
          </a:xfrm>
          <a:prstGeom prst="rect">
            <a:avLst/>
          </a:prstGeom>
        </p:spPr>
        <p:txBody>
          <a:bodyPr vert="horz" lIns="91431" tIns="45716" rIns="91431" bIns="45716" rtlCol="0"/>
          <a:lstStyle>
            <a:lvl1pPr algn="l" eaLnBrk="1" hangingPunct="1">
              <a:defRPr sz="1200">
                <a:latin typeface="Arial" charset="0"/>
                <a:cs typeface="+mn-cs"/>
              </a:defRPr>
            </a:lvl1pPr>
          </a:lstStyle>
          <a:p>
            <a:pPr>
              <a:defRPr/>
            </a:pPr>
            <a:endParaRPr lang="en-US"/>
          </a:p>
        </p:txBody>
      </p:sp>
      <p:sp>
        <p:nvSpPr>
          <p:cNvPr id="3" name="Date Placeholder 2">
            <a:extLst>
              <a:ext uri="{FF2B5EF4-FFF2-40B4-BE49-F238E27FC236}">
                <a16:creationId xmlns:a16="http://schemas.microsoft.com/office/drawing/2014/main" id="{8E8B4A89-2ACD-4625-8B46-E119A94D2FE1}"/>
              </a:ext>
            </a:extLst>
          </p:cNvPr>
          <p:cNvSpPr>
            <a:spLocks noGrp="1"/>
          </p:cNvSpPr>
          <p:nvPr>
            <p:ph type="dt" sz="quarter" idx="1"/>
          </p:nvPr>
        </p:nvSpPr>
        <p:spPr>
          <a:xfrm>
            <a:off x="3970338" y="0"/>
            <a:ext cx="3038475" cy="465138"/>
          </a:xfrm>
          <a:prstGeom prst="rect">
            <a:avLst/>
          </a:prstGeom>
        </p:spPr>
        <p:txBody>
          <a:bodyPr vert="horz" lIns="91431" tIns="45716" rIns="91431" bIns="45716" rtlCol="0"/>
          <a:lstStyle>
            <a:lvl1pPr algn="r" eaLnBrk="1" hangingPunct="1">
              <a:defRPr sz="1200">
                <a:latin typeface="Arial" charset="0"/>
                <a:cs typeface="+mn-cs"/>
              </a:defRPr>
            </a:lvl1pPr>
          </a:lstStyle>
          <a:p>
            <a:pPr>
              <a:defRPr/>
            </a:pPr>
            <a:fld id="{922FC238-1FC1-4ED7-A14E-802A3F91E17C}" type="datetimeFigureOut">
              <a:rPr lang="en-US"/>
              <a:pPr>
                <a:defRPr/>
              </a:pPr>
              <a:t>6/4/2026</a:t>
            </a:fld>
            <a:endParaRPr lang="en-US" dirty="0"/>
          </a:p>
        </p:txBody>
      </p:sp>
      <p:sp>
        <p:nvSpPr>
          <p:cNvPr id="4" name="Footer Placeholder 3">
            <a:extLst>
              <a:ext uri="{FF2B5EF4-FFF2-40B4-BE49-F238E27FC236}">
                <a16:creationId xmlns:a16="http://schemas.microsoft.com/office/drawing/2014/main" id="{5977BDDC-FAEC-45E0-A471-F9BD692CAA0C}"/>
              </a:ext>
            </a:extLst>
          </p:cNvPr>
          <p:cNvSpPr>
            <a:spLocks noGrp="1"/>
          </p:cNvSpPr>
          <p:nvPr>
            <p:ph type="ftr" sz="quarter" idx="2"/>
          </p:nvPr>
        </p:nvSpPr>
        <p:spPr>
          <a:xfrm>
            <a:off x="0" y="8829675"/>
            <a:ext cx="3038475" cy="465138"/>
          </a:xfrm>
          <a:prstGeom prst="rect">
            <a:avLst/>
          </a:prstGeom>
        </p:spPr>
        <p:txBody>
          <a:bodyPr vert="horz" lIns="91431" tIns="45716" rIns="91431" bIns="45716" rtlCol="0" anchor="b"/>
          <a:lstStyle>
            <a:lvl1pPr algn="l" eaLnBrk="1" hangingPunct="1">
              <a:defRPr sz="1200">
                <a:latin typeface="Arial" charset="0"/>
                <a:cs typeface="+mn-cs"/>
              </a:defRPr>
            </a:lvl1pPr>
          </a:lstStyle>
          <a:p>
            <a:pPr>
              <a:defRPr/>
            </a:pPr>
            <a:endParaRPr lang="en-US"/>
          </a:p>
        </p:txBody>
      </p:sp>
      <p:sp>
        <p:nvSpPr>
          <p:cNvPr id="5" name="Slide Number Placeholder 4">
            <a:extLst>
              <a:ext uri="{FF2B5EF4-FFF2-40B4-BE49-F238E27FC236}">
                <a16:creationId xmlns:a16="http://schemas.microsoft.com/office/drawing/2014/main" id="{34652EE2-A95C-46D0-A008-85D94A39D2B6}"/>
              </a:ext>
            </a:extLst>
          </p:cNvPr>
          <p:cNvSpPr>
            <a:spLocks noGrp="1"/>
          </p:cNvSpPr>
          <p:nvPr>
            <p:ph type="sldNum" sz="quarter" idx="3"/>
          </p:nvPr>
        </p:nvSpPr>
        <p:spPr>
          <a:xfrm>
            <a:off x="3970338" y="8829675"/>
            <a:ext cx="3038475" cy="465138"/>
          </a:xfrm>
          <a:prstGeom prst="rect">
            <a:avLst/>
          </a:prstGeom>
        </p:spPr>
        <p:txBody>
          <a:bodyPr vert="horz" wrap="square" lIns="91431" tIns="45716" rIns="91431" bIns="45716" numCol="1" anchor="b" anchorCtr="0" compatLnSpc="1">
            <a:prstTxWarp prst="textNoShape">
              <a:avLst/>
            </a:prstTxWarp>
          </a:bodyPr>
          <a:lstStyle>
            <a:lvl1pPr algn="r" eaLnBrk="1" hangingPunct="1">
              <a:defRPr sz="1200"/>
            </a:lvl1pPr>
          </a:lstStyle>
          <a:p>
            <a:pPr>
              <a:defRPr/>
            </a:pPr>
            <a:fld id="{4C80E8BE-C6AD-4D12-96C8-144D1FD41367}" type="slidenum">
              <a:rPr lang="en-US" altLang="en-US"/>
              <a:pPr>
                <a:defRPr/>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A17E9DD-D8E9-44A8-B32F-B8A01B4343B1}"/>
              </a:ext>
            </a:extLst>
          </p:cNvPr>
          <p:cNvSpPr>
            <a:spLocks noGrp="1"/>
          </p:cNvSpPr>
          <p:nvPr>
            <p:ph type="hdr" sz="quarter"/>
          </p:nvPr>
        </p:nvSpPr>
        <p:spPr>
          <a:xfrm>
            <a:off x="0" y="0"/>
            <a:ext cx="3038475" cy="465138"/>
          </a:xfrm>
          <a:prstGeom prst="rect">
            <a:avLst/>
          </a:prstGeom>
        </p:spPr>
        <p:txBody>
          <a:bodyPr vert="horz" lIns="91431" tIns="45716" rIns="91431" bIns="45716"/>
          <a:lstStyle>
            <a:lvl1pPr algn="l" eaLnBrk="1" fontAlgn="auto" hangingPunct="1">
              <a:spcBef>
                <a:spcPts val="0"/>
              </a:spcBef>
              <a:spcAft>
                <a:spcPts val="0"/>
              </a:spcAft>
              <a:defRPr sz="1200">
                <a:latin typeface="+mn-lt"/>
                <a:ea typeface="+mn-ea"/>
                <a:cs typeface="+mn-cs"/>
              </a:defRPr>
            </a:lvl1pPr>
          </a:lstStyle>
          <a:p>
            <a:endParaRPr/>
          </a:p>
        </p:txBody>
      </p:sp>
      <p:sp>
        <p:nvSpPr>
          <p:cNvPr id="3" name="Date Placeholder 2">
            <a:extLst>
              <a:ext uri="{FF2B5EF4-FFF2-40B4-BE49-F238E27FC236}">
                <a16:creationId xmlns:a16="http://schemas.microsoft.com/office/drawing/2014/main" id="{0E1BED06-8C6D-4DCB-8C7E-22EE324B028A}"/>
              </a:ext>
            </a:extLst>
          </p:cNvPr>
          <p:cNvSpPr>
            <a:spLocks noGrp="1"/>
          </p:cNvSpPr>
          <p:nvPr>
            <p:ph type="dt" idx="1"/>
          </p:nvPr>
        </p:nvSpPr>
        <p:spPr>
          <a:xfrm>
            <a:off x="3970338" y="0"/>
            <a:ext cx="3038475" cy="465138"/>
          </a:xfrm>
          <a:prstGeom prst="rect">
            <a:avLst/>
          </a:prstGeom>
        </p:spPr>
        <p:txBody>
          <a:bodyPr vert="horz" wrap="square" lIns="91431" tIns="45716" rIns="91431" bIns="45716" numCol="1" anchor="t" anchorCtr="0" compatLnSpc="1">
            <a:prstTxWarp prst="textNoShape">
              <a:avLst/>
            </a:prstTxWarp>
          </a:bodyPr>
          <a:lstStyle>
            <a:lvl1pPr algn="r" eaLnBrk="1" hangingPunct="1">
              <a:defRPr sz="1200">
                <a:latin typeface="Calibri" pitchFamily="34" charset="0"/>
                <a:cs typeface="Arial" pitchFamily="34" charset="0"/>
              </a:defRPr>
            </a:lvl1pPr>
          </a:lstStyle>
          <a:p>
            <a:fld id="{5053D1EF-E813-498F-A7C3-8C6D30617855}" type="datetimeFigureOut">
              <a:rPr lang="en-US"/>
              <a:t>6/4/2026</a:t>
            </a:fld>
            <a:endParaRPr lang="en-US"/>
          </a:p>
        </p:txBody>
      </p:sp>
      <p:sp>
        <p:nvSpPr>
          <p:cNvPr id="4" name="Slide Image Placeholder 3">
            <a:extLst>
              <a:ext uri="{FF2B5EF4-FFF2-40B4-BE49-F238E27FC236}">
                <a16:creationId xmlns:a16="http://schemas.microsoft.com/office/drawing/2014/main" id="{508A0DA7-4B15-4011-ABC0-72076F5F62D8}"/>
              </a:ext>
            </a:extLst>
          </p:cNvPr>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1431" tIns="45716" rIns="91431" bIns="45716" anchor="ctr"/>
          <a:lstStyle/>
          <a:p>
            <a:pPr lvl="0"/>
            <a:endParaRPr/>
          </a:p>
        </p:txBody>
      </p:sp>
      <p:sp>
        <p:nvSpPr>
          <p:cNvPr id="5" name="Notes Placeholder 4">
            <a:extLst>
              <a:ext uri="{FF2B5EF4-FFF2-40B4-BE49-F238E27FC236}">
                <a16:creationId xmlns:a16="http://schemas.microsoft.com/office/drawing/2014/main" id="{E319F3A3-9463-421B-8BBF-F20229BFC645}"/>
              </a:ext>
            </a:extLst>
          </p:cNvPr>
          <p:cNvSpPr>
            <a:spLocks noGrp="1"/>
          </p:cNvSpPr>
          <p:nvPr>
            <p:ph type="body" sz="quarter" idx="3"/>
          </p:nvPr>
        </p:nvSpPr>
        <p:spPr>
          <a:xfrm>
            <a:off x="701675" y="4416425"/>
            <a:ext cx="5607050" cy="4183063"/>
          </a:xfrm>
          <a:prstGeom prst="rect">
            <a:avLst/>
          </a:prstGeom>
        </p:spPr>
        <p:txBody>
          <a:bodyPr vert="horz" lIns="91431" tIns="45716" rIns="91431" bIns="45716">
            <a:normAutofit/>
          </a:bodyPr>
          <a:lstStyle/>
          <a:p>
            <a:pPr lvl="0"/>
            <a:r>
              <a:t>Haz clic para editar los estilos de texto maestro</a:t>
            </a:r>
          </a:p>
          <a:p>
            <a:pPr lvl="1"/>
            <a:r>
              <a:t>Segundo nivel</a:t>
            </a:r>
          </a:p>
          <a:p>
            <a:pPr lvl="2"/>
            <a:r>
              <a:t>Tercer nivel</a:t>
            </a:r>
          </a:p>
          <a:p>
            <a:pPr lvl="3"/>
            <a:r>
              <a:t>Cuarto nivel</a:t>
            </a:r>
          </a:p>
          <a:p>
            <a:pPr lvl="4"/>
            <a:r>
              <a:t>Quinto nivel</a:t>
            </a:r>
          </a:p>
        </p:txBody>
      </p:sp>
      <p:sp>
        <p:nvSpPr>
          <p:cNvPr id="6" name="Footer Placeholder 5">
            <a:extLst>
              <a:ext uri="{FF2B5EF4-FFF2-40B4-BE49-F238E27FC236}">
                <a16:creationId xmlns:a16="http://schemas.microsoft.com/office/drawing/2014/main" id="{4DAEF349-6C57-47A3-8A4D-B364E7ED5A80}"/>
              </a:ext>
            </a:extLst>
          </p:cNvPr>
          <p:cNvSpPr>
            <a:spLocks noGrp="1"/>
          </p:cNvSpPr>
          <p:nvPr>
            <p:ph type="ftr" sz="quarter" idx="4"/>
          </p:nvPr>
        </p:nvSpPr>
        <p:spPr>
          <a:xfrm>
            <a:off x="0" y="8829675"/>
            <a:ext cx="3038475" cy="465138"/>
          </a:xfrm>
          <a:prstGeom prst="rect">
            <a:avLst/>
          </a:prstGeom>
        </p:spPr>
        <p:txBody>
          <a:bodyPr vert="horz" lIns="91431" tIns="45716" rIns="91431" bIns="45716" anchor="b"/>
          <a:lstStyle>
            <a:lvl1pPr algn="l" eaLnBrk="1" fontAlgn="auto" hangingPunct="1">
              <a:spcBef>
                <a:spcPts val="0"/>
              </a:spcBef>
              <a:spcAft>
                <a:spcPts val="0"/>
              </a:spcAft>
              <a:defRPr sz="1200">
                <a:latin typeface="+mn-lt"/>
                <a:ea typeface="+mn-ea"/>
                <a:cs typeface="+mn-cs"/>
              </a:defRPr>
            </a:lvl1pPr>
          </a:lstStyle>
          <a:p>
            <a:endParaRPr/>
          </a:p>
        </p:txBody>
      </p:sp>
      <p:sp>
        <p:nvSpPr>
          <p:cNvPr id="7" name="Slide Number Placeholder 6">
            <a:extLst>
              <a:ext uri="{FF2B5EF4-FFF2-40B4-BE49-F238E27FC236}">
                <a16:creationId xmlns:a16="http://schemas.microsoft.com/office/drawing/2014/main" id="{CC0B4AC9-BF90-4AF9-80E5-8E3B9F166D8D}"/>
              </a:ext>
            </a:extLst>
          </p:cNvPr>
          <p:cNvSpPr>
            <a:spLocks noGrp="1"/>
          </p:cNvSpPr>
          <p:nvPr>
            <p:ph type="sldNum" sz="quarter" idx="5"/>
          </p:nvPr>
        </p:nvSpPr>
        <p:spPr>
          <a:xfrm>
            <a:off x="3970338" y="8829675"/>
            <a:ext cx="3038475" cy="465138"/>
          </a:xfrm>
          <a:prstGeom prst="rect">
            <a:avLst/>
          </a:prstGeom>
        </p:spPr>
        <p:txBody>
          <a:bodyPr vert="horz" wrap="square" lIns="91431" tIns="45716" rIns="91431" bIns="45716" numCol="1" anchor="b" anchorCtr="0" compatLnSpc="1">
            <a:prstTxWarp prst="textNoShape">
              <a:avLst/>
            </a:prstTxWarp>
          </a:bodyPr>
          <a:lstStyle>
            <a:lvl1pPr algn="r" eaLnBrk="1" hangingPunct="1">
              <a:defRPr sz="1200">
                <a:latin typeface="Calibri" panose="020F0502020204030204" pitchFamily="34" charset="0"/>
              </a:defRPr>
            </a:lvl1pPr>
          </a:lstStyle>
          <a:p>
            <a:fld id="{716C993C-0C7E-46C8-B837-B414561F4B7E}" type="slidenum">
              <a:rPr lang="en-US" altLang="en-US"/>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mn-lt"/>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mn-lt"/>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mn-lt"/>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mn-lt"/>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www.youtube.com/watch?v=F_HMe-aOp7A"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sz="1000">
                <a:latin typeface="Arial" pitchFamily="34" charset="0"/>
                <a:cs typeface="Arial" pitchFamily="34" charset="0"/>
              </a:defRPr>
            </a:pPr>
            <a:r>
              <a:rPr b="1"/>
              <a:t>Tiempo del módulo</a:t>
            </a:r>
            <a:r>
              <a:t>: 30 minutos/ 40 minutos</a:t>
            </a:r>
          </a:p>
          <a:p>
            <a:endParaRPr sz="1000">
              <a:latin typeface="Arial" pitchFamily="34" charset="0"/>
              <a:cs typeface="Arial" pitchFamily="34" charset="0"/>
            </a:endParaRPr>
          </a:p>
          <a:p>
            <a:pPr>
              <a:defRPr sz="1000">
                <a:latin typeface="Arial" pitchFamily="34" charset="0"/>
                <a:cs typeface="Arial" pitchFamily="34" charset="0"/>
              </a:defRPr>
            </a:pPr>
            <a:r>
              <a:rPr b="1"/>
              <a:t>Materiales</a:t>
            </a:r>
            <a:r>
              <a:t>:</a:t>
            </a:r>
          </a:p>
          <a:p>
            <a:pPr marL="171450" indent="-171450">
              <a:buFont typeface="Arial" pitchFamily="34" charset="0"/>
              <a:buChar char="•"/>
              <a:defRPr sz="1000">
                <a:latin typeface="Arial" pitchFamily="34" charset="0"/>
                <a:cs typeface="Arial" pitchFamily="34" charset="0"/>
              </a:defRPr>
            </a:pPr>
            <a:r>
              <a:rPr i="1"/>
              <a:t>Consideraciones sobre respuesta a emergencias</a:t>
            </a:r>
            <a:r>
              <a:t> video – (Mostrar el segmento de video de 0:00 a 4:31)</a:t>
            </a:r>
          </a:p>
          <a:p>
            <a:pPr marL="171450" indent="-171450">
              <a:buFont typeface="Arial" pitchFamily="34" charset="0"/>
              <a:buChar char="•"/>
              <a:defRPr sz="1000">
                <a:latin typeface="Arial" pitchFamily="34" charset="0"/>
                <a:cs typeface="Arial" pitchFamily="34" charset="0"/>
              </a:defRPr>
            </a:pPr>
            <a:r>
              <a:rPr i="1"/>
              <a:t>Respuesta a incidentes con etanol </a:t>
            </a:r>
            <a:r>
              <a:t>video – (Duración total 19:20)</a:t>
            </a:r>
          </a:p>
          <a:p>
            <a:endParaRPr/>
          </a:p>
        </p:txBody>
      </p:sp>
      <p:sp>
        <p:nvSpPr>
          <p:cNvPr id="4" name="Slide Number Placeholder 3"/>
          <p:cNvSpPr>
            <a:spLocks noGrp="1"/>
          </p:cNvSpPr>
          <p:nvPr>
            <p:ph type="sldNum" sz="quarter" idx="5"/>
          </p:nvPr>
        </p:nvSpPr>
        <p:spPr/>
        <p:txBody>
          <a:bodyPr/>
          <a:lstStyle/>
          <a:p>
            <a:fld id="{67F84BA3-916F-4452-A4BA-BB59DCCB300E}" type="slidenum">
              <a:rPr lang="en-US" altLang="en-US" smtClean="0"/>
              <a:t>1</a:t>
            </a:fld>
            <a:endParaRPr lang="en-US" altLang="en-US"/>
          </a:p>
        </p:txBody>
      </p:sp>
    </p:spTree>
    <p:extLst>
      <p:ext uri="{BB962C8B-B14F-4D97-AF65-F5344CB8AC3E}">
        <p14:creationId xmlns:p14="http://schemas.microsoft.com/office/powerpoint/2010/main" val="26967419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60966B4A-42E3-47D4-BA8F-AAFC6D27FAE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a:extLst>
              <a:ext uri="{FF2B5EF4-FFF2-40B4-BE49-F238E27FC236}">
                <a16:creationId xmlns:a16="http://schemas.microsoft.com/office/drawing/2014/main" id="{9A21CB65-947D-481B-AEB1-5E70D8ABF92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defRPr sz="1000" b="1">
                <a:latin typeface="Arial" panose="020B0604020202020204" pitchFamily="34" charset="0"/>
                <a:ea typeface="ＭＳ Ｐゴシック" panose="020B0600070205080204" pitchFamily="34" charset="-128"/>
                <a:cs typeface="Arial" panose="020B0604020202020204" pitchFamily="34" charset="0"/>
              </a:defRPr>
            </a:pPr>
            <a:r>
              <a:t>Objetivos facilitadores</a:t>
            </a:r>
            <a:endParaRPr sz="1000">
              <a:latin typeface="Arial" panose="020B0604020202020204" pitchFamily="34" charset="0"/>
              <a:ea typeface="ＭＳ Ｐゴシック" panose="020B0600070205080204" pitchFamily="34" charset="-128"/>
              <a:cs typeface="Arial" panose="020B0604020202020204" pitchFamily="34" charset="0"/>
            </a:endParaRPr>
          </a:p>
          <a:p>
            <a:pPr>
              <a:defRPr sz="1000">
                <a:latin typeface="Arial" panose="020B0604020202020204" pitchFamily="34" charset="0"/>
                <a:ea typeface="ＭＳ Ｐゴシック" panose="020B0600070205080204" pitchFamily="34" charset="-128"/>
                <a:cs typeface="Arial" panose="020B0604020202020204" pitchFamily="34" charset="0"/>
              </a:defRPr>
            </a:pPr>
            <a:r>
              <a:t>1. Describir la manera en que se pueden utilizar las aplicaciones de espuma para combatir incendios de combustible.</a:t>
            </a:r>
          </a:p>
          <a:p>
            <a:pPr>
              <a:defRPr sz="1000">
                <a:latin typeface="Arial" panose="020B0604020202020204" pitchFamily="34" charset="0"/>
                <a:ea typeface="ＭＳ Ｐゴシック" panose="020B0600070205080204" pitchFamily="34" charset="-128"/>
                <a:cs typeface="Arial" panose="020B0604020202020204" pitchFamily="34" charset="0"/>
              </a:defRPr>
            </a:pPr>
            <a:r>
              <a:t>2. Enumerar las formas en que las aplicaciones de espuma suprimen el fuego.</a:t>
            </a:r>
          </a:p>
          <a:p>
            <a:pPr>
              <a:defRPr sz="1000">
                <a:latin typeface="Arial" panose="020B0604020202020204" pitchFamily="34" charset="0"/>
                <a:ea typeface="ＭＳ Ｐゴシック" panose="020B0600070205080204" pitchFamily="34" charset="-128"/>
                <a:cs typeface="Arial" panose="020B0604020202020204" pitchFamily="34" charset="0"/>
              </a:defRPr>
            </a:pPr>
            <a:r>
              <a:t>3. Predecir cuándo combatir los incendios forestales y cuándo simplemente proteger las zonas circundantes.</a:t>
            </a:r>
          </a:p>
          <a:p>
            <a:pPr>
              <a:defRPr sz="1000">
                <a:latin typeface="Arial" panose="020B0604020202020204" pitchFamily="34" charset="0"/>
                <a:ea typeface="ＭＳ Ｐゴシック" panose="020B0600070205080204" pitchFamily="34" charset="-128"/>
                <a:cs typeface="Arial" panose="020B0604020202020204" pitchFamily="34" charset="0"/>
              </a:defRPr>
            </a:pPr>
            <a:r>
              <a:t>4. Indique la regla general aceptada para el uso de aplicaciones de espuma en incendios de etanol y combustibles mezclados con etanol.</a:t>
            </a:r>
          </a:p>
        </p:txBody>
      </p:sp>
      <p:sp>
        <p:nvSpPr>
          <p:cNvPr id="13316" name="Slide Number Placeholder 3">
            <a:extLst>
              <a:ext uri="{FF2B5EF4-FFF2-40B4-BE49-F238E27FC236}">
                <a16:creationId xmlns:a16="http://schemas.microsoft.com/office/drawing/2014/main" id="{EC5D825A-018A-4A29-A15F-84E68C23260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D8A790A9-B196-46D7-BFD0-1A4E9560978A}" type="slidenum">
              <a:rPr lang="en-US" altLang="en-US" smtClean="0">
                <a:cs typeface="Arial" panose="020B0604020202020204" pitchFamily="34" charset="0"/>
              </a:rPr>
              <a:pPr>
                <a:spcBef>
                  <a:spcPct val="0"/>
                </a:spcBef>
              </a:pPr>
              <a:t>2</a:t>
            </a:fld>
            <a:endParaRPr>
              <a:cs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57CD8C6B-4664-4BBC-8100-AC968D4E9C6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146BBBD2-4631-446E-81A5-2CDD0DF7BBF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lnSpcReduction="10000"/>
          </a:bodyPr>
          <a:lstStyle/>
          <a:p>
            <a:pPr>
              <a:defRPr sz="1000">
                <a:latin typeface="Arial" panose="020B0604020202020204" pitchFamily="34" charset="0"/>
                <a:ea typeface="ＭＳ Ｐゴシック" panose="020B0600070205080204" pitchFamily="34" charset="-128"/>
                <a:cs typeface="Arial" panose="020B0604020202020204" pitchFamily="34" charset="0"/>
              </a:defRPr>
            </a:pPr>
            <a:r>
              <a:rPr i="1"/>
              <a:t>Mostrar el vídeo </a:t>
            </a:r>
            <a:r>
              <a:t>Consideraciones sobre la respuesta ante emergencias</a:t>
            </a:r>
            <a:r>
              <a:rPr i="1"/>
              <a:t> (12:14 a 15:41). </a:t>
            </a:r>
          </a:p>
          <a:p>
            <a:endParaRPr sz="1000">
              <a:latin typeface="Arial" panose="020B0604020202020204" pitchFamily="34" charset="0"/>
              <a:ea typeface="ＭＳ Ｐゴシック" panose="020B0600070205080204" pitchFamily="34" charset="-128"/>
              <a:cs typeface="Arial" panose="020B0604020202020204" pitchFamily="34" charset="0"/>
            </a:endParaRPr>
          </a:p>
          <a:p>
            <a:pPr>
              <a:defRPr sz="1000">
                <a:latin typeface="Arial" panose="020B0604020202020204" pitchFamily="34" charset="0"/>
                <a:ea typeface="ＭＳ Ｐゴシック" panose="020B0600070205080204" pitchFamily="34" charset="-128"/>
                <a:cs typeface="Arial" panose="020B0604020202020204" pitchFamily="34" charset="0"/>
              </a:defRPr>
            </a:pPr>
            <a:r>
              <a:t>Como ya se ha comentado, hemos visto un enorme crecimiento de la industria del etanol y esta seguirá expandiéndose. Como siempre, los servicios de emergencia deben estar preparados para situaciones relacionadas con líquidos inflamables. El etanol y los combustibles mezclados con etanol son similares a otros líquidos inflamables y presentan riesgos similares. El principal peligro derivado de las emergencias relacionadas con el etanol no proviene de incidentes que involucren automóviles y camiones que funcionen con combustible mezclado con etanol, sino de los camiones cisterna y los vagones cisterna que transportan grandes cantidades de etanol, las plantas de fabricación y las instalaciones de almacenamiento. Los equipos de respuesta deben anticiparse a las emergencias a gran escala y, cuando proceda, llevar a cabo actividades operativas utilizando las técnicas y los medios de extinción más eficaces. Este módulo se centrará en los fundamentos de la espuma y, posteriormente, en su aplicación específica a emergencias relacionadas con el etanol.</a:t>
            </a:r>
          </a:p>
          <a:p>
            <a:endParaRPr sz="1000">
              <a:latin typeface="Arial" panose="020B0604020202020204" pitchFamily="34" charset="0"/>
              <a:ea typeface="ＭＳ Ｐゴシック" panose="020B0600070205080204" pitchFamily="34" charset="-128"/>
              <a:cs typeface="Arial" panose="020B0604020202020204" pitchFamily="34" charset="0"/>
            </a:endParaRPr>
          </a:p>
          <a:p>
            <a:pPr>
              <a:defRPr sz="1000">
                <a:latin typeface="Arial" panose="020B0604020202020204" pitchFamily="34" charset="0"/>
                <a:ea typeface="ＭＳ Ｐゴシック" panose="020B0600070205080204" pitchFamily="34" charset="-128"/>
                <a:cs typeface="Arial" panose="020B0604020202020204" pitchFamily="34" charset="0"/>
              </a:defRPr>
            </a:pPr>
            <a:r>
              <a:t>En este programa se recomienda utilizar AR-AFFF donde aún existen inventarios y los inventarios actuales de espuma AR-SFFF. Tenga en cuenta que la composición de las espumas de protección contra incendios ha cambiado en los últimos años debido a los efectos sobre la salud y el medio ambiente de las antiguas espumas fluoradas. Actualmente se fabrica una nueva fórmula conocida como espumas sin flúor, que se ha convertido en el estándar obligatorio en la mayoría de las localidades. </a:t>
            </a:r>
          </a:p>
          <a:p>
            <a:endParaRPr sz="1000">
              <a:latin typeface="Arial" panose="020B0604020202020204" pitchFamily="34" charset="0"/>
              <a:ea typeface="ＭＳ Ｐゴシック" panose="020B0600070205080204" pitchFamily="34" charset="-128"/>
              <a:cs typeface="Arial" panose="020B0604020202020204" pitchFamily="34" charset="0"/>
            </a:endParaRPr>
          </a:p>
          <a:p>
            <a:pPr>
              <a:defRPr sz="1000">
                <a:latin typeface="Arial" panose="020B0604020202020204" pitchFamily="34" charset="0"/>
                <a:ea typeface="ＭＳ Ｐゴシック" panose="020B0600070205080204" pitchFamily="34" charset="-128"/>
                <a:cs typeface="Arial" panose="020B0604020202020204" pitchFamily="34" charset="0"/>
              </a:defRPr>
            </a:pPr>
            <a:r>
              <a:t>Se recomienda consultar la ficha de datos de seguridad (FDS) del producto de espuma que esté utilizando y extremar las precauciones si usa espumas antiguas. Para obtener más información sobre las sustancias perfluoroalquiladas y polifluoroalquiladas (PFAS) o el ácido perfluorooctanoico (PFOA), visite https://www.epa.gov/pfas.  </a:t>
            </a:r>
          </a:p>
          <a:p>
            <a:endParaRPr>
              <a:ea typeface="ＭＳ Ｐゴシック" panose="020B0600070205080204" pitchFamily="34" charset="-128"/>
            </a:endParaRPr>
          </a:p>
        </p:txBody>
      </p:sp>
      <p:sp>
        <p:nvSpPr>
          <p:cNvPr id="15364" name="Slide Number Placeholder 3">
            <a:extLst>
              <a:ext uri="{FF2B5EF4-FFF2-40B4-BE49-F238E27FC236}">
                <a16:creationId xmlns:a16="http://schemas.microsoft.com/office/drawing/2014/main" id="{5F82D4C1-3D57-40D1-A23A-31AAAA674D9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6AA73CC3-EAE5-4A5E-A3AF-966C764AEA64}" type="slidenum">
              <a:rPr lang="en-US" altLang="en-US" smtClean="0">
                <a:cs typeface="Arial" panose="020B0604020202020204" pitchFamily="34" charset="0"/>
              </a:rPr>
              <a:pPr>
                <a:spcBef>
                  <a:spcPct val="0"/>
                </a:spcBef>
              </a:pPr>
              <a:t>3</a:t>
            </a:fld>
            <a:endParaRPr>
              <a:cs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1F324435-7FB4-4B85-8545-0C93631BB0B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a:extLst>
              <a:ext uri="{FF2B5EF4-FFF2-40B4-BE49-F238E27FC236}">
                <a16:creationId xmlns:a16="http://schemas.microsoft.com/office/drawing/2014/main" id="{1E1B4B92-53A7-4C12-BC6A-A30C4DB370EB}"/>
              </a:ext>
            </a:extLst>
          </p:cNvPr>
          <p:cNvSpPr>
            <a:spLocks noGrp="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fontScale="77500" lnSpcReduction="20000"/>
          </a:bodyPr>
          <a:lstStyle/>
          <a:p>
            <a:pPr>
              <a:defRPr sz="1000" b="1">
                <a:latin typeface="Arial" pitchFamily="34" charset="0"/>
                <a:ea typeface="ＭＳ Ｐゴシック" pitchFamily="34" charset="-128"/>
                <a:cs typeface="Arial" pitchFamily="34" charset="0"/>
              </a:defRPr>
            </a:pPr>
            <a:r>
              <a:t>Discusión en grupo:</a:t>
            </a:r>
            <a:endParaRPr sz="1000" i="1">
              <a:latin typeface="Arial" pitchFamily="34" charset="0"/>
              <a:ea typeface="ＭＳ Ｐゴシック" pitchFamily="34" charset="-128"/>
              <a:cs typeface="Arial" pitchFamily="34" charset="0"/>
            </a:endParaRPr>
          </a:p>
          <a:p>
            <a:pPr>
              <a:defRPr sz="1000" i="1">
                <a:latin typeface="Arial" pitchFamily="34" charset="0"/>
                <a:ea typeface="ＭＳ Ｐゴシック" pitchFamily="34" charset="-128"/>
                <a:cs typeface="Arial" pitchFamily="34" charset="0"/>
              </a:defRPr>
            </a:pPr>
            <a:r>
              <a:t>Explíqueles a los participantes que esta sección abarca los principios básicos del uso de la espuma. Se incluye aquí porque no todos los participantes tendrán este conocimiento básico sobre la espuma. También sirve de puente hacia la siguiente sección sobre el uso específico de espumas con etanol y ayuda a ampliar la comprensión de por qué la mayoría de las espumas son ineficaces cuando se utilizan en emergencias con etanol.</a:t>
            </a:r>
            <a:endParaRPr sz="1000">
              <a:latin typeface="Arial" pitchFamily="34" charset="0"/>
              <a:ea typeface="ＭＳ Ｐゴシック" pitchFamily="34" charset="-128"/>
              <a:cs typeface="Arial" pitchFamily="34" charset="0"/>
            </a:endParaRPr>
          </a:p>
          <a:p>
            <a:endParaRPr sz="1000" i="1">
              <a:latin typeface="Arial" pitchFamily="34" charset="0"/>
              <a:ea typeface="ＭＳ Ｐゴシック" pitchFamily="34" charset="-128"/>
              <a:cs typeface="Arial" pitchFamily="34" charset="0"/>
            </a:endParaRPr>
          </a:p>
          <a:p>
            <a:pPr>
              <a:defRPr sz="1000" i="1">
                <a:latin typeface="Arial" pitchFamily="34" charset="0"/>
                <a:ea typeface="ＭＳ Ｐゴシック" pitchFamily="34" charset="-128"/>
                <a:cs typeface="Arial" pitchFamily="34" charset="0"/>
              </a:defRPr>
            </a:pPr>
            <a:r>
              <a:t>La mayor parte de la siguiente sección (desde Principios básicos de la espuma hasta Efecto lluvia) es propiedad del Servicio de Extensión de Ingeniería de Texas (TEEX).</a:t>
            </a:r>
          </a:p>
          <a:p>
            <a:pPr>
              <a:defRPr sz="1000" i="1">
                <a:latin typeface="Arial" pitchFamily="34" charset="0"/>
                <a:ea typeface="ＭＳ Ｐゴシック" pitchFamily="34" charset="-128"/>
                <a:cs typeface="Arial" pitchFamily="34" charset="0"/>
              </a:defRPr>
            </a:pPr>
            <a:r>
              <a:t> </a:t>
            </a:r>
          </a:p>
          <a:p>
            <a:pPr>
              <a:defRPr sz="1000" i="1">
                <a:latin typeface="Arial" pitchFamily="34" charset="0"/>
                <a:ea typeface="ＭＳ Ｐゴシック" pitchFamily="34" charset="-128"/>
                <a:cs typeface="Arial" pitchFamily="34" charset="0"/>
              </a:defRPr>
            </a:pPr>
            <a:r>
              <a:t>La reproducción de esta sección del documento, en su totalidad o en parte, requiere autorización por escrito del Director de TEEX, del Sistema Universitario Texas A&amp;M, a menos que dicha reproducción esté autorizada o sea ejecutada por el Gobierno de los Estados Unidos.</a:t>
            </a:r>
          </a:p>
          <a:p>
            <a:endParaRPr sz="1000">
              <a:latin typeface="Arial" panose="020B0604020202020204" pitchFamily="34" charset="0"/>
              <a:ea typeface="ＭＳ Ｐゴシック" pitchFamily="34" charset="-128"/>
              <a:cs typeface="Arial" panose="020B0604020202020204" pitchFamily="34" charset="0"/>
            </a:endParaRPr>
          </a:p>
          <a:p>
            <a:pPr>
              <a:defRPr sz="1000">
                <a:latin typeface="Arial" pitchFamily="34" charset="0"/>
                <a:ea typeface="ＭＳ Ｐゴシック" pitchFamily="34" charset="-128"/>
                <a:cs typeface="Arial" pitchFamily="34" charset="0"/>
              </a:defRPr>
            </a:pPr>
            <a:r>
              <a:t>Para comprender los principios básicos de la espuma, primero debemos entender </a:t>
            </a:r>
            <a:r>
              <a:rPr b="1" i="1"/>
              <a:t>- ¿Qué es la espuma? </a:t>
            </a:r>
          </a:p>
          <a:p>
            <a:pPr>
              <a:defRPr sz="1000">
                <a:latin typeface="Arial" pitchFamily="34" charset="0"/>
                <a:ea typeface="ＭＳ Ｐゴシック" pitchFamily="34" charset="-128"/>
                <a:cs typeface="Arial" pitchFamily="34" charset="0"/>
              </a:defRPr>
            </a:pPr>
            <a:r>
              <a:rPr b="1" i="1"/>
              <a:t> </a:t>
            </a:r>
            <a:r>
              <a:t>Según se define en la Asociación Nacional de Protección contra Incendios (NFPA 11 versión 2024), la espuma de baja expansión es:</a:t>
            </a:r>
          </a:p>
          <a:p>
            <a:pPr>
              <a:defRPr sz="1000">
                <a:latin typeface="Arial" pitchFamily="34" charset="0"/>
                <a:ea typeface="ＭＳ Ｐゴシック" pitchFamily="34" charset="-128"/>
                <a:cs typeface="Arial" pitchFamily="34" charset="0"/>
              </a:defRPr>
            </a:pPr>
            <a:r>
              <a:t>“…un conjunto de burbujas llenas de aire formadas a partir de soluciones acuosas cuya densidad es menor que la de los líquidos inflamables. Se utiliza principalmente para formar una capa flotante cohesiva sobre líquidos inflamables y combustibles, y previene o extingue el fuego al impedir la entrada de aire y enfriar el combustible. Además, previene la reignición al suprimir la formación de vapores inflamables. Tiene la propiedad de adherirse a las superficies, lo que proporciona cierto grado de protección contra incendios adyacentes.</a:t>
            </a:r>
          </a:p>
          <a:p>
            <a:endParaRPr sz="1000">
              <a:latin typeface="Arial" pitchFamily="34" charset="0"/>
              <a:ea typeface="ＭＳ Ｐゴシック" pitchFamily="34" charset="-128"/>
              <a:cs typeface="Arial" pitchFamily="34" charset="0"/>
            </a:endParaRPr>
          </a:p>
          <a:p>
            <a:pPr eaLnBrk="1" hangingPunct="1">
              <a:lnSpc>
                <a:spcPct val="90000"/>
              </a:lnSpc>
              <a:defRPr sz="1000" b="1" i="1">
                <a:solidFill>
                  <a:schemeClr val="bg1"/>
                </a:solidFill>
                <a:latin typeface="Arial" pitchFamily="34" charset="0"/>
                <a:ea typeface="ＭＳ Ｐゴシック" pitchFamily="34" charset="-128"/>
                <a:cs typeface="Arial" pitchFamily="34" charset="0"/>
              </a:defRPr>
            </a:pPr>
            <a:r>
              <a:t>¿Qué es el concentrado de espuma?</a:t>
            </a:r>
          </a:p>
          <a:p>
            <a:pPr eaLnBrk="1" hangingPunct="1">
              <a:lnSpc>
                <a:spcPct val="90000"/>
              </a:lnSpc>
              <a:defRPr sz="1000">
                <a:solidFill>
                  <a:schemeClr val="bg1"/>
                </a:solidFill>
                <a:latin typeface="Arial" pitchFamily="34" charset="0"/>
                <a:ea typeface="ＭＳ Ｐゴシック" pitchFamily="34" charset="-128"/>
                <a:cs typeface="Arial" pitchFamily="34" charset="0"/>
              </a:defRPr>
            </a:pPr>
            <a:r>
              <a:t>“…un agente espumante líquido concentrado tal como se recibe del fabricante.” (NFPA 11 versión 2024)</a:t>
            </a:r>
          </a:p>
          <a:p>
            <a:pPr lvl="1" eaLnBrk="1" hangingPunct="1">
              <a:lnSpc>
                <a:spcPct val="90000"/>
              </a:lnSpc>
            </a:pPr>
            <a:endParaRPr sz="1000">
              <a:solidFill>
                <a:schemeClr val="bg1"/>
              </a:solidFill>
              <a:latin typeface="Arial" pitchFamily="34" charset="0"/>
              <a:ea typeface="ＭＳ Ｐゴシック" pitchFamily="34" charset="-128"/>
              <a:cs typeface="Arial" pitchFamily="34" charset="0"/>
            </a:endParaRPr>
          </a:p>
          <a:p>
            <a:pPr eaLnBrk="1" hangingPunct="1">
              <a:lnSpc>
                <a:spcPct val="90000"/>
              </a:lnSpc>
              <a:defRPr sz="1000" b="1" i="1">
                <a:solidFill>
                  <a:schemeClr val="bg1"/>
                </a:solidFill>
                <a:latin typeface="Arial" pitchFamily="34" charset="0"/>
                <a:ea typeface="ＭＳ Ｐゴシック" pitchFamily="34" charset="-128"/>
                <a:cs typeface="Arial" pitchFamily="34" charset="0"/>
              </a:defRPr>
            </a:pPr>
            <a:r>
              <a:t>¿Qué es el concentrado de espuma resistente al alcohol?</a:t>
            </a:r>
          </a:p>
          <a:p>
            <a:pPr eaLnBrk="1" hangingPunct="1">
              <a:lnSpc>
                <a:spcPct val="90000"/>
              </a:lnSpc>
              <a:defRPr sz="1000">
                <a:solidFill>
                  <a:schemeClr val="bg1"/>
                </a:solidFill>
                <a:latin typeface="Arial" pitchFamily="34" charset="0"/>
                <a:ea typeface="ＭＳ Ｐゴシック" pitchFamily="34" charset="-128"/>
                <a:cs typeface="Arial" pitchFamily="34" charset="0"/>
              </a:defRPr>
            </a:pPr>
            <a:r>
              <a:t>“…un concentrado utilizado para combatir incendios en materiales solubles en agua y otros combustibles que dañan las espumas comunes.” (NFPA 11 versión 2024)</a:t>
            </a:r>
          </a:p>
          <a:p>
            <a:endParaRPr sz="1000">
              <a:latin typeface="Arial" pitchFamily="34" charset="0"/>
              <a:ea typeface="ＭＳ Ｐゴシック" pitchFamily="34" charset="-128"/>
              <a:cs typeface="Arial" pitchFamily="34" charset="0"/>
            </a:endParaRPr>
          </a:p>
          <a:p>
            <a:pPr>
              <a:defRPr sz="1000" b="1" i="1">
                <a:latin typeface="Arial" pitchFamily="34" charset="0"/>
                <a:ea typeface="ＭＳ Ｐゴシック" pitchFamily="34" charset="-128"/>
                <a:cs typeface="Arial" pitchFamily="34" charset="0"/>
              </a:defRPr>
            </a:pPr>
            <a:r>
              <a:t>¿Cuál es la definición de una espuma sintética libre de flúor?</a:t>
            </a:r>
          </a:p>
          <a:p>
            <a:pPr>
              <a:defRPr sz="1000">
                <a:effectLst/>
                <a:latin typeface="Arial" panose="020B0604020202020204" pitchFamily="34" charset="0"/>
                <a:cs typeface="Arial" panose="020B0604020202020204" pitchFamily="34" charset="0"/>
              </a:defRPr>
            </a:pPr>
            <a:r>
              <a:t>Como concentrado de espuma de Clase B que no contiene tensioactivos fluorados (PFAS) añadidos intencionalmente y que se basa completamente en tensioactivos sintéticos no fluorados para lograr un rendimiento de separación de combustible y supresión de vapores (NFPA 11 versión 2024).</a:t>
            </a:r>
            <a:endParaRPr sz="1000" b="0">
              <a:latin typeface="Arial" pitchFamily="34" charset="0"/>
              <a:ea typeface="ＭＳ Ｐゴシック" pitchFamily="34" charset="-128"/>
              <a:cs typeface="Arial" pitchFamily="34" charset="0"/>
            </a:endParaRPr>
          </a:p>
          <a:p>
            <a:endParaRPr sz="1000">
              <a:latin typeface="Arial" pitchFamily="34" charset="0"/>
              <a:ea typeface="ＭＳ Ｐゴシック" pitchFamily="34" charset="-128"/>
              <a:cs typeface="Arial" pitchFamily="34" charset="0"/>
            </a:endParaRPr>
          </a:p>
        </p:txBody>
      </p:sp>
      <p:sp>
        <p:nvSpPr>
          <p:cNvPr id="17412" name="Slide Number Placeholder 3">
            <a:extLst>
              <a:ext uri="{FF2B5EF4-FFF2-40B4-BE49-F238E27FC236}">
                <a16:creationId xmlns:a16="http://schemas.microsoft.com/office/drawing/2014/main" id="{22AF8DBE-9C02-4F5E-B927-24403363DC6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134CD5A6-9BAB-4E09-A0B7-3100A3D14378}" type="slidenum">
              <a:rPr lang="en-US" altLang="en-US" smtClean="0">
                <a:cs typeface="Arial" panose="020B0604020202020204" pitchFamily="34" charset="0"/>
              </a:rPr>
              <a:pPr>
                <a:spcBef>
                  <a:spcPct val="0"/>
                </a:spcBef>
              </a:pPr>
              <a:t>4</a:t>
            </a:fld>
            <a:endParaRPr>
              <a:cs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9A197418-F2F8-4DFE-AA3A-B2CF4A9916A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6A2B9616-5578-45C9-9245-C468FE2649F3}"/>
              </a:ext>
            </a:extLst>
          </p:cNvPr>
          <p:cNvSpPr>
            <a:spLocks noGrp="1"/>
          </p:cNvSpPr>
          <p:nvPr>
            <p:ph type="body" idx="1"/>
          </p:nvPr>
        </p:nvSpPr>
        <p:spPr/>
        <p:txBody>
          <a:bodyPr/>
          <a:lstStyle/>
          <a:p>
            <a:pPr marL="0" indent="0">
              <a:buFont typeface="Arial" pitchFamily="34" charset="0"/>
              <a:buNone/>
              <a:defRPr sz="1000">
                <a:latin typeface="Arial" pitchFamily="34" charset="0"/>
                <a:cs typeface="Arial" pitchFamily="34" charset="0"/>
              </a:defRPr>
            </a:pPr>
            <a:r>
              <a:t>El etanol seguirá ardiendo en una proporción de cinco partes de agua por una parte de etanol (relación 5:1/dilución del 500%). Muchos agentes extintores son eficaces contra líquidos inflamables. Sin embargo, la espuma es el único agente capaz de suprimir los vapores y proporcionar una prueba visible de seguridad. Entre las razones para utilizar espuma se incluyen: </a:t>
            </a:r>
          </a:p>
          <a:p>
            <a:pPr marL="171450" indent="-171450">
              <a:buFont typeface="Arial" panose="020B0604020202020204" pitchFamily="34" charset="0"/>
              <a:buChar char="•"/>
              <a:defRPr sz="1000">
                <a:latin typeface="Arial" pitchFamily="34" charset="0"/>
                <a:cs typeface="Arial" pitchFamily="34" charset="0"/>
              </a:defRPr>
            </a:pPr>
            <a:r>
              <a:t>La espuma, si se aplica y mantiene correctamente, puede proporcionar protección contra líquidos inflamables al personal de bomberos y rescate durante las operaciones de emergencia.</a:t>
            </a:r>
          </a:p>
          <a:p>
            <a:pPr marL="171450" indent="-171450">
              <a:buFont typeface="Arial" panose="020B0604020202020204" pitchFamily="34" charset="0"/>
              <a:buChar char="•"/>
              <a:defRPr sz="1000">
                <a:latin typeface="Arial" pitchFamily="34" charset="0"/>
                <a:cs typeface="Arial" pitchFamily="34" charset="0"/>
              </a:defRPr>
            </a:pPr>
            <a:r>
              <a:t>Una capa de espuma sobre un derrame sin incendiar puede prevenir un incendio.</a:t>
            </a:r>
          </a:p>
          <a:p>
            <a:pPr marL="171450" indent="-171450">
              <a:buFont typeface="Arial" panose="020B0604020202020204" pitchFamily="34" charset="0"/>
              <a:buChar char="•"/>
              <a:defRPr sz="1000">
                <a:latin typeface="Arial" pitchFamily="34" charset="0"/>
                <a:cs typeface="Arial" pitchFamily="34" charset="0"/>
              </a:defRPr>
            </a:pPr>
            <a:r>
              <a:t>La supresión de los vapores impide que encuentren una fuente de ignición.</a:t>
            </a:r>
          </a:p>
          <a:p>
            <a:pPr marL="171450" indent="-171450">
              <a:buFont typeface="Arial" panose="020B0604020202020204" pitchFamily="34" charset="0"/>
              <a:buChar char="•"/>
              <a:defRPr sz="1000">
                <a:latin typeface="Arial" pitchFamily="34" charset="0"/>
                <a:cs typeface="Arial" pitchFamily="34" charset="0"/>
              </a:defRPr>
            </a:pPr>
            <a:r>
              <a:t>La espuma puede proporcionar seguridad después de un incendio, protegiendo la zona afectada hasta que pueda ser asegurada o eliminada.</a:t>
            </a:r>
          </a:p>
          <a:p>
            <a:pPr marL="0" indent="0">
              <a:buFont typeface="Arial" pitchFamily="34" charset="0"/>
              <a:buNone/>
            </a:pPr>
            <a:endParaRPr sz="1000">
              <a:latin typeface="Arial" pitchFamily="34" charset="0"/>
              <a:cs typeface="Arial" pitchFamily="34" charset="0"/>
            </a:endParaRPr>
          </a:p>
          <a:p>
            <a:pPr marL="0" indent="0">
              <a:buFont typeface="Arial" pitchFamily="34" charset="0"/>
              <a:buNone/>
            </a:pPr>
            <a:endParaRPr sz="1000">
              <a:latin typeface="Arial" pitchFamily="34" charset="0"/>
              <a:cs typeface="Arial" pitchFamily="34" charset="0"/>
            </a:endParaRPr>
          </a:p>
          <a:p>
            <a:endParaRPr sz="1000">
              <a:latin typeface="Arial" pitchFamily="34" charset="0"/>
              <a:cs typeface="Arial" pitchFamily="34" charset="0"/>
            </a:endParaRPr>
          </a:p>
        </p:txBody>
      </p:sp>
      <p:sp>
        <p:nvSpPr>
          <p:cNvPr id="19460" name="Slide Number Placeholder 3">
            <a:extLst>
              <a:ext uri="{FF2B5EF4-FFF2-40B4-BE49-F238E27FC236}">
                <a16:creationId xmlns:a16="http://schemas.microsoft.com/office/drawing/2014/main" id="{AA943FF2-DE1A-4415-82CD-B62733385B5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427EC37A-27FC-422D-91F5-2F7F44485BBD}" type="slidenum">
              <a:rPr lang="en-US" altLang="en-US" smtClean="0">
                <a:cs typeface="Arial" panose="020B0604020202020204" pitchFamily="34" charset="0"/>
              </a:rPr>
              <a:pPr>
                <a:spcBef>
                  <a:spcPct val="0"/>
                </a:spcBef>
              </a:pPr>
              <a:t>5</a:t>
            </a:fld>
            <a:endParaRPr>
              <a:cs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6B1C0F0E-8A50-4FED-8A2F-F3AAF003686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D1B12106-EE83-4B42-A583-5D9BCFECF505}"/>
              </a:ext>
            </a:extLst>
          </p:cNvPr>
          <p:cNvSpPr>
            <a:spLocks noGrp="1"/>
          </p:cNvSpPr>
          <p:nvPr>
            <p:ph type="body" idx="1"/>
          </p:nvPr>
        </p:nvSpPr>
        <p:spPr/>
        <p:txBody>
          <a:bodyPr>
            <a:normAutofit lnSpcReduction="10000"/>
          </a:bodyPr>
          <a:lstStyle/>
          <a:p>
            <a:pPr>
              <a:defRPr sz="1000" b="1" i="1">
                <a:latin typeface="Arial" pitchFamily="34" charset="0"/>
                <a:cs typeface="Arial" pitchFamily="34" charset="0"/>
              </a:defRPr>
            </a:pPr>
            <a:r>
              <a:t>Cómo funciona la espuma</a:t>
            </a:r>
            <a:endParaRPr sz="1000">
              <a:latin typeface="Arial" pitchFamily="34" charset="0"/>
              <a:cs typeface="Arial" pitchFamily="34" charset="0"/>
            </a:endParaRPr>
          </a:p>
          <a:p>
            <a:pPr>
              <a:defRPr sz="1000">
                <a:latin typeface="Arial" pitchFamily="34" charset="0"/>
                <a:cs typeface="Arial" pitchFamily="34" charset="0"/>
              </a:defRPr>
            </a:pPr>
            <a:r>
              <a:t>La espuma puede controlar y extinguir incendios de líquidos inflamables de diversas maneras. Lata de espuma:</a:t>
            </a:r>
          </a:p>
          <a:p>
            <a:pPr marL="171450" indent="-171450">
              <a:buFont typeface="Arial" pitchFamily="34" charset="0"/>
              <a:buChar char="•"/>
              <a:defRPr sz="1000">
                <a:latin typeface="Arial" pitchFamily="34" charset="0"/>
                <a:cs typeface="Arial" pitchFamily="34" charset="0"/>
              </a:defRPr>
            </a:pPr>
            <a:r>
              <a:t>Excluir el oxígeno de los vapores del combustible y así evitar una mezcla inflamable.</a:t>
            </a:r>
          </a:p>
          <a:p>
            <a:pPr marL="171450" indent="-171450">
              <a:buFont typeface="Arial" pitchFamily="34" charset="0"/>
              <a:buChar char="•"/>
              <a:defRPr sz="1000">
                <a:latin typeface="Arial" pitchFamily="34" charset="0"/>
                <a:cs typeface="Arial" pitchFamily="34" charset="0"/>
              </a:defRPr>
            </a:pPr>
            <a:r>
              <a:t>Enfríe la superficie del combustible con el contenido de agua de la espuma.</a:t>
            </a:r>
          </a:p>
          <a:p>
            <a:pPr marL="171450" indent="-171450">
              <a:buFont typeface="Arial" pitchFamily="34" charset="0"/>
              <a:buChar char="•"/>
              <a:defRPr sz="1000">
                <a:latin typeface="Arial" pitchFamily="34" charset="0"/>
                <a:cs typeface="Arial" pitchFamily="34" charset="0"/>
              </a:defRPr>
            </a:pPr>
            <a:r>
              <a:t>Evitar la liberación de vapores inflamables de la superficie del combustible.</a:t>
            </a:r>
          </a:p>
          <a:p>
            <a:pPr marL="171450" indent="-171450">
              <a:buFont typeface="Arial" pitchFamily="34" charset="0"/>
              <a:buChar char="•"/>
              <a:defRPr sz="1000">
                <a:latin typeface="Arial" pitchFamily="34" charset="0"/>
                <a:cs typeface="Arial" pitchFamily="34" charset="0"/>
              </a:defRPr>
            </a:pPr>
            <a:r>
              <a:t>Emulsiona únicamente los combustibles de hidrocarburos, mezclando el combustible en diminutas gotitas para reducir la inflamabilidad (algunas espumas ecológicas, no son efectivas con etanol o combustibles mezclados con etanol).</a:t>
            </a:r>
          </a:p>
          <a:p>
            <a:endParaRPr sz="1000" b="1" i="1">
              <a:latin typeface="Arial" pitchFamily="34" charset="0"/>
              <a:cs typeface="Arial" pitchFamily="34" charset="0"/>
            </a:endParaRPr>
          </a:p>
          <a:p>
            <a:pPr>
              <a:defRPr sz="1000" b="1" i="1">
                <a:latin typeface="Arial" pitchFamily="34" charset="0"/>
                <a:cs typeface="Arial" pitchFamily="34" charset="0"/>
              </a:defRPr>
            </a:pPr>
            <a:r>
              <a:t>Tetraedro de espuma</a:t>
            </a:r>
            <a:endParaRPr sz="1000">
              <a:latin typeface="Arial" pitchFamily="34" charset="0"/>
              <a:cs typeface="Arial" pitchFamily="34" charset="0"/>
            </a:endParaRPr>
          </a:p>
          <a:p>
            <a:pPr>
              <a:defRPr sz="1000">
                <a:latin typeface="Arial" pitchFamily="34" charset="0"/>
                <a:cs typeface="Arial" pitchFamily="34" charset="0"/>
              </a:defRPr>
            </a:pPr>
            <a:r>
              <a:t>Las espumas que se utilizan hoy en día son principalmente de tipo mecánico. Esto significa que, antes de su uso, deben dosificarse (mezclarse con agua) y airearse (mezclarse con aire).</a:t>
            </a:r>
          </a:p>
          <a:p>
            <a:endParaRPr sz="1000">
              <a:latin typeface="Arial" pitchFamily="34" charset="0"/>
              <a:cs typeface="Arial" pitchFamily="34" charset="0"/>
            </a:endParaRPr>
          </a:p>
          <a:p>
            <a:pPr>
              <a:buFont typeface="Arial" pitchFamily="34" charset="0"/>
              <a:buNone/>
              <a:defRPr sz="1000">
                <a:latin typeface="Arial" pitchFamily="34" charset="0"/>
                <a:cs typeface="Arial" pitchFamily="34" charset="0"/>
              </a:defRPr>
            </a:pPr>
            <a:r>
              <a:t>Para producir una manta de espuma de calidad se necesitan cuatro elementos. Estos elementos incluyen:</a:t>
            </a:r>
          </a:p>
          <a:p>
            <a:pPr marL="171450" indent="-171450">
              <a:buFont typeface="Arial" pitchFamily="34" charset="0"/>
              <a:buChar char="•"/>
              <a:defRPr sz="1000">
                <a:latin typeface="Arial" pitchFamily="34" charset="0"/>
                <a:cs typeface="Arial" pitchFamily="34" charset="0"/>
              </a:defRPr>
            </a:pPr>
            <a:r>
              <a:t>Concentrado de espuma (ej: AR-AFFF o AR-SFFF)</a:t>
            </a:r>
          </a:p>
          <a:p>
            <a:pPr marL="171450" indent="-171450">
              <a:buFont typeface="Arial" pitchFamily="34" charset="0"/>
              <a:buChar char="•"/>
              <a:defRPr sz="1000">
                <a:latin typeface="Arial" pitchFamily="34" charset="0"/>
                <a:cs typeface="Arial" pitchFamily="34" charset="0"/>
              </a:defRPr>
            </a:pPr>
            <a:r>
              <a:t>Agua</a:t>
            </a:r>
          </a:p>
          <a:p>
            <a:pPr marL="171450" indent="-171450">
              <a:buFont typeface="Arial" pitchFamily="34" charset="0"/>
              <a:buChar char="•"/>
              <a:defRPr sz="1000">
                <a:latin typeface="Arial" pitchFamily="34" charset="0"/>
                <a:cs typeface="Arial" pitchFamily="34" charset="0"/>
              </a:defRPr>
            </a:pPr>
            <a:r>
              <a:t>Aire</a:t>
            </a:r>
          </a:p>
          <a:p>
            <a:pPr marL="171450" indent="-171450">
              <a:buFont typeface="Arial" pitchFamily="34" charset="0"/>
              <a:buChar char="•"/>
              <a:defRPr sz="1000">
                <a:latin typeface="Arial" pitchFamily="34" charset="0"/>
                <a:cs typeface="Arial" pitchFamily="34" charset="0"/>
              </a:defRPr>
            </a:pPr>
            <a:r>
              <a:t>Aireación (agitación mecánica)</a:t>
            </a:r>
          </a:p>
          <a:p>
            <a:pPr>
              <a:defRPr sz="1000">
                <a:latin typeface="Arial" pitchFamily="34" charset="0"/>
                <a:cs typeface="Arial" pitchFamily="34" charset="0"/>
              </a:defRPr>
            </a:pPr>
            <a:r>
              <a:t> </a:t>
            </a:r>
          </a:p>
          <a:p>
            <a:pPr>
              <a:defRPr sz="1000">
                <a:latin typeface="Arial" pitchFamily="34" charset="0"/>
                <a:cs typeface="Arial" pitchFamily="34" charset="0"/>
              </a:defRPr>
            </a:pPr>
            <a:r>
              <a:t>Todos estos elementos deben combinarse adecuadamente para producir una manta de espuma con un acabado de calidad. Si falta alguno de estos elementos o no están proporcionados adecuadamente, el resultado es una espuma de mala calidad o la ausencia total de espuma.</a:t>
            </a:r>
          </a:p>
        </p:txBody>
      </p:sp>
      <p:sp>
        <p:nvSpPr>
          <p:cNvPr id="21508" name="Slide Number Placeholder 3">
            <a:extLst>
              <a:ext uri="{FF2B5EF4-FFF2-40B4-BE49-F238E27FC236}">
                <a16:creationId xmlns:a16="http://schemas.microsoft.com/office/drawing/2014/main" id="{310F2A77-4CB2-4A56-916F-71E43633FBA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6A012B87-4696-4E0E-A865-1E91B681DB34}" type="slidenum">
              <a:rPr lang="en-US" altLang="en-US" smtClean="0">
                <a:cs typeface="Arial" panose="020B0604020202020204" pitchFamily="34" charset="0"/>
              </a:rPr>
              <a:pPr>
                <a:spcBef>
                  <a:spcPct val="0"/>
                </a:spcBef>
              </a:pPr>
              <a:t>6</a:t>
            </a:fld>
            <a:endParaRPr>
              <a:cs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4DCC05-4CFA-0DC8-0435-BBB9C211A291}"/>
            </a:ext>
          </a:extLst>
        </p:cNvPr>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0DF2C225-4F7B-726D-3043-1404BDD196F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a:extLst>
              <a:ext uri="{FF2B5EF4-FFF2-40B4-BE49-F238E27FC236}">
                <a16:creationId xmlns:a16="http://schemas.microsoft.com/office/drawing/2014/main" id="{BF3D2D6E-27FA-CAAD-6B3F-7E5A2C002C7F}"/>
              </a:ext>
            </a:extLst>
          </p:cNvPr>
          <p:cNvSpPr>
            <a:spLocks noGrp="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fontScale="40000" lnSpcReduction="20000"/>
          </a:bodyPr>
          <a:lstStyle/>
          <a:p>
            <a:pPr>
              <a:defRPr sz="1000" b="1" i="1">
                <a:latin typeface="Arial" pitchFamily="34" charset="0"/>
                <a:cs typeface="Arial" pitchFamily="34" charset="0"/>
              </a:defRPr>
            </a:pPr>
            <a:r>
              <a:t>¿Para qué no es eficaz la espuma?</a:t>
            </a:r>
            <a:endParaRPr sz="1000">
              <a:latin typeface="Arial" pitchFamily="34" charset="0"/>
              <a:cs typeface="Arial" pitchFamily="34" charset="0"/>
            </a:endParaRPr>
          </a:p>
          <a:p>
            <a:pPr>
              <a:defRPr sz="1000">
                <a:latin typeface="Arial" pitchFamily="34" charset="0"/>
                <a:cs typeface="Arial" pitchFamily="34" charset="0"/>
              </a:defRPr>
            </a:pPr>
            <a:r>
              <a:t>La espuma no es eficaz en todo tipo de incendios. Por lo tanto, es importante conocer el tipo de incendio y el combustible involucrado en cada incidente. La espuma no es eficaz contra:</a:t>
            </a:r>
          </a:p>
          <a:p>
            <a:pPr marL="171450" indent="-171450">
              <a:buFont typeface="Arial" pitchFamily="34" charset="0"/>
              <a:buChar char="•"/>
              <a:defRPr sz="1000">
                <a:latin typeface="Arial" pitchFamily="34" charset="0"/>
                <a:cs typeface="Arial" pitchFamily="34" charset="0"/>
              </a:defRPr>
            </a:pPr>
            <a:r>
              <a:t>Incendios de clase C (eléctricos)</a:t>
            </a:r>
          </a:p>
          <a:p>
            <a:pPr marL="171450" indent="-171450">
              <a:buFont typeface="Arial" pitchFamily="34" charset="0"/>
              <a:buChar char="•"/>
              <a:defRPr sz="1000">
                <a:latin typeface="Arial" pitchFamily="34" charset="0"/>
                <a:cs typeface="Arial" pitchFamily="34" charset="0"/>
              </a:defRPr>
            </a:pPr>
            <a:r>
              <a:t>Fuegos tridimensionales</a:t>
            </a:r>
          </a:p>
          <a:p>
            <a:pPr marL="171450" indent="-171450">
              <a:buFont typeface="Arial" pitchFamily="34" charset="0"/>
              <a:buChar char="•"/>
              <a:defRPr sz="1000">
                <a:latin typeface="Arial" pitchFamily="34" charset="0"/>
                <a:cs typeface="Arial" pitchFamily="34" charset="0"/>
              </a:defRPr>
            </a:pPr>
            <a:r>
              <a:t>Gases presurizados</a:t>
            </a:r>
          </a:p>
          <a:p>
            <a:pPr marL="171450" indent="-171450">
              <a:buFont typeface="Arial" pitchFamily="34" charset="0"/>
              <a:buChar char="•"/>
              <a:defRPr sz="1000">
                <a:latin typeface="Arial" pitchFamily="34" charset="0"/>
                <a:cs typeface="Arial" pitchFamily="34" charset="0"/>
              </a:defRPr>
            </a:pPr>
            <a:r>
              <a:t>Incendios de clase D (metales combustibles)</a:t>
            </a:r>
          </a:p>
          <a:p>
            <a:pPr>
              <a:defRPr sz="1000">
                <a:latin typeface="Arial" pitchFamily="34" charset="0"/>
                <a:cs typeface="Arial" pitchFamily="34" charset="0"/>
              </a:defRPr>
            </a:pPr>
            <a:r>
              <a:t> </a:t>
            </a:r>
          </a:p>
          <a:p>
            <a:pPr>
              <a:defRPr sz="1000" b="1">
                <a:latin typeface="Arial" pitchFamily="34" charset="0"/>
                <a:cs typeface="Arial" pitchFamily="34" charset="0"/>
              </a:defRPr>
            </a:pPr>
            <a:r>
              <a:t>La espuma no es eficaz contra incendios eléctricos de clase C.</a:t>
            </a:r>
            <a:endParaRPr sz="1000">
              <a:latin typeface="Arial" pitchFamily="34" charset="0"/>
              <a:cs typeface="Arial" pitchFamily="34" charset="0"/>
            </a:endParaRPr>
          </a:p>
          <a:p>
            <a:pPr>
              <a:defRPr sz="1000">
                <a:latin typeface="Arial" pitchFamily="34" charset="0"/>
                <a:cs typeface="Arial" pitchFamily="34" charset="0"/>
              </a:defRPr>
            </a:pPr>
            <a:r>
              <a:t>Los incendios de clase C involucran equipos eléctricos energizados; el agua conduce la electricidad. Dado que la espuma contiene entre un 94% y un 99% de agua, no es segura para su uso en este tipo de incendios. En algunos casos, el concentrado de espuma es incluso más conductor que el agua. Los incendios de clase C se pueden extinguir utilizando agentes extintores no conductores, como un agente químico seco, dióxido de carbono (CO</a:t>
            </a:r>
            <a:r>
              <a:rPr baseline="-25000"/>
              <a:t>2</a:t>
            </a:r>
            <a:r>
              <a:t>) o halón. El procedimiento más seguro para este tipo de situación es desconectar la alimentación del equipo, si es posible, y tratarlo como un incendio de Clase A (material combustible ordinario) o de Clase B (líquidos inflamables/combustibles).</a:t>
            </a:r>
          </a:p>
          <a:p>
            <a:pPr>
              <a:defRPr sz="1000" b="1">
                <a:latin typeface="Arial" pitchFamily="34" charset="0"/>
                <a:cs typeface="Arial" pitchFamily="34" charset="0"/>
              </a:defRPr>
            </a:pPr>
            <a:r>
              <a:t> </a:t>
            </a:r>
            <a:endParaRPr sz="1000">
              <a:latin typeface="Arial" pitchFamily="34" charset="0"/>
              <a:cs typeface="Arial" pitchFamily="34" charset="0"/>
            </a:endParaRPr>
          </a:p>
          <a:p>
            <a:pPr>
              <a:defRPr sz="1000" b="1">
                <a:latin typeface="Arial" pitchFamily="34" charset="0"/>
                <a:cs typeface="Arial" pitchFamily="34" charset="0"/>
              </a:defRPr>
            </a:pPr>
            <a:r>
              <a:t>La espuma no es eficaz contra incendios tridimensionales.</a:t>
            </a:r>
            <a:endParaRPr sz="1000">
              <a:latin typeface="Arial" pitchFamily="34" charset="0"/>
              <a:cs typeface="Arial" pitchFamily="34" charset="0"/>
            </a:endParaRPr>
          </a:p>
          <a:p>
            <a:pPr>
              <a:defRPr sz="1000">
                <a:latin typeface="Arial" pitchFamily="34" charset="0"/>
                <a:cs typeface="Arial" pitchFamily="34" charset="0"/>
              </a:defRPr>
            </a:pPr>
            <a:r>
              <a:t>Un incendio tridimensional es un incendio de combustible líquido en el que el combustible se descarga desde una fuente elevada o presurizada, creando una acumulación de combustible en una superficie inferior. La espuma no es eficaz para controlar incendios que se propagan en tres dimensiones. Se recomienda que los bomberos controlen un incendio tridimensional en movimiento controlando primero el derrame; luego pueden extinguir el incendio en movimiento utilizando un agente químico seco.</a:t>
            </a:r>
          </a:p>
          <a:p>
            <a:pPr>
              <a:defRPr sz="1000">
                <a:latin typeface="Arial" pitchFamily="34" charset="0"/>
                <a:cs typeface="Arial" pitchFamily="34" charset="0"/>
              </a:defRPr>
            </a:pPr>
            <a:r>
              <a:t> </a:t>
            </a:r>
          </a:p>
          <a:p>
            <a:pPr>
              <a:defRPr sz="1000" b="1">
                <a:latin typeface="Arial" pitchFamily="34" charset="0"/>
                <a:cs typeface="Arial" pitchFamily="34" charset="0"/>
              </a:defRPr>
            </a:pPr>
            <a:r>
              <a:t>La espuma no es eficaz contra gases a presión.</a:t>
            </a:r>
            <a:endParaRPr sz="1000">
              <a:latin typeface="Arial" pitchFamily="34" charset="0"/>
              <a:cs typeface="Arial" pitchFamily="34" charset="0"/>
            </a:endParaRPr>
          </a:p>
          <a:p>
            <a:pPr>
              <a:defRPr sz="1000">
                <a:latin typeface="Arial" pitchFamily="34" charset="0"/>
                <a:cs typeface="Arial" pitchFamily="34" charset="0"/>
              </a:defRPr>
            </a:pPr>
            <a:r>
              <a:t>La espuma no es eficaz en incendios que involucren gases a presión. Estos materiales suelen almacenarse en estado líquido, pero normalmente se encuentran en estado gaseoso a temperatura ambiente. La presión de vapor de este tipo de combustibles es demasiado alta para que la espuma sea efectiva. Para que sea efectiva, la espuma debe formar una capa bidimensional sobre el líquido acumulado. Algunos ejemplos de gases a presión son:</a:t>
            </a:r>
          </a:p>
          <a:p>
            <a:pPr marL="171450" indent="-171450">
              <a:buFont typeface="Arial" pitchFamily="34" charset="0"/>
              <a:buChar char="•"/>
              <a:defRPr sz="1000">
                <a:latin typeface="Arial" pitchFamily="34" charset="0"/>
                <a:cs typeface="Arial" pitchFamily="34" charset="0"/>
              </a:defRPr>
            </a:pPr>
            <a:r>
              <a:t>Acetileno</a:t>
            </a:r>
          </a:p>
          <a:p>
            <a:pPr marL="171450" indent="-171450">
              <a:buFont typeface="Arial" pitchFamily="34" charset="0"/>
              <a:buChar char="•"/>
              <a:defRPr sz="1000">
                <a:latin typeface="Arial" pitchFamily="34" charset="0"/>
                <a:cs typeface="Arial" pitchFamily="34" charset="0"/>
              </a:defRPr>
            </a:pPr>
            <a:r>
              <a:t>Butano</a:t>
            </a:r>
          </a:p>
          <a:p>
            <a:pPr marL="171450" indent="-171450">
              <a:buFont typeface="Arial" pitchFamily="34" charset="0"/>
              <a:buChar char="•"/>
              <a:defRPr sz="1000">
                <a:latin typeface="Arial" pitchFamily="34" charset="0"/>
                <a:cs typeface="Arial" pitchFamily="34" charset="0"/>
              </a:defRPr>
            </a:pPr>
            <a:r>
              <a:t>Gas licuado de petróleo (GLP)</a:t>
            </a:r>
          </a:p>
          <a:p>
            <a:pPr marL="171450" indent="-171450">
              <a:buFont typeface="Arial" pitchFamily="34" charset="0"/>
              <a:buChar char="•"/>
              <a:defRPr sz="1000">
                <a:latin typeface="Arial" pitchFamily="34" charset="0"/>
                <a:cs typeface="Arial" pitchFamily="34" charset="0"/>
              </a:defRPr>
            </a:pPr>
            <a:r>
              <a:t>Propano</a:t>
            </a:r>
          </a:p>
          <a:p>
            <a:pPr marL="171450" indent="-171450">
              <a:buFont typeface="Arial" pitchFamily="34" charset="0"/>
              <a:buChar char="•"/>
              <a:defRPr sz="1000">
                <a:latin typeface="Arial" pitchFamily="34" charset="0"/>
                <a:cs typeface="Arial" pitchFamily="34" charset="0"/>
              </a:defRPr>
            </a:pPr>
            <a:r>
              <a:t>Cloruro de vinilo</a:t>
            </a:r>
          </a:p>
          <a:p>
            <a:pPr>
              <a:defRPr sz="1000" b="1">
                <a:latin typeface="Arial" pitchFamily="34" charset="0"/>
                <a:cs typeface="Arial" pitchFamily="34" charset="0"/>
              </a:defRPr>
            </a:pPr>
            <a:r>
              <a:t> </a:t>
            </a:r>
            <a:endParaRPr sz="1000">
              <a:latin typeface="Arial" pitchFamily="34" charset="0"/>
              <a:cs typeface="Arial" pitchFamily="34" charset="0"/>
            </a:endParaRPr>
          </a:p>
          <a:p>
            <a:pPr>
              <a:defRPr sz="1000" b="1">
                <a:latin typeface="Arial" pitchFamily="34" charset="0"/>
                <a:cs typeface="Arial" pitchFamily="34" charset="0"/>
              </a:defRPr>
            </a:pPr>
            <a:r>
              <a:t>La espuma no es eficaz contra los metales combustibles.</a:t>
            </a:r>
            <a:endParaRPr sz="1000">
              <a:latin typeface="Arial" pitchFamily="34" charset="0"/>
              <a:cs typeface="Arial" pitchFamily="34" charset="0"/>
            </a:endParaRPr>
          </a:p>
          <a:p>
            <a:pPr>
              <a:defRPr sz="1000">
                <a:latin typeface="Arial" pitchFamily="34" charset="0"/>
                <a:cs typeface="Arial" pitchFamily="34" charset="0"/>
              </a:defRPr>
            </a:pPr>
            <a:r>
              <a:t>Los incendios de clase D involucran metales combustibles como aluminio, magnesio, titanio, sodio y potasio. Los metales combustibles suelen reaccionar con el agua; por lo tanto, la espuma no es un agente extintor eficaz. Los incendios que involucran metales combustibles requieren técnicas especializadas y agentes extintores que han sido desarrollados para hacer frente a este tipo de incendios. Para incendios que involucren metales combustibles, se recomienda utilizar un extintor de clase D o un polvo extintor de clase D.</a:t>
            </a:r>
          </a:p>
          <a:p>
            <a:pPr>
              <a:defRPr sz="1000" b="1" i="1">
                <a:latin typeface="Arial" pitchFamily="34" charset="0"/>
                <a:cs typeface="Arial" pitchFamily="34" charset="0"/>
              </a:defRPr>
            </a:pPr>
            <a:r>
              <a:t> </a:t>
            </a:r>
            <a:endParaRPr sz="1000">
              <a:latin typeface="Arial" pitchFamily="34" charset="0"/>
              <a:cs typeface="Arial" pitchFamily="34" charset="0"/>
            </a:endParaRPr>
          </a:p>
          <a:p>
            <a:pPr>
              <a:defRPr sz="1000" b="1" i="1">
                <a:latin typeface="Arial" pitchFamily="34" charset="0"/>
                <a:cs typeface="Arial" pitchFamily="34" charset="0"/>
              </a:defRPr>
            </a:pPr>
            <a:r>
              <a:t>¿Para qué es eficaz la espuma?</a:t>
            </a:r>
            <a:endParaRPr sz="1000">
              <a:latin typeface="Arial" pitchFamily="34" charset="0"/>
              <a:cs typeface="Arial" pitchFamily="34" charset="0"/>
            </a:endParaRPr>
          </a:p>
          <a:p>
            <a:pPr>
              <a:defRPr sz="1000">
                <a:latin typeface="Arial" pitchFamily="34" charset="0"/>
                <a:cs typeface="Arial" pitchFamily="34" charset="0"/>
              </a:defRPr>
            </a:pPr>
            <a:r>
              <a:t>La espuma es eficaz para suprimir vapores y extinguir incendios de clase B. Los incendios de clase B se definen como incendios que involucran líquidos inflamables o combustibles. Para los fines de esta discusión, los productos de Clase B se dividen en dos categorías: hidrocarburos y disolventes polares.</a:t>
            </a:r>
          </a:p>
          <a:p>
            <a:pPr>
              <a:defRPr sz="1000">
                <a:latin typeface="Arial" pitchFamily="34" charset="0"/>
                <a:cs typeface="Arial" pitchFamily="34" charset="0"/>
              </a:defRPr>
            </a:pPr>
            <a:r>
              <a:t> </a:t>
            </a:r>
          </a:p>
          <a:p>
            <a:pPr>
              <a:defRPr sz="1000" b="1">
                <a:latin typeface="Arial" pitchFamily="34" charset="0"/>
                <a:cs typeface="Arial" pitchFamily="34" charset="0"/>
              </a:defRPr>
            </a:pPr>
            <a:r>
              <a:t>Hidrocarburos</a:t>
            </a:r>
            <a:endParaRPr sz="1000">
              <a:latin typeface="Arial" pitchFamily="34" charset="0"/>
              <a:cs typeface="Arial" pitchFamily="34" charset="0"/>
            </a:endParaRPr>
          </a:p>
          <a:p>
            <a:pPr>
              <a:defRPr sz="1000">
                <a:latin typeface="Arial" pitchFamily="34" charset="0"/>
                <a:cs typeface="Arial" pitchFamily="34" charset="0"/>
              </a:defRPr>
            </a:pPr>
            <a:r>
              <a:t>La mayoría de los hidrocarburos son subproductos del petróleo crudo o se han extraído de fibras vegetales. Los hidrocarburos utilizados como combustibles líquidos tienen una densidad relativa inferior a 1,0 y, por lo tanto, flotan en el agua. Algunos ejemplos de estos incluyen:</a:t>
            </a:r>
          </a:p>
          <a:p>
            <a:pPr marL="171450" indent="-171450">
              <a:buFont typeface="Arial" pitchFamily="34" charset="0"/>
              <a:buChar char="•"/>
              <a:defRPr sz="1000">
                <a:latin typeface="Arial" pitchFamily="34" charset="0"/>
                <a:cs typeface="Arial" pitchFamily="34" charset="0"/>
              </a:defRPr>
            </a:pPr>
            <a:r>
              <a:t>Gasolina</a:t>
            </a:r>
          </a:p>
          <a:p>
            <a:pPr marL="171450" indent="-171450">
              <a:buFont typeface="Arial" pitchFamily="34" charset="0"/>
              <a:buChar char="•"/>
              <a:defRPr sz="1000">
                <a:latin typeface="Arial" pitchFamily="34" charset="0"/>
                <a:cs typeface="Arial" pitchFamily="34" charset="0"/>
              </a:defRPr>
            </a:pPr>
            <a:r>
              <a:t>Diesel</a:t>
            </a:r>
          </a:p>
          <a:p>
            <a:pPr marL="171450" indent="-171450">
              <a:buFont typeface="Arial" pitchFamily="34" charset="0"/>
              <a:buChar char="•"/>
              <a:defRPr sz="1000">
                <a:latin typeface="Arial" pitchFamily="34" charset="0"/>
                <a:cs typeface="Arial" pitchFamily="34" charset="0"/>
              </a:defRPr>
            </a:pPr>
            <a:r>
              <a:t>Propelente para reactores (JP4)</a:t>
            </a:r>
          </a:p>
          <a:p>
            <a:pPr marL="171450" indent="-171450">
              <a:buFont typeface="Arial" pitchFamily="34" charset="0"/>
              <a:buChar char="•"/>
              <a:defRPr sz="1000">
                <a:latin typeface="Arial" pitchFamily="34" charset="0"/>
                <a:cs typeface="Arial" pitchFamily="34" charset="0"/>
              </a:defRPr>
            </a:pPr>
            <a:r>
              <a:t>Heptano</a:t>
            </a:r>
          </a:p>
          <a:p>
            <a:pPr marL="171450" indent="-171450">
              <a:buFont typeface="Arial" pitchFamily="34" charset="0"/>
              <a:buChar char="•"/>
              <a:defRPr sz="1000">
                <a:latin typeface="Arial" pitchFamily="34" charset="0"/>
                <a:cs typeface="Arial" pitchFamily="34" charset="0"/>
              </a:defRPr>
            </a:pPr>
            <a:r>
              <a:t>Queroseno</a:t>
            </a:r>
          </a:p>
          <a:p>
            <a:pPr marL="171450" indent="-171450">
              <a:buFont typeface="Arial" pitchFamily="34" charset="0"/>
              <a:buChar char="•"/>
              <a:defRPr sz="1000">
                <a:latin typeface="Arial" pitchFamily="34" charset="0"/>
                <a:cs typeface="Arial" pitchFamily="34" charset="0"/>
              </a:defRPr>
            </a:pPr>
            <a:r>
              <a:t>Nafta</a:t>
            </a:r>
          </a:p>
          <a:p>
            <a:pPr>
              <a:defRPr sz="1000">
                <a:latin typeface="Arial" pitchFamily="34" charset="0"/>
                <a:cs typeface="Arial" pitchFamily="34" charset="0"/>
              </a:defRPr>
            </a:pPr>
            <a:r>
              <a:t> </a:t>
            </a:r>
          </a:p>
          <a:p>
            <a:pPr>
              <a:defRPr sz="1000" b="1">
                <a:latin typeface="Arial" pitchFamily="34" charset="0"/>
                <a:cs typeface="Arial" pitchFamily="34" charset="0"/>
              </a:defRPr>
            </a:pPr>
            <a:r>
              <a:t>Disolventes polares</a:t>
            </a:r>
            <a:endParaRPr sz="1000">
              <a:latin typeface="Arial" pitchFamily="34" charset="0"/>
              <a:cs typeface="Arial" pitchFamily="34" charset="0"/>
            </a:endParaRPr>
          </a:p>
          <a:p>
            <a:pPr>
              <a:defRPr sz="1000">
                <a:latin typeface="Arial" pitchFamily="34" charset="0"/>
                <a:cs typeface="Arial" pitchFamily="34" charset="0"/>
              </a:defRPr>
            </a:pPr>
            <a:r>
              <a:t>Los combustibles solventes polares se mezclan con el agua con distintos grados de atracción hacia ella. Por ejemplo, la acetona tiene una mayor afinidad por el agua que el alcohol isopropílico. Los combustibles disolventes polares suelen ser perjudiciales para las espumas diseñadas para su uso con hidrocarburos. Se han desarrollado espumas especialmente formuladas para su uso con disolventes polares. Algunos ejemplos de combustibles solventes polares incluyen:</a:t>
            </a:r>
          </a:p>
          <a:p>
            <a:pPr marL="171450" indent="-171450">
              <a:buFont typeface="Arial" pitchFamily="34" charset="0"/>
              <a:buChar char="•"/>
              <a:defRPr sz="1000">
                <a:latin typeface="Arial" pitchFamily="34" charset="0"/>
                <a:cs typeface="Arial" pitchFamily="34" charset="0"/>
              </a:defRPr>
            </a:pPr>
            <a:r>
              <a:t>Cetonas</a:t>
            </a:r>
          </a:p>
          <a:p>
            <a:pPr marL="171450" indent="-171450">
              <a:buFont typeface="Arial" pitchFamily="34" charset="0"/>
              <a:buChar char="•"/>
              <a:defRPr sz="1000">
                <a:latin typeface="Arial" pitchFamily="34" charset="0"/>
                <a:cs typeface="Arial" pitchFamily="34" charset="0"/>
              </a:defRPr>
            </a:pPr>
            <a:r>
              <a:t>Ésteres</a:t>
            </a:r>
          </a:p>
          <a:p>
            <a:pPr marL="171450" indent="-171450">
              <a:buFont typeface="Arial" pitchFamily="34" charset="0"/>
              <a:buChar char="•"/>
              <a:defRPr sz="1000">
                <a:latin typeface="Arial" pitchFamily="34" charset="0"/>
                <a:cs typeface="Arial" pitchFamily="34" charset="0"/>
              </a:defRPr>
            </a:pPr>
            <a:r>
              <a:t>Alcohol, incluido el alcohol etílico (etanol)</a:t>
            </a:r>
          </a:p>
          <a:p>
            <a:pPr marL="171450" indent="-171450">
              <a:buFont typeface="Arial" pitchFamily="34" charset="0"/>
              <a:buChar char="•"/>
              <a:defRPr sz="1000">
                <a:latin typeface="Arial" pitchFamily="34" charset="0"/>
                <a:cs typeface="Arial" pitchFamily="34" charset="0"/>
              </a:defRPr>
            </a:pPr>
            <a:r>
              <a:t>Amina</a:t>
            </a:r>
          </a:p>
          <a:p>
            <a:pPr marL="171450" indent="-171450">
              <a:buFont typeface="Arial" pitchFamily="34" charset="0"/>
              <a:buChar char="•"/>
              <a:defRPr sz="1000">
                <a:latin typeface="Arial" pitchFamily="34" charset="0"/>
                <a:cs typeface="Arial" pitchFamily="34" charset="0"/>
              </a:defRPr>
            </a:pPr>
            <a:r>
              <a:t>Éter metil-terc-butilo (MTBE)</a:t>
            </a:r>
          </a:p>
          <a:p>
            <a:pPr marL="171450" indent="-171450">
              <a:buFont typeface="Arial" pitchFamily="34" charset="0"/>
              <a:buChar char="•"/>
              <a:defRPr sz="1000">
                <a:latin typeface="Arial" pitchFamily="34" charset="0"/>
                <a:cs typeface="Arial" pitchFamily="34" charset="0"/>
              </a:defRPr>
            </a:pPr>
            <a:r>
              <a:t>Acetona</a:t>
            </a:r>
            <a:endParaRPr sz="1000">
              <a:latin typeface="Arial" pitchFamily="34" charset="0"/>
              <a:ea typeface="ＭＳ Ｐゴシック" pitchFamily="34" charset="-128"/>
              <a:cs typeface="Arial" pitchFamily="34" charset="0"/>
            </a:endParaRPr>
          </a:p>
          <a:p>
            <a:pPr marL="171450" indent="-171450">
              <a:buFont typeface="Arial" pitchFamily="34" charset="0"/>
              <a:buChar char="•"/>
            </a:pPr>
            <a:endParaRPr sz="1000">
              <a:latin typeface="Arial" pitchFamily="34" charset="0"/>
              <a:ea typeface="ＭＳ Ｐゴシック" pitchFamily="34" charset="-128"/>
              <a:cs typeface="Arial" pitchFamily="34" charset="0"/>
            </a:endParaRPr>
          </a:p>
          <a:p>
            <a:pPr marL="0" indent="0">
              <a:buFont typeface="Arial" pitchFamily="34" charset="0"/>
              <a:buNone/>
              <a:defRPr sz="1000">
                <a:latin typeface="Arial" pitchFamily="34" charset="0"/>
                <a:cs typeface="Arial" pitchFamily="34" charset="0"/>
              </a:defRPr>
            </a:pPr>
            <a:r>
              <a:t>NUNCA mezcle concentrados de espuma de diferentes fabricantes. Estos concentrados son mezclas patentadas y pueden contrarrestarse entre sí cuando se mezclan en forma de concentrado. Se acepta el uso de espuma acabada (concentrado de espuma debidamente dosificado con agua y aireado para permitir su expansión según las recomendaciones del fabricante) de diferentes fabricantes, que se utilice en la misma ubicación o en sus inmediaciones.</a:t>
            </a:r>
          </a:p>
          <a:p>
            <a:pPr marL="0" indent="0">
              <a:buFont typeface="Arial" pitchFamily="34" charset="0"/>
              <a:buNone/>
            </a:pPr>
            <a:endParaRPr sz="1000">
              <a:latin typeface="Arial" pitchFamily="34" charset="0"/>
              <a:cs typeface="Arial" pitchFamily="34" charset="0"/>
            </a:endParaRPr>
          </a:p>
        </p:txBody>
      </p:sp>
      <p:sp>
        <p:nvSpPr>
          <p:cNvPr id="23556" name="Slide Number Placeholder 3">
            <a:extLst>
              <a:ext uri="{FF2B5EF4-FFF2-40B4-BE49-F238E27FC236}">
                <a16:creationId xmlns:a16="http://schemas.microsoft.com/office/drawing/2014/main" id="{F62EAD82-C92F-EFCC-041D-EA065C65C1E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07F1287A-9594-4B3F-B767-1BFEF2AA1AC6}" type="slidenum">
              <a:rPr lang="en-US" altLang="en-US" smtClean="0">
                <a:cs typeface="Arial" panose="020B0604020202020204" pitchFamily="34" charset="0"/>
              </a:rPr>
              <a:pPr>
                <a:spcBef>
                  <a:spcPct val="0"/>
                </a:spcBef>
              </a:pPr>
              <a:t>7</a:t>
            </a:fld>
            <a:endParaRPr>
              <a:cs typeface="Arial" panose="020B0604020202020204" pitchFamily="34" charset="0"/>
            </a:endParaRPr>
          </a:p>
        </p:txBody>
      </p:sp>
    </p:spTree>
    <p:extLst>
      <p:ext uri="{BB962C8B-B14F-4D97-AF65-F5344CB8AC3E}">
        <p14:creationId xmlns:p14="http://schemas.microsoft.com/office/powerpoint/2010/main" val="3564475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EAA61C9D-9A7E-49A2-81F9-EA3E070A44E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4509DACD-EBC7-4996-9D95-2CFE9CB6DB39}"/>
              </a:ext>
            </a:extLst>
          </p:cNvPr>
          <p:cNvSpPr>
            <a:spLocks noGrp="1"/>
          </p:cNvSpPr>
          <p:nvPr>
            <p:ph type="body" idx="1"/>
          </p:nvPr>
        </p:nvSpPr>
        <p:spPr/>
        <p:txBody>
          <a:bodyPr>
            <a:normAutofit lnSpcReduction="10000"/>
          </a:bodyPr>
          <a:lstStyle/>
          <a:p>
            <a:pPr>
              <a:defRPr sz="1000" b="1" i="1">
                <a:latin typeface="Arial" pitchFamily="34" charset="0"/>
                <a:cs typeface="Arial" pitchFamily="34" charset="0"/>
              </a:defRPr>
            </a:pPr>
            <a:r>
              <a:t>Terminología de la espuma</a:t>
            </a:r>
            <a:endParaRPr sz="1000">
              <a:latin typeface="Arial" pitchFamily="34" charset="0"/>
              <a:cs typeface="Arial" pitchFamily="34" charset="0"/>
            </a:endParaRPr>
          </a:p>
          <a:p>
            <a:pPr>
              <a:defRPr sz="1000">
                <a:latin typeface="Arial" pitchFamily="34" charset="0"/>
                <a:cs typeface="Arial" pitchFamily="34" charset="0"/>
              </a:defRPr>
            </a:pPr>
            <a:r>
              <a:t>Antes de hablar sobre los tipos de espuma y el proceso de fabricación de la misma, es importante comprender los siguientes términos: </a:t>
            </a:r>
          </a:p>
          <a:p>
            <a:pPr marL="171450" indent="-171450">
              <a:buFont typeface="Arial" pitchFamily="34" charset="0"/>
              <a:buChar char="•"/>
              <a:defRPr sz="1000">
                <a:latin typeface="Arial" pitchFamily="34" charset="0"/>
                <a:cs typeface="Arial" pitchFamily="34" charset="0"/>
              </a:defRPr>
            </a:pPr>
            <a:r>
              <a:rPr i="1"/>
              <a:t>Concentrado de espuma </a:t>
            </a:r>
            <a:r>
              <a:t> es la sustancia líquida que se compra a un fabricante en un recipiente, balde, bidón o contenedor.</a:t>
            </a:r>
          </a:p>
          <a:p>
            <a:pPr marL="171450" indent="-171450">
              <a:buFont typeface="Arial" pitchFamily="34" charset="0"/>
              <a:buChar char="•"/>
              <a:defRPr sz="1000">
                <a:latin typeface="Arial" pitchFamily="34" charset="0"/>
                <a:cs typeface="Arial" pitchFamily="34" charset="0"/>
              </a:defRPr>
            </a:pPr>
            <a:r>
              <a:rPr i="1"/>
              <a:t>Solución de espuma </a:t>
            </a:r>
            <a:r>
              <a:t> es la mezcla obtenida cuando el concentrado de espuma se dosifica (mezcla) con agua antes de la adición de aire.</a:t>
            </a:r>
          </a:p>
          <a:p>
            <a:pPr marL="171450" indent="-171450">
              <a:buFont typeface="Arial" pitchFamily="34" charset="0"/>
              <a:buChar char="•"/>
              <a:defRPr sz="1000">
                <a:latin typeface="Arial" pitchFamily="34" charset="0"/>
                <a:cs typeface="Arial" pitchFamily="34" charset="0"/>
              </a:defRPr>
            </a:pPr>
            <a:r>
              <a:rPr i="1"/>
              <a:t>La espuma terminada </a:t>
            </a:r>
            <a:r>
              <a:t>se obtiene añadiendo aire a la solución de espuma mediante arrastre o agitación mecánica.</a:t>
            </a:r>
          </a:p>
          <a:p>
            <a:pPr>
              <a:defRPr sz="1000" b="1" i="1">
                <a:latin typeface="Arial" pitchFamily="34" charset="0"/>
                <a:cs typeface="Arial" pitchFamily="34" charset="0"/>
              </a:defRPr>
            </a:pPr>
            <a:r>
              <a:t> </a:t>
            </a:r>
            <a:endParaRPr sz="1000">
              <a:latin typeface="Arial" pitchFamily="34" charset="0"/>
              <a:cs typeface="Arial" pitchFamily="34" charset="0"/>
            </a:endParaRPr>
          </a:p>
          <a:p>
            <a:pPr>
              <a:defRPr sz="1000" b="1" i="1">
                <a:latin typeface="Arial" pitchFamily="34" charset="0"/>
                <a:cs typeface="Arial" pitchFamily="34" charset="0"/>
              </a:defRPr>
            </a:pPr>
            <a:r>
              <a:t>Tipos de espuma</a:t>
            </a:r>
            <a:endParaRPr sz="1000">
              <a:latin typeface="Arial" pitchFamily="34" charset="0"/>
              <a:cs typeface="Arial" pitchFamily="34" charset="0"/>
            </a:endParaRPr>
          </a:p>
          <a:p>
            <a:pPr>
              <a:defRPr sz="1000">
                <a:latin typeface="Arial" pitchFamily="34" charset="0"/>
                <a:cs typeface="Arial" pitchFamily="34" charset="0"/>
              </a:defRPr>
            </a:pPr>
            <a:r>
              <a:t>A lo largo de los años se han desarrollado varios tipos de espuma, cada uno con cualidades particulares:</a:t>
            </a:r>
          </a:p>
          <a:p>
            <a:pPr marL="171450" indent="-171450">
              <a:buFont typeface="Arial" pitchFamily="34" charset="0"/>
              <a:buChar char="•"/>
              <a:defRPr sz="1000">
                <a:latin typeface="Arial" pitchFamily="34" charset="0"/>
                <a:cs typeface="Arial" pitchFamily="34" charset="0"/>
              </a:defRPr>
            </a:pPr>
            <a:r>
              <a:rPr i="1"/>
              <a:t>Espuma de proteína</a:t>
            </a:r>
            <a:r>
              <a:t>, una de las primeras espumas, se produce por la hidrólisis de material proteico como pezuñas y cuernos de animales. Se añaden estabilizadores e inhibidores para prevenir la corrosión, resistir la descomposición bacteriana y controlar la viscosidad.</a:t>
            </a:r>
          </a:p>
          <a:p>
            <a:pPr marL="171450" indent="-171450">
              <a:buFont typeface="Arial" pitchFamily="34" charset="0"/>
              <a:buChar char="•"/>
              <a:defRPr sz="1000">
                <a:latin typeface="Arial" pitchFamily="34" charset="0"/>
                <a:cs typeface="Arial" pitchFamily="34" charset="0"/>
              </a:defRPr>
            </a:pPr>
            <a:r>
              <a:rPr i="1"/>
              <a:t>Las espumas de fluoroproteína </a:t>
            </a:r>
            <a:r>
              <a:t> se forman mediante la adición a la espuma de proteína de surfactantes fluoroquímicos especiales que reducen la tensión superficial del concentrado a base de proteínas y permiten un mayor movimiento de fluidos. </a:t>
            </a:r>
          </a:p>
          <a:p>
            <a:pPr marL="171450" indent="-171450">
              <a:buFont typeface="Arial" pitchFamily="34" charset="0"/>
              <a:buChar char="•"/>
              <a:defRPr sz="1000">
                <a:latin typeface="Arial" pitchFamily="34" charset="0"/>
                <a:cs typeface="Arial" pitchFamily="34" charset="0"/>
              </a:defRPr>
            </a:pPr>
            <a:r>
              <a:rPr i="1"/>
              <a:t>Espuma formadora de película acuosa </a:t>
            </a:r>
            <a:r>
              <a:t>(AFFF) reemplaza las espumas a base de proteínas con agentes espumantes sintéticos añadidos a tensioactivos fluorquímicos. Diseñadas para un apagado rápido, las AFFF sacrifican la resistencia al calor y la estabilidad a largo plazo. </a:t>
            </a:r>
          </a:p>
          <a:p>
            <a:pPr marL="171450" marR="0" lvl="0" indent="-171450" algn="l" defTabSz="914400" rtl="0" eaLnBrk="0" fontAlgn="base" latinLnBrk="0" hangingPunct="0">
              <a:lnSpc>
                <a:spcPct val="100000"/>
              </a:lnSpc>
              <a:spcBef>
                <a:spcPct val="30000"/>
              </a:spcBef>
              <a:spcAft>
                <a:spcPct val="0"/>
              </a:spcAft>
              <a:buClrTx/>
              <a:buSzTx/>
              <a:buFont typeface="Arial" pitchFamily="34" charset="0"/>
              <a:buChar char="•"/>
              <a:tabLst/>
              <a:defRPr sz="1000">
                <a:latin typeface="Arial" pitchFamily="34" charset="0"/>
                <a:cs typeface="Arial" pitchFamily="34" charset="0"/>
              </a:defRPr>
            </a:pPr>
            <a:r>
              <a:rPr i="1"/>
              <a:t>Espuma de fluoroproteína formadora de película </a:t>
            </a:r>
            <a:r>
              <a:t>(FFFP) es una espuma a base de proteínas con los surfactantes fluoroquímicos más avanzados de AFFF. Las FFFP combinan la resistencia al retroceso de llama de la espuma de fluoroproteína con el poder de derribo de la AFFF.</a:t>
            </a:r>
          </a:p>
          <a:p>
            <a:pPr marL="0" indent="0">
              <a:buFont typeface="Arial" pitchFamily="34" charset="0"/>
              <a:buNone/>
            </a:pPr>
            <a:endParaRPr sz="1000">
              <a:latin typeface="Arial" pitchFamily="34" charset="0"/>
              <a:cs typeface="Arial" pitchFamily="34" charset="0"/>
            </a:endParaRPr>
          </a:p>
          <a:p>
            <a:pPr marL="0" indent="0">
              <a:buFont typeface="Arial" pitchFamily="34" charset="0"/>
              <a:buNone/>
            </a:pPr>
            <a:endParaRPr sz="1000">
              <a:latin typeface="Arial" pitchFamily="34" charset="0"/>
              <a:cs typeface="Arial" pitchFamily="34" charset="0"/>
            </a:endParaRPr>
          </a:p>
        </p:txBody>
      </p:sp>
      <p:sp>
        <p:nvSpPr>
          <p:cNvPr id="25604" name="Slide Number Placeholder 3">
            <a:extLst>
              <a:ext uri="{FF2B5EF4-FFF2-40B4-BE49-F238E27FC236}">
                <a16:creationId xmlns:a16="http://schemas.microsoft.com/office/drawing/2014/main" id="{44A6E749-4267-45A5-896E-E9104EFA51B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8CA419EB-F9AA-4A88-8BFC-BCF80705D6B5}" type="slidenum">
              <a:rPr lang="en-US" altLang="en-US" smtClean="0">
                <a:cs typeface="Arial" panose="020B0604020202020204" pitchFamily="34" charset="0"/>
              </a:rPr>
              <a:pPr>
                <a:spcBef>
                  <a:spcPct val="0"/>
                </a:spcBef>
              </a:pPr>
              <a:t>8</a:t>
            </a:fld>
            <a:endParaRPr>
              <a:cs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5EDD11-D6A3-7A1F-6C69-64614B45A94C}"/>
            </a:ext>
          </a:extLst>
        </p:cNvPr>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9DF36B9F-D2FC-D0D0-E6F7-C6E2CF9B7AF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238325D1-11E5-C1E7-52F3-8F962210AB18}"/>
              </a:ext>
            </a:extLst>
          </p:cNvPr>
          <p:cNvSpPr>
            <a:spLocks noGrp="1"/>
          </p:cNvSpPr>
          <p:nvPr>
            <p:ph type="body" idx="1"/>
          </p:nvPr>
        </p:nvSpPr>
        <p:spPr/>
        <p:txBody>
          <a:bodyPr>
            <a:normAutofit/>
          </a:bodyPr>
          <a:lstStyle/>
          <a:p>
            <a:pPr>
              <a:defRPr sz="1000">
                <a:latin typeface="Arial" pitchFamily="34" charset="0"/>
                <a:cs typeface="Arial" pitchFamily="34" charset="0"/>
              </a:defRPr>
            </a:pPr>
            <a:r>
              <a:t>Continuación</a:t>
            </a:r>
          </a:p>
          <a:p>
            <a:endParaRPr sz="1000" b="1" i="1">
              <a:latin typeface="Arial" pitchFamily="34" charset="0"/>
              <a:cs typeface="Arial" pitchFamily="34" charset="0"/>
            </a:endParaRPr>
          </a:p>
          <a:p>
            <a:pPr>
              <a:defRPr sz="1000" b="1" i="1">
                <a:latin typeface="Arial" pitchFamily="34" charset="0"/>
                <a:cs typeface="Arial" pitchFamily="34" charset="0"/>
              </a:defRPr>
            </a:pPr>
            <a:r>
              <a:t>Tipos de espuma.</a:t>
            </a:r>
            <a:endParaRPr sz="1000">
              <a:latin typeface="Arial" pitchFamily="34" charset="0"/>
              <a:cs typeface="Arial" pitchFamily="34" charset="0"/>
            </a:endParaRPr>
          </a:p>
          <a:p>
            <a:pPr marL="171450" indent="-171450">
              <a:buFont typeface="Arial" pitchFamily="34" charset="0"/>
              <a:buChar char="•"/>
              <a:defRPr sz="1000">
                <a:latin typeface="Arial" pitchFamily="34" charset="0"/>
                <a:cs typeface="Arial" pitchFamily="34" charset="0"/>
              </a:defRPr>
            </a:pPr>
            <a:r>
              <a:t>La espuma </a:t>
            </a:r>
            <a:r>
              <a:rPr i="1"/>
              <a:t>resistente al alcohol (AR) </a:t>
            </a:r>
            <a:r>
              <a:t> es una combinación de estabilizadores sintéticos, agentes espumantes, fluorocarbonos y polímeros sintéticos diseñados para su uso en disolventes polares. La composición química de estas espumas impide que los disolventes polares las destruyan. Las espumas antirreflectantes se pueden utilizar tanto en disolventes polares como en hidrocarburos.</a:t>
            </a:r>
          </a:p>
          <a:p>
            <a:pPr marL="171450" indent="-171450">
              <a:buFont typeface="Arial" pitchFamily="34" charset="0"/>
              <a:buChar char="•"/>
              <a:defRPr sz="1000">
                <a:latin typeface="Arial" pitchFamily="34" charset="0"/>
                <a:cs typeface="Arial" pitchFamily="34" charset="0"/>
              </a:defRPr>
            </a:pPr>
            <a:r>
              <a:rPr i="1"/>
              <a:t>Espuma sintética sin flúor </a:t>
            </a:r>
            <a:r>
              <a:t>(SFFF) concentrado de espuma basado en una mezcla de agentes tensioactivos de hidrocarburos que no está formulado para contener sustancias perfluoroalquiladas o polifluoroalquiladas (PFAS).</a:t>
            </a:r>
          </a:p>
          <a:p>
            <a:pPr marL="171450" marR="0" lvl="0" indent="-171450" algn="l" defTabSz="914400" rtl="0" eaLnBrk="0" fontAlgn="base" latinLnBrk="0" hangingPunct="0">
              <a:lnSpc>
                <a:spcPct val="100000"/>
              </a:lnSpc>
              <a:spcBef>
                <a:spcPct val="30000"/>
              </a:spcBef>
              <a:spcAft>
                <a:spcPct val="0"/>
              </a:spcAft>
              <a:buClrTx/>
              <a:buSzTx/>
              <a:buFont typeface="Arial" pitchFamily="34" charset="0"/>
              <a:buChar char="•"/>
              <a:tabLst/>
              <a:defRPr sz="1000"/>
            </a:pPr>
            <a:r>
              <a:rPr i="1">
                <a:latin typeface="Arial" pitchFamily="34" charset="0"/>
                <a:cs typeface="Arial" pitchFamily="34" charset="0"/>
              </a:rPr>
              <a:t>La espuma sintética sin flúor resistente al alcohol </a:t>
            </a:r>
            <a:r>
              <a:rPr>
                <a:latin typeface="Arial" pitchFamily="34" charset="0"/>
                <a:cs typeface="Arial" pitchFamily="34" charset="0"/>
              </a:rPr>
              <a:t>(AR-SFFF) es una espuma sin flúor diseñada para incendios de solventes polares que </a:t>
            </a:r>
            <a:r>
              <a:rPr>
                <a:effectLst/>
                <a:latin typeface="Arial" panose="020B0604020202020204" pitchFamily="34" charset="0"/>
                <a:cs typeface="Arial" panose="020B0604020202020204" pitchFamily="34" charset="0"/>
              </a:rPr>
              <a:t>crea una capa de espuma que separa físicamente el combustible del oxígeno</a:t>
            </a:r>
            <a:r>
              <a:rPr>
                <a:latin typeface="Arial" panose="020B0604020202020204" pitchFamily="34" charset="0"/>
                <a:cs typeface="Arial" panose="020B0604020202020204" pitchFamily="34" charset="0"/>
              </a:rPr>
              <a:t>. Se utiliza como alternativa libre de PFAS al AR-AFFF y puede aplicarse tanto a disolventes polares como a combustibles de hidrocarburos.</a:t>
            </a:r>
          </a:p>
          <a:p>
            <a:pPr marL="0" indent="0">
              <a:buFont typeface="Arial" pitchFamily="34" charset="0"/>
              <a:buNone/>
            </a:pPr>
            <a:endParaRPr sz="1000">
              <a:latin typeface="Arial" panose="020B0604020202020204" pitchFamily="34" charset="0"/>
              <a:cs typeface="Arial" panose="020B0604020202020204" pitchFamily="34" charset="0"/>
            </a:endParaRPr>
          </a:p>
          <a:p>
            <a:pPr marL="0" indent="0">
              <a:buFont typeface="Arial" pitchFamily="34" charset="0"/>
              <a:buNone/>
            </a:pPr>
            <a:endParaRPr sz="1000">
              <a:latin typeface="Arial" panose="020B0604020202020204" pitchFamily="34" charset="0"/>
              <a:cs typeface="Arial" panose="020B0604020202020204" pitchFamily="34" charset="0"/>
            </a:endParaRPr>
          </a:p>
        </p:txBody>
      </p:sp>
      <p:sp>
        <p:nvSpPr>
          <p:cNvPr id="25604" name="Slide Number Placeholder 3">
            <a:extLst>
              <a:ext uri="{FF2B5EF4-FFF2-40B4-BE49-F238E27FC236}">
                <a16:creationId xmlns:a16="http://schemas.microsoft.com/office/drawing/2014/main" id="{36D38CF9-13AA-BAE4-8CC2-CC191DDEC0D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8CA419EB-F9AA-4A88-8BFC-BCF80705D6B5}" type="slidenum">
              <a:rPr lang="en-US" altLang="en-US" smtClean="0">
                <a:cs typeface="Arial" panose="020B0604020202020204" pitchFamily="34" charset="0"/>
              </a:rPr>
              <a:pPr>
                <a:spcBef>
                  <a:spcPct val="0"/>
                </a:spcBef>
              </a:pPr>
              <a:t>9</a:t>
            </a:fld>
            <a:endParaRPr>
              <a:cs typeface="Arial" panose="020B0604020202020204" pitchFamily="34" charset="0"/>
            </a:endParaRPr>
          </a:p>
        </p:txBody>
      </p:sp>
    </p:spTree>
    <p:extLst>
      <p:ext uri="{BB962C8B-B14F-4D97-AF65-F5344CB8AC3E}">
        <p14:creationId xmlns:p14="http://schemas.microsoft.com/office/powerpoint/2010/main" val="26705140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6D5F0E3D-B045-42B9-849C-72C9B37266E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7DDD89D7-5A52-4993-8958-4443E851D3E8}"/>
              </a:ext>
            </a:extLst>
          </p:cNvPr>
          <p:cNvSpPr>
            <a:spLocks noGrp="1"/>
          </p:cNvSpPr>
          <p:nvPr>
            <p:ph type="body" idx="1"/>
          </p:nvPr>
        </p:nvSpPr>
        <p:spPr/>
        <p:txBody>
          <a:bodyPr>
            <a:normAutofit fontScale="92500" lnSpcReduction="20000"/>
          </a:bodyPr>
          <a:lstStyle/>
          <a:p>
            <a:pPr>
              <a:defRPr sz="1000">
                <a:latin typeface="Arial" pitchFamily="34" charset="0"/>
                <a:cs typeface="Arial" pitchFamily="34" charset="0"/>
              </a:defRPr>
            </a:pPr>
            <a:r>
              <a:t>Hoy hablaremos de las espumas de Clase B reformuladas, concretamente SFFF y AR-SFFF, y de en qué se diferencian de las espumas AFFF y AR-AFFF tradicionales. Estas espumas se desarrollaron en respuesta a las preocupaciones sanitarias y medioambientales relacionadas con las sustancias PFAS presentes en las espumas fluoradas más antiguas. Como resultado, muchas agencias están haciendo la transición a formulaciones de espuma sin flúor. </a:t>
            </a:r>
          </a:p>
          <a:p>
            <a:endParaRPr sz="1000" b="0" i="0">
              <a:latin typeface="Arial" pitchFamily="34" charset="0"/>
              <a:cs typeface="Arial" pitchFamily="34" charset="0"/>
            </a:endParaRPr>
          </a:p>
          <a:p>
            <a:pPr>
              <a:defRPr sz="1000">
                <a:latin typeface="Arial" pitchFamily="34" charset="0"/>
                <a:cs typeface="Arial" pitchFamily="34" charset="0"/>
              </a:defRPr>
            </a:pPr>
            <a:r>
              <a:t>Tanto la SFFF como la AR-SFFF son espumas contra incendios de clase B y pertenecen a la categoría de espumas sintéticas sin flúor. No contienen tensioactivos fluorados ni PFAS. La mayoría de los productos SFFF y AR-SFFF suelen tener una proporción del 3 por ciento, pero esto no es universal. Verifique siempre el porcentaje de concentrado correcto con el fabricante. Las tasas de aplicación y los requisitos de expansión pueden variar significativamente entre productos. </a:t>
            </a:r>
          </a:p>
          <a:p>
            <a:endParaRPr sz="1000" b="0" i="0">
              <a:latin typeface="Arial" pitchFamily="34" charset="0"/>
              <a:cs typeface="Arial" pitchFamily="34" charset="0"/>
            </a:endParaRPr>
          </a:p>
          <a:p>
            <a:pPr>
              <a:defRPr sz="1000">
                <a:latin typeface="Arial" pitchFamily="34" charset="0"/>
                <a:cs typeface="Arial" pitchFamily="34" charset="0"/>
              </a:defRPr>
            </a:pPr>
            <a:r>
              <a:t>Una diferencia operativa fundamental es que estas espumas no forman una película acuosa. Sin una película, el control de incendios depende de:</a:t>
            </a:r>
          </a:p>
          <a:p>
            <a:pPr marL="171450" indent="-171450">
              <a:buFont typeface="Arial" panose="020B0604020202020204" pitchFamily="34" charset="0"/>
              <a:buChar char="•"/>
              <a:defRPr sz="1000">
                <a:latin typeface="Arial" pitchFamily="34" charset="0"/>
                <a:cs typeface="Arial" pitchFamily="34" charset="0"/>
              </a:defRPr>
            </a:pPr>
            <a:r>
              <a:t>integridad de la manta de espuma</a:t>
            </a:r>
          </a:p>
          <a:p>
            <a:pPr marL="171450" indent="-171450">
              <a:buFont typeface="Arial" panose="020B0604020202020204" pitchFamily="34" charset="0"/>
              <a:buChar char="•"/>
              <a:defRPr sz="1000">
                <a:latin typeface="Arial" pitchFamily="34" charset="0"/>
                <a:cs typeface="Arial" pitchFamily="34" charset="0"/>
              </a:defRPr>
            </a:pPr>
            <a:r>
              <a:t>Relación de expansión</a:t>
            </a:r>
          </a:p>
          <a:p>
            <a:pPr marL="171450" indent="-171450">
              <a:buFont typeface="Arial" panose="020B0604020202020204" pitchFamily="34" charset="0"/>
              <a:buChar char="•"/>
              <a:defRPr sz="1000">
                <a:latin typeface="Arial" pitchFamily="34" charset="0"/>
                <a:cs typeface="Arial" pitchFamily="34" charset="0"/>
              </a:defRPr>
            </a:pPr>
            <a:r>
              <a:t>Calidad de las burbujas y drenaje</a:t>
            </a:r>
          </a:p>
          <a:p>
            <a:endParaRPr sz="1000" b="0" i="0">
              <a:latin typeface="Arial" pitchFamily="34" charset="0"/>
              <a:cs typeface="Arial" pitchFamily="34" charset="0"/>
            </a:endParaRPr>
          </a:p>
          <a:p>
            <a:pPr>
              <a:defRPr sz="1000">
                <a:latin typeface="Arial" pitchFamily="34" charset="0"/>
                <a:cs typeface="Arial" pitchFamily="34" charset="0"/>
              </a:defRPr>
            </a:pPr>
            <a:r>
              <a:t>La supresión de los vapores se logra mediante la separación física del combustible del oxígeno, pero no mediante una película o membrana polimérica extendida sobre la superficie del derrame o del fuego. Por ello, la técnica de aplicación y el mantenimiento de la manta de espuma son esenciales. </a:t>
            </a:r>
          </a:p>
          <a:p>
            <a:endParaRPr sz="1000" b="0" i="0">
              <a:latin typeface="Arial" pitchFamily="34" charset="0"/>
              <a:cs typeface="Arial" pitchFamily="34" charset="0"/>
            </a:endParaRPr>
          </a:p>
          <a:p>
            <a:pPr>
              <a:defRPr sz="1000">
                <a:latin typeface="Arial" pitchFamily="34" charset="0"/>
                <a:cs typeface="Arial" pitchFamily="34" charset="0"/>
              </a:defRPr>
            </a:pPr>
            <a:r>
              <a:t>A pesar de la falta de una película o membrana, estas espumas ofrecen varias ventajas:</a:t>
            </a:r>
          </a:p>
          <a:p>
            <a:pPr marL="171450" indent="-171450">
              <a:buFont typeface="Arial" panose="020B0604020202020204" pitchFamily="34" charset="0"/>
              <a:buChar char="•"/>
              <a:defRPr sz="1000">
                <a:latin typeface="Arial" pitchFamily="34" charset="0"/>
                <a:cs typeface="Arial" pitchFamily="34" charset="0"/>
              </a:defRPr>
            </a:pPr>
            <a:r>
              <a:t>Menor impacto ambiental a largo plazo</a:t>
            </a:r>
          </a:p>
          <a:p>
            <a:pPr marL="171450" indent="-171450">
              <a:buFont typeface="Arial" panose="020B0604020202020204" pitchFamily="34" charset="0"/>
              <a:buChar char="•"/>
              <a:defRPr sz="1000">
                <a:latin typeface="Arial" pitchFamily="34" charset="0"/>
                <a:cs typeface="Arial" pitchFamily="34" charset="0"/>
              </a:defRPr>
            </a:pPr>
            <a:r>
              <a:t>Buena supresión de vapores y resistencia al retroceso de llamas cuando se aplica correctamente.</a:t>
            </a:r>
          </a:p>
          <a:p>
            <a:pPr marL="171450" indent="-171450">
              <a:buFont typeface="Arial" panose="020B0604020202020204" pitchFamily="34" charset="0"/>
              <a:buChar char="•"/>
              <a:defRPr sz="1000">
                <a:latin typeface="Arial" pitchFamily="34" charset="0"/>
                <a:cs typeface="Arial" pitchFamily="34" charset="0"/>
              </a:defRPr>
            </a:pPr>
            <a:r>
              <a:t>Muchos productos son compatibles tanto con agua dulce como con agua de mar, dependiendo de su formulación.</a:t>
            </a:r>
          </a:p>
          <a:p>
            <a:endParaRPr sz="1000" b="0" i="0">
              <a:latin typeface="Arial" pitchFamily="34" charset="0"/>
              <a:cs typeface="Arial" pitchFamily="34" charset="0"/>
            </a:endParaRPr>
          </a:p>
          <a:p>
            <a:pPr>
              <a:defRPr sz="1000">
                <a:latin typeface="Arial" pitchFamily="34" charset="0"/>
                <a:cs typeface="Arial" pitchFamily="34" charset="0"/>
              </a:defRPr>
            </a:pPr>
            <a:r>
              <a:t>Esto representa un cambio fundamental con respecto al funcionamiento de las espumas fluoradas más antiguas y requiere cambios en la formación y las expectativas.</a:t>
            </a:r>
          </a:p>
          <a:p>
            <a:endParaRPr sz="1000" b="0" i="0">
              <a:latin typeface="Arial" pitchFamily="34" charset="0"/>
              <a:cs typeface="Arial" pitchFamily="34" charset="0"/>
            </a:endParaRPr>
          </a:p>
        </p:txBody>
      </p:sp>
      <p:sp>
        <p:nvSpPr>
          <p:cNvPr id="27652" name="Slide Number Placeholder 3">
            <a:extLst>
              <a:ext uri="{FF2B5EF4-FFF2-40B4-BE49-F238E27FC236}">
                <a16:creationId xmlns:a16="http://schemas.microsoft.com/office/drawing/2014/main" id="{394BF705-FFEB-4C43-9904-5980A7F1EB7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4ADCD1E0-E70B-42EF-BCCF-9C44CAD61752}" type="slidenum">
              <a:rPr lang="en-US" altLang="en-US" smtClean="0">
                <a:cs typeface="Arial" panose="020B0604020202020204" pitchFamily="34" charset="0"/>
              </a:rPr>
              <a:pPr>
                <a:spcBef>
                  <a:spcPct val="0"/>
                </a:spcBef>
              </a:pPr>
              <a:t>10</a:t>
            </a:fld>
            <a:endParaRPr>
              <a:cs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578445-1E8E-11A1-ADA1-BF4D25B38734}"/>
            </a:ext>
          </a:extLst>
        </p:cNvPr>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A1514934-A9C8-C616-5807-651E044DFC7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1C649E6E-6C46-FFF1-8457-F20995C7D0E9}"/>
              </a:ext>
            </a:extLst>
          </p:cNvPr>
          <p:cNvSpPr>
            <a:spLocks noGrp="1"/>
          </p:cNvSpPr>
          <p:nvPr>
            <p:ph type="body" idx="1"/>
          </p:nvPr>
        </p:nvSpPr>
        <p:spPr/>
        <p:txBody>
          <a:bodyPr>
            <a:normAutofit fontScale="92500"/>
          </a:bodyPr>
          <a:lstStyle/>
          <a:p>
            <a:pPr marL="0" lvl="0" indent="0">
              <a:buFont typeface="Arial" panose="020B0604020202020204" pitchFamily="34" charset="0"/>
              <a:buNone/>
              <a:defRPr sz="1000">
                <a:effectLst/>
                <a:latin typeface="Arial" panose="020B0604020202020204" pitchFamily="34" charset="0"/>
                <a:cs typeface="Arial" panose="020B0604020202020204" pitchFamily="34" charset="0"/>
              </a:defRPr>
            </a:pPr>
            <a:r>
              <a:t>El SFFF está diseñado exclusivamente para incendios de combustibles de hidrocarburos. Entre ellos se incluyen combustibles no polares como la gasolina, el diésel, el petróleo crudo y productos similares. No debe utilizarse con disolventes polares. </a:t>
            </a:r>
          </a:p>
          <a:p>
            <a:pPr marL="0" lvl="0" indent="0">
              <a:buFont typeface="Arial" panose="020B0604020202020204" pitchFamily="34" charset="0"/>
              <a:buNone/>
            </a:pPr>
            <a:endParaRPr sz="1000" kern="1200">
              <a:solidFill>
                <a:schemeClr val="tx1"/>
              </a:solidFill>
              <a:effectLst/>
              <a:latin typeface="Arial" panose="020B0604020202020204" pitchFamily="34" charset="0"/>
              <a:ea typeface="ＭＳ Ｐゴシック" charset="0"/>
              <a:cs typeface="Arial" panose="020B0604020202020204" pitchFamily="34" charset="0"/>
            </a:endParaRPr>
          </a:p>
          <a:p>
            <a:pPr marL="0" lvl="0" indent="0">
              <a:buFont typeface="Arial" panose="020B0604020202020204" pitchFamily="34" charset="0"/>
              <a:buNone/>
              <a:defRPr sz="1000">
                <a:effectLst/>
                <a:latin typeface="Arial" panose="020B0604020202020204" pitchFamily="34" charset="0"/>
                <a:cs typeface="Arial" panose="020B0604020202020204" pitchFamily="34" charset="0"/>
              </a:defRPr>
            </a:pPr>
            <a:r>
              <a:t>La extinción se logra mediante:</a:t>
            </a:r>
          </a:p>
          <a:p>
            <a:pPr marL="171450" lvl="0" indent="-171450">
              <a:buFont typeface="Arial" panose="020B0604020202020204" pitchFamily="34" charset="0"/>
              <a:buChar char="•"/>
              <a:defRPr sz="1000">
                <a:effectLst/>
                <a:latin typeface="Arial" panose="020B0604020202020204" pitchFamily="34" charset="0"/>
                <a:cs typeface="Arial" panose="020B0604020202020204" pitchFamily="34" charset="0"/>
              </a:defRPr>
            </a:pPr>
            <a:r>
              <a:t>Una manta de espuma estable</a:t>
            </a:r>
          </a:p>
          <a:p>
            <a:pPr marL="171450" lvl="0" indent="-171450">
              <a:buFont typeface="Arial" panose="020B0604020202020204" pitchFamily="34" charset="0"/>
              <a:buChar char="•"/>
              <a:defRPr sz="1000">
                <a:effectLst/>
                <a:latin typeface="Arial" panose="020B0604020202020204" pitchFamily="34" charset="0"/>
                <a:cs typeface="Arial" panose="020B0604020202020204" pitchFamily="34" charset="0"/>
              </a:defRPr>
            </a:pPr>
            <a:r>
              <a:t>Enfriamiento de la superficie del combustible</a:t>
            </a:r>
          </a:p>
          <a:p>
            <a:pPr marL="0" lvl="0" indent="0">
              <a:buFont typeface="Arial" panose="020B0604020202020204" pitchFamily="34" charset="0"/>
              <a:buNone/>
            </a:pPr>
            <a:endParaRPr sz="1000" kern="1200">
              <a:solidFill>
                <a:schemeClr val="tx1"/>
              </a:solidFill>
              <a:effectLst/>
              <a:latin typeface="Arial" panose="020B0604020202020204" pitchFamily="34" charset="0"/>
              <a:ea typeface="ＭＳ Ｐゴシック" charset="0"/>
              <a:cs typeface="Arial" panose="020B0604020202020204" pitchFamily="34" charset="0"/>
            </a:endParaRPr>
          </a:p>
          <a:p>
            <a:pPr marL="0" lvl="0" indent="0">
              <a:buFont typeface="Arial" panose="020B0604020202020204" pitchFamily="34" charset="0"/>
              <a:buNone/>
              <a:defRPr sz="1000">
                <a:effectLst/>
                <a:latin typeface="Arial" panose="020B0604020202020204" pitchFamily="34" charset="0"/>
                <a:cs typeface="Arial" panose="020B0604020202020204" pitchFamily="34" charset="0"/>
              </a:defRPr>
            </a:pPr>
            <a:r>
              <a:t>Al no existir película acuosa ni barrera de polímero, la continuidad de la capa de espuma es fundamental. La ruptura de la espuma puede provocar rápidamente la liberación de vapor y una posible reignición.</a:t>
            </a:r>
          </a:p>
          <a:p>
            <a:pPr marL="0" lvl="0" indent="0">
              <a:buFont typeface="Arial" panose="020B0604020202020204" pitchFamily="34" charset="0"/>
              <a:buNone/>
            </a:pPr>
            <a:endParaRPr sz="1000" kern="1200">
              <a:solidFill>
                <a:schemeClr val="tx1"/>
              </a:solidFill>
              <a:effectLst/>
              <a:latin typeface="Arial" panose="020B0604020202020204" pitchFamily="34" charset="0"/>
              <a:ea typeface="ＭＳ Ｐゴシック" charset="0"/>
              <a:cs typeface="Arial" panose="020B0604020202020204" pitchFamily="34" charset="0"/>
            </a:endParaRPr>
          </a:p>
          <a:p>
            <a:pPr marL="0" lvl="0" indent="0">
              <a:buFont typeface="Arial" panose="020B0604020202020204" pitchFamily="34" charset="0"/>
              <a:buNone/>
              <a:defRPr sz="1000">
                <a:effectLst/>
                <a:latin typeface="Arial" panose="020B0604020202020204" pitchFamily="34" charset="0"/>
                <a:cs typeface="Arial" panose="020B0604020202020204" pitchFamily="34" charset="0"/>
              </a:defRPr>
            </a:pPr>
            <a:r>
              <a:t>El AR-SFFF está diseñado para incendios de disolventes polares, como alcoholes y combustibles oxigenados, así como hidrocarburos. Esto la convierte en la opción adecuada para incidentes que involucren etanol y combustibles similares. El sistema AR-SFFF crea una capa de espuma que separa físicamente el combustible del oxígeno, protege contra un mayor ataque del combustible a la espuma terminada y enfría la superficie del combustible para evitar la reignición. Si bien no contiene tensioactivos fluorados, está formulado para resistir mejor la interacción con disolventes polares.</a:t>
            </a:r>
          </a:p>
          <a:p>
            <a:pPr marL="0" lvl="0" indent="0">
              <a:buFont typeface="Arial" panose="020B0604020202020204" pitchFamily="34" charset="0"/>
              <a:buNone/>
            </a:pPr>
            <a:endParaRPr sz="1000" kern="1200">
              <a:solidFill>
                <a:schemeClr val="tx1"/>
              </a:solidFill>
              <a:effectLst/>
              <a:latin typeface="Arial" panose="020B0604020202020204" pitchFamily="34" charset="0"/>
              <a:ea typeface="ＭＳ Ｐゴシック" charset="0"/>
              <a:cs typeface="Arial" panose="020B0604020202020204" pitchFamily="34" charset="0"/>
            </a:endParaRPr>
          </a:p>
          <a:p>
            <a:pPr marL="0" lvl="0" indent="0">
              <a:buFont typeface="Arial" panose="020B0604020202020204" pitchFamily="34" charset="0"/>
              <a:buNone/>
              <a:defRPr sz="1000">
                <a:effectLst/>
                <a:latin typeface="Arial" panose="020B0604020202020204" pitchFamily="34" charset="0"/>
                <a:cs typeface="Arial" panose="020B0604020202020204" pitchFamily="34" charset="0"/>
              </a:defRPr>
            </a:pPr>
            <a:r>
              <a:t>Como ocurre con todas las espumas libres de flúor:</a:t>
            </a:r>
          </a:p>
          <a:p>
            <a:pPr marL="171450" lvl="0" indent="-171450">
              <a:buFont typeface="Arial" panose="020B0604020202020204" pitchFamily="34" charset="0"/>
              <a:buChar char="•"/>
              <a:defRPr sz="1000">
                <a:effectLst/>
                <a:latin typeface="Arial" panose="020B0604020202020204" pitchFamily="34" charset="0"/>
                <a:cs typeface="Arial" panose="020B0604020202020204" pitchFamily="34" charset="0"/>
              </a:defRPr>
            </a:pPr>
            <a:r>
              <a:t>Se deben seguir las listas del fabricante.</a:t>
            </a:r>
          </a:p>
          <a:p>
            <a:pPr marL="171450" lvl="0" indent="-171450">
              <a:buFont typeface="Arial" panose="020B0604020202020204" pitchFamily="34" charset="0"/>
              <a:buChar char="•"/>
              <a:defRPr sz="1000">
                <a:effectLst/>
                <a:latin typeface="Arial" panose="020B0604020202020204" pitchFamily="34" charset="0"/>
                <a:cs typeface="Arial" panose="020B0604020202020204" pitchFamily="34" charset="0"/>
              </a:defRPr>
            </a:pPr>
            <a:r>
              <a:t>Las tasas de aplicación y los dispositivos de descarga pueden diferir de los sistemas AFFF anteriores.</a:t>
            </a:r>
          </a:p>
          <a:p>
            <a:pPr marL="171450" lvl="0" indent="-171450">
              <a:buFont typeface="Arial" panose="020B0604020202020204" pitchFamily="34" charset="0"/>
              <a:buChar char="•"/>
              <a:defRPr sz="1000">
                <a:effectLst/>
                <a:latin typeface="Arial" panose="020B0604020202020204" pitchFamily="34" charset="0"/>
                <a:cs typeface="Arial" panose="020B0604020202020204" pitchFamily="34" charset="0"/>
              </a:defRPr>
            </a:pPr>
            <a:r>
              <a:t>El diseño del sistema y los caudales a menudo necesitan ser reevaluados durante la conversión.</a:t>
            </a:r>
          </a:p>
          <a:p>
            <a:pPr marL="0" lvl="0" indent="0">
              <a:buFont typeface="Arial" panose="020B0604020202020204" pitchFamily="34" charset="0"/>
              <a:buNone/>
            </a:pPr>
            <a:endParaRPr sz="1000" kern="1200">
              <a:solidFill>
                <a:schemeClr val="tx1"/>
              </a:solidFill>
              <a:effectLst/>
              <a:latin typeface="Arial" panose="020B0604020202020204" pitchFamily="34" charset="0"/>
              <a:ea typeface="ＭＳ Ｐゴシック" charset="0"/>
              <a:cs typeface="Arial" panose="020B0604020202020204" pitchFamily="34" charset="0"/>
            </a:endParaRPr>
          </a:p>
          <a:p>
            <a:pPr marL="0" lvl="0" indent="0">
              <a:buFont typeface="Arial" panose="020B0604020202020204" pitchFamily="34" charset="0"/>
              <a:buNone/>
              <a:defRPr sz="1000">
                <a:effectLst/>
                <a:latin typeface="Arial" panose="020B0604020202020204" pitchFamily="34" charset="0"/>
                <a:cs typeface="Arial" panose="020B0604020202020204" pitchFamily="34" charset="0"/>
              </a:defRPr>
            </a:pPr>
            <a:r>
              <a:t>La principal conclusión para los equipos de respuesta es que el tipo de combustible determina la selección de la espuma, y las espumas sin flúor requieren una aplicación rigurosa para ser efectivas.</a:t>
            </a:r>
            <a:endParaRPr sz="1000" b="0" i="0">
              <a:latin typeface="Arial" pitchFamily="34" charset="0"/>
              <a:cs typeface="Arial" pitchFamily="34" charset="0"/>
            </a:endParaRPr>
          </a:p>
        </p:txBody>
      </p:sp>
      <p:sp>
        <p:nvSpPr>
          <p:cNvPr id="27652" name="Slide Number Placeholder 3">
            <a:extLst>
              <a:ext uri="{FF2B5EF4-FFF2-40B4-BE49-F238E27FC236}">
                <a16:creationId xmlns:a16="http://schemas.microsoft.com/office/drawing/2014/main" id="{9D33D23F-07DB-81C5-3964-61E7793A0D2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4ADCD1E0-E70B-42EF-BCCF-9C44CAD61752}" type="slidenum">
              <a:rPr lang="en-US" altLang="en-US" smtClean="0">
                <a:cs typeface="Arial" panose="020B0604020202020204" pitchFamily="34" charset="0"/>
              </a:rPr>
              <a:pPr>
                <a:spcBef>
                  <a:spcPct val="0"/>
                </a:spcBef>
              </a:pPr>
              <a:t>11</a:t>
            </a:fld>
            <a:endParaRPr>
              <a:cs typeface="Arial" panose="020B0604020202020204" pitchFamily="34" charset="0"/>
            </a:endParaRPr>
          </a:p>
        </p:txBody>
      </p:sp>
    </p:spTree>
    <p:extLst>
      <p:ext uri="{BB962C8B-B14F-4D97-AF65-F5344CB8AC3E}">
        <p14:creationId xmlns:p14="http://schemas.microsoft.com/office/powerpoint/2010/main" val="41188412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pPr marL="0" marR="0" lvl="0" indent="0" algn="l" defTabSz="914400" rtl="0" eaLnBrk="0" fontAlgn="base" latinLnBrk="0" hangingPunct="0">
              <a:lnSpc>
                <a:spcPct val="100000"/>
              </a:lnSpc>
              <a:spcBef>
                <a:spcPct val="30000"/>
              </a:spcBef>
              <a:spcAft>
                <a:spcPct val="0"/>
              </a:spcAft>
              <a:buClrTx/>
              <a:buSzTx/>
              <a:buFontTx/>
              <a:buNone/>
              <a:tabLst/>
              <a:defRPr sz="1000">
                <a:latin typeface="Arial" panose="020B0604020202020204" pitchFamily="34" charset="0"/>
                <a:cs typeface="Arial" panose="020B0604020202020204" pitchFamily="34" charset="0"/>
              </a:defRPr>
            </a:pPr>
            <a:r>
              <a:t>Se recomienda a los departamentos de bomberos y a las instalaciones industriales que seleccionen productos de espuma que cumplan con la norma NFPA 11 y que hayan sido probados y certificados de forma independiente, como los que figuran en las aprobaciones de Underwriters Laboratories (UL) 162 o Factory Mutual (FM). </a:t>
            </a:r>
            <a:r>
              <a:rPr>
                <a:ea typeface="ＭＳ Ｐゴシック" panose="020B0600070205080204" pitchFamily="34" charset="-128"/>
              </a:rPr>
              <a:t>Para productos destinados al uso por el Departamento de Defensa, la espuma debe cumplir con los requisitos de la especificación militar F3 (MIL-PRF-32725). Es absolutamente fundamental que las organizaciones y agencias adquieran concentrados de espuma de fabricantes de buena reputación. </a:t>
            </a:r>
          </a:p>
          <a:p>
            <a:pPr marL="0" marR="0" lvl="0" indent="0" algn="l" defTabSz="914400" rtl="0" eaLnBrk="0" fontAlgn="base" latinLnBrk="0" hangingPunct="0">
              <a:lnSpc>
                <a:spcPct val="100000"/>
              </a:lnSpc>
              <a:spcBef>
                <a:spcPct val="30000"/>
              </a:spcBef>
              <a:spcAft>
                <a:spcPct val="0"/>
              </a:spcAft>
              <a:buClrTx/>
              <a:buSzTx/>
              <a:buFontTx/>
              <a:buNone/>
              <a:tabLst/>
            </a:pPr>
            <a:endParaRPr sz="1000" i="0">
              <a:latin typeface="Arial" panose="020B0604020202020204" pitchFamily="34" charset="0"/>
              <a:ea typeface="ＭＳ Ｐゴシック" panose="020B0600070205080204" pitchFamily="34" charset="-128"/>
              <a:cs typeface="Arial" panose="020B0604020202020204" pitchFamily="34" charset="0"/>
            </a:endParaRPr>
          </a:p>
          <a:p>
            <a:pPr>
              <a:defRPr sz="1000">
                <a:latin typeface="Arial" panose="020B0604020202020204" pitchFamily="34" charset="0"/>
                <a:cs typeface="Arial" panose="020B0604020202020204" pitchFamily="34" charset="0"/>
              </a:defRPr>
            </a:pPr>
            <a:r>
              <a:t>Es importante comprender las diferencias entre las espumas y los agentes encapsulantes, ya que no son intercambiables y pueden tener diferentes limitaciones de uso y características de rendimiento. </a:t>
            </a:r>
          </a:p>
          <a:p>
            <a:endParaRPr sz="1000">
              <a:latin typeface="Arial" panose="020B0604020202020204" pitchFamily="34" charset="0"/>
              <a:cs typeface="Arial" panose="020B0604020202020204" pitchFamily="34" charset="0"/>
            </a:endParaRPr>
          </a:p>
          <a:p>
            <a:pPr>
              <a:defRPr sz="1000">
                <a:latin typeface="Arial" panose="020B0604020202020204" pitchFamily="34" charset="0"/>
                <a:cs typeface="Arial" panose="020B0604020202020204" pitchFamily="34" charset="0"/>
              </a:defRPr>
            </a:pPr>
            <a:r>
              <a:t>La norma NFPA 11 incluye el SFFF en sus definiciones y directrices, y lo trata de la misma manera que cualquier otro concentrado de espuma desde el punto de vista del diseño del sistema. Sin embargo, la norma NFPA 11 actualmente no incluye criterios de rendimiento independientes específicos para SFFF en los capítulos principales de diseño. Por este motivo, la NFPA se basa en listados de terceros y datos de fabricantes para determinar el rendimiento. </a:t>
            </a:r>
          </a:p>
          <a:p>
            <a:endParaRPr sz="1000">
              <a:latin typeface="Arial" panose="020B0604020202020204" pitchFamily="34" charset="0"/>
              <a:cs typeface="Arial" panose="020B0604020202020204" pitchFamily="34" charset="0"/>
            </a:endParaRPr>
          </a:p>
          <a:p>
            <a:pPr>
              <a:defRPr sz="1000">
                <a:latin typeface="Arial" panose="020B0604020202020204" pitchFamily="34" charset="0"/>
                <a:cs typeface="Arial" panose="020B0604020202020204" pitchFamily="34" charset="0"/>
              </a:defRPr>
            </a:pPr>
            <a:r>
              <a:t>La expectativa de la NFPA es clara:</a:t>
            </a:r>
          </a:p>
          <a:p>
            <a:pPr marL="171450" indent="-171450">
              <a:buFont typeface="Arial" panose="020B0604020202020204" pitchFamily="34" charset="0"/>
              <a:buChar char="•"/>
              <a:defRPr sz="1000">
                <a:latin typeface="Arial" panose="020B0604020202020204" pitchFamily="34" charset="0"/>
                <a:cs typeface="Arial" panose="020B0604020202020204" pitchFamily="34" charset="0"/>
              </a:defRPr>
            </a:pPr>
            <a:r>
              <a:t>Utilice productos SFFF con certificación UL 162 o aprobados por FM.</a:t>
            </a:r>
          </a:p>
          <a:p>
            <a:pPr marL="171450" indent="-171450">
              <a:buFont typeface="Arial" panose="020B0604020202020204" pitchFamily="34" charset="0"/>
              <a:buChar char="•"/>
              <a:defRPr sz="1000">
                <a:latin typeface="Arial" panose="020B0604020202020204" pitchFamily="34" charset="0"/>
                <a:cs typeface="Arial" panose="020B0604020202020204" pitchFamily="34" charset="0"/>
              </a:defRPr>
            </a:pPr>
            <a:r>
              <a:t>Siga las tasas de aplicación, los dispositivos de descarga y los criterios de diseño específicos del fabricante.</a:t>
            </a:r>
          </a:p>
          <a:p>
            <a:pPr marL="171450" indent="-171450">
              <a:buFont typeface="Arial" panose="020B0604020202020204" pitchFamily="34" charset="0"/>
              <a:buChar char="•"/>
              <a:defRPr sz="1000">
                <a:latin typeface="Arial" panose="020B0604020202020204" pitchFamily="34" charset="0"/>
                <a:cs typeface="Arial" panose="020B0604020202020204" pitchFamily="34" charset="0"/>
              </a:defRPr>
            </a:pPr>
            <a:r>
              <a:t>No aplique las tasas de diseño AFFF o AR-AFFF heredadas a menos que la lista SFFF lo permita.</a:t>
            </a:r>
          </a:p>
          <a:p>
            <a:endParaRPr sz="1000">
              <a:latin typeface="Arial" panose="020B0604020202020204" pitchFamily="34" charset="0"/>
              <a:cs typeface="Arial" panose="020B0604020202020204" pitchFamily="34" charset="0"/>
            </a:endParaRPr>
          </a:p>
          <a:p>
            <a:pPr>
              <a:defRPr sz="1000">
                <a:latin typeface="Arial" panose="020B0604020202020204" pitchFamily="34" charset="0"/>
                <a:cs typeface="Arial" panose="020B0604020202020204" pitchFamily="34" charset="0"/>
              </a:defRPr>
            </a:pPr>
            <a:r>
              <a:t>Toda la espuma y el equipo deben utilizarse de acuerdo con las instrucciones del fabricante. Esta capacitación no ofrece garantías ni presupone la eficacia de ninguna espuma o equipo específico. </a:t>
            </a:r>
          </a:p>
          <a:p>
            <a:endParaRPr sz="1000">
              <a:latin typeface="Arial" panose="020B0604020202020204" pitchFamily="34" charset="0"/>
              <a:cs typeface="Arial" panose="020B0604020202020204" pitchFamily="34" charset="0"/>
            </a:endParaRPr>
          </a:p>
          <a:p>
            <a:pPr>
              <a:defRPr sz="1000">
                <a:latin typeface="Arial" panose="020B0604020202020204" pitchFamily="34" charset="0"/>
                <a:ea typeface="ＭＳ Ｐゴシック" panose="020B0600070205080204" pitchFamily="34" charset="-128"/>
                <a:cs typeface="Arial" panose="020B0604020202020204" pitchFamily="34" charset="0"/>
              </a:defRPr>
            </a:pPr>
            <a:r>
              <a:t>Recordemos que todos los concentrados de espuma tienen una vida útil y se deterioran con el tiempo. La vida útil puede superar los 20 años si los concentrados de espuma se gestionan y mantienen adecuadamente en un entorno de almacenamiento apropiado, de acuerdo con los requisitos del fabricante. </a:t>
            </a:r>
          </a:p>
          <a:p>
            <a:endParaRPr sz="1000" i="0">
              <a:latin typeface="Arial" panose="020B0604020202020204" pitchFamily="34" charset="0"/>
              <a:ea typeface="ＭＳ Ｐゴシック" panose="020B0600070205080204" pitchFamily="34" charset="-128"/>
              <a:cs typeface="Arial" panose="020B0604020202020204" pitchFamily="34" charset="0"/>
            </a:endParaRPr>
          </a:p>
          <a:p>
            <a:pPr>
              <a:defRPr sz="1000">
                <a:latin typeface="Arial" panose="020B0604020202020204" pitchFamily="34" charset="0"/>
                <a:cs typeface="Arial" panose="020B0604020202020204" pitchFamily="34" charset="0"/>
              </a:defRPr>
            </a:pPr>
            <a:r>
              <a:rPr>
                <a:ea typeface="ＭＳ Ｐゴシック" panose="020B0600070205080204" pitchFamily="34" charset="-128"/>
              </a:rPr>
              <a:t>Además, para mantener las partículas o los ingredientes críticos de la espuma en suspensión y mezclados, debe desarrollarse un programa de mantenimiento mediante el cual el concentrado de espuma se agite y gire periódicamente. Los fabricantes de concentrados de espuma suelen exigir que se tome una muestra del concentrado y se analice anualmente para garantizar la integridad de su producto. </a:t>
            </a:r>
            <a:r>
              <a:rPr>
                <a:effectLst/>
              </a:rPr>
              <a:t>Los sistemas de suministro de espuma, como los tanques y contenedores de espuma, no se pueden agitar ni remezclar fácilmente.</a:t>
            </a:r>
            <a:endParaRPr sz="1000" i="0">
              <a:latin typeface="Arial" panose="020B0604020202020204" pitchFamily="34" charset="0"/>
              <a:ea typeface="ＭＳ Ｐゴシック" panose="020B0600070205080204" pitchFamily="34" charset="-128"/>
              <a:cs typeface="Arial" panose="020B0604020202020204" pitchFamily="34" charset="0"/>
            </a:endParaRPr>
          </a:p>
          <a:p>
            <a:endParaRPr sz="1000" i="0">
              <a:latin typeface="Arial" panose="020B0604020202020204" pitchFamily="34" charset="0"/>
              <a:ea typeface="ＭＳ Ｐゴシック" panose="020B0600070205080204" pitchFamily="34" charset="-128"/>
              <a:cs typeface="Arial" panose="020B0604020202020204" pitchFamily="34" charset="0"/>
            </a:endParaRPr>
          </a:p>
        </p:txBody>
      </p:sp>
      <p:sp>
        <p:nvSpPr>
          <p:cNvPr id="4" name="Slide Number Placeholder 3"/>
          <p:cNvSpPr>
            <a:spLocks noGrp="1"/>
          </p:cNvSpPr>
          <p:nvPr>
            <p:ph type="sldNum" sz="quarter" idx="5"/>
          </p:nvPr>
        </p:nvSpPr>
        <p:spPr/>
        <p:txBody>
          <a:bodyPr/>
          <a:lstStyle/>
          <a:p>
            <a:fld id="{716C993C-0C7E-46C8-B837-B414561F4B7E}" type="slidenum">
              <a:rPr lang="en-US" altLang="en-US" smtClean="0"/>
              <a:t>12</a:t>
            </a:fld>
            <a:endParaRPr lang="en-US" altLang="en-US"/>
          </a:p>
        </p:txBody>
      </p:sp>
    </p:spTree>
    <p:extLst>
      <p:ext uri="{BB962C8B-B14F-4D97-AF65-F5344CB8AC3E}">
        <p14:creationId xmlns:p14="http://schemas.microsoft.com/office/powerpoint/2010/main" val="40556889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a:extLst>
              <a:ext uri="{FF2B5EF4-FFF2-40B4-BE49-F238E27FC236}">
                <a16:creationId xmlns:a16="http://schemas.microsoft.com/office/drawing/2014/main" id="{73A9D89C-578B-40CD-8BC5-8EE2FBDC09C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444A55A7-2FD7-4E1A-AE0C-612740454532}" type="slidenum">
              <a:rPr lang="en-US" altLang="en-US" smtClean="0">
                <a:latin typeface="Arial" panose="020B0604020202020204" pitchFamily="34" charset="0"/>
                <a:cs typeface="Arial" panose="020B0604020202020204" pitchFamily="34" charset="0"/>
              </a:rPr>
              <a:pPr>
                <a:spcBef>
                  <a:spcPct val="0"/>
                </a:spcBef>
              </a:pPr>
              <a:t>13</a:t>
            </a:fld>
            <a:endParaRPr>
              <a:latin typeface="Arial" panose="020B0604020202020204" pitchFamily="34" charset="0"/>
              <a:cs typeface="Arial" panose="020B0604020202020204" pitchFamily="34" charset="0"/>
            </a:endParaRPr>
          </a:p>
        </p:txBody>
      </p:sp>
      <p:sp>
        <p:nvSpPr>
          <p:cNvPr id="29699" name="Rectangle 2">
            <a:extLst>
              <a:ext uri="{FF2B5EF4-FFF2-40B4-BE49-F238E27FC236}">
                <a16:creationId xmlns:a16="http://schemas.microsoft.com/office/drawing/2014/main" id="{212D3C54-701E-47D9-BAD6-17BE34802D61}"/>
              </a:ext>
            </a:extLst>
          </p:cNvPr>
          <p:cNvSpPr>
            <a:spLocks noGrp="1" noRot="1" noChangeAspect="1" noChangeArrowheads="1" noTextEdit="1"/>
          </p:cNvSpPr>
          <p:nvPr>
            <p:ph type="sldImg"/>
          </p:nvPr>
        </p:nvSpPr>
        <p:spPr bwMode="auto">
          <a:xfrm>
            <a:off x="407988" y="696913"/>
            <a:ext cx="6197600" cy="34861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700" name="Rectangle 3">
            <a:extLst>
              <a:ext uri="{FF2B5EF4-FFF2-40B4-BE49-F238E27FC236}">
                <a16:creationId xmlns:a16="http://schemas.microsoft.com/office/drawing/2014/main" id="{5DA2E62E-9854-4A38-A0C8-76EB27663E65}"/>
              </a:ext>
            </a:extLst>
          </p:cNvPr>
          <p:cNvSpPr>
            <a:spLocks noGrp="1" noChangeArrowheads="1"/>
          </p:cNvSpPr>
          <p:nvPr>
            <p:ph type="body" idx="1"/>
          </p:nvPr>
        </p:nvSpPr>
        <p:spPr bwMode="auto">
          <a:xfrm>
            <a:off x="935038" y="4416425"/>
            <a:ext cx="5140325" cy="41830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lnSpc>
                <a:spcPct val="90000"/>
              </a:lnSpc>
              <a:defRPr sz="10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t>La espuma eliminará el calor a un ritmo más rápido del que se libera, separará el combustible del agente oxidante, diluirá la concentración en fase gaseosa del combustible y/o del agente oxidante por debajo de la necesaria para la combustión y pondrá fin a la secuencia de reacción química en cadena.</a:t>
            </a:r>
            <a:endParaRPr>
              <a:ea typeface="ＭＳ Ｐゴシック" panose="020B0600070205080204" pitchFamily="34" charset="-128"/>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a:extLst>
              <a:ext uri="{FF2B5EF4-FFF2-40B4-BE49-F238E27FC236}">
                <a16:creationId xmlns:a16="http://schemas.microsoft.com/office/drawing/2014/main" id="{052CE036-4044-4508-A7B0-58B1ABF2298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7571823C-023A-4311-87B1-C2813B222B2C}" type="slidenum">
              <a:rPr lang="en-US" altLang="en-US" smtClean="0">
                <a:latin typeface="Arial" panose="020B0604020202020204" pitchFamily="34" charset="0"/>
                <a:cs typeface="Arial" panose="020B0604020202020204" pitchFamily="34" charset="0"/>
              </a:rPr>
              <a:pPr>
                <a:spcBef>
                  <a:spcPct val="0"/>
                </a:spcBef>
              </a:pPr>
              <a:t>14</a:t>
            </a:fld>
            <a:endParaRPr>
              <a:latin typeface="Arial" panose="020B0604020202020204" pitchFamily="34" charset="0"/>
              <a:cs typeface="Arial" panose="020B0604020202020204" pitchFamily="34" charset="0"/>
            </a:endParaRPr>
          </a:p>
        </p:txBody>
      </p:sp>
      <p:sp>
        <p:nvSpPr>
          <p:cNvPr id="33795" name="Rectangle 2">
            <a:extLst>
              <a:ext uri="{FF2B5EF4-FFF2-40B4-BE49-F238E27FC236}">
                <a16:creationId xmlns:a16="http://schemas.microsoft.com/office/drawing/2014/main" id="{A0BCD6DE-A6DE-4E09-93A4-ED22E4466BCC}"/>
              </a:ext>
            </a:extLst>
          </p:cNvPr>
          <p:cNvSpPr>
            <a:spLocks noGrp="1" noRot="1" noChangeAspect="1" noChangeArrowheads="1" noTextEdit="1"/>
          </p:cNvSpPr>
          <p:nvPr>
            <p:ph type="sldImg"/>
          </p:nvPr>
        </p:nvSpPr>
        <p:spPr bwMode="auto">
          <a:xfrm>
            <a:off x="407988" y="696913"/>
            <a:ext cx="6197600" cy="34861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6" name="Rectangle 3">
            <a:extLst>
              <a:ext uri="{FF2B5EF4-FFF2-40B4-BE49-F238E27FC236}">
                <a16:creationId xmlns:a16="http://schemas.microsoft.com/office/drawing/2014/main" id="{48D6EA96-CC09-4E5E-8ECB-F5844F654DA4}"/>
              </a:ext>
            </a:extLst>
          </p:cNvPr>
          <p:cNvSpPr>
            <a:spLocks noGrp="1" noChangeArrowheads="1"/>
          </p:cNvSpPr>
          <p:nvPr>
            <p:ph type="body" idx="1"/>
          </p:nvPr>
        </p:nvSpPr>
        <p:spPr bwMode="auto">
          <a:xfrm>
            <a:off x="935038" y="4416425"/>
            <a:ext cx="5140325" cy="41830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fontScale="77500" lnSpcReduction="20000"/>
          </a:bodyPr>
          <a:lstStyle/>
          <a:p>
            <a:pPr marL="0" marR="0">
              <a:lnSpc>
                <a:spcPct val="107000"/>
              </a:lnSpc>
              <a:spcBef>
                <a:spcPts val="0"/>
              </a:spcBef>
              <a:spcAft>
                <a:spcPts val="0"/>
              </a:spcAft>
              <a:defRPr sz="1000">
                <a:effectLst/>
                <a:latin typeface="Arial" panose="020B0604020202020204" pitchFamily="34" charset="0"/>
                <a:ea typeface="Calibri" panose="020F0502020204030204" pitchFamily="34" charset="0"/>
                <a:cs typeface="Arial" panose="020B0604020202020204" pitchFamily="34" charset="0"/>
              </a:defRPr>
            </a:pPr>
            <a:r>
              <a:t>La espuma con acabado AFFF y SFFF, al aplicarse o exponerse a un combustible miscible en agua como el etanol y los combustibles mezclados con etanol, es atacada inmediatamente. El etanol, al tener mayor afinidad por el agua que el hidrocarburo con el que se mezcla, se combinará agresivamente con el agua presente en la espuma terminada AFFF y SFFF, colapsando y destruyendo eficazmente la capacidad de la espuma para suprimir vapores y/o extinguir un incendio. </a:t>
            </a:r>
            <a:r>
              <a:rPr>
                <a:highlight>
                  <a:srgbClr val="FFFF00"/>
                </a:highlight>
              </a:rPr>
              <a:t>El lado izquierdo de ambos gráficos</a:t>
            </a:r>
            <a:r>
              <a:t> en esta diapositiva representa visualmente este escenario.</a:t>
            </a:r>
          </a:p>
          <a:p>
            <a:pPr marL="0" marR="0">
              <a:lnSpc>
                <a:spcPct val="107000"/>
              </a:lnSpc>
              <a:spcBef>
                <a:spcPts val="0"/>
              </a:spcBef>
              <a:spcAft>
                <a:spcPts val="0"/>
              </a:spcAft>
            </a:pPr>
            <a:endParaRPr sz="1000">
              <a:effectLst/>
              <a:latin typeface="Arial" panose="020B0604020202020204" pitchFamily="34" charset="0"/>
              <a:ea typeface="Calibri" panose="020F0502020204030204" pitchFamily="34" charset="0"/>
              <a:cs typeface="Arial" panose="020B0604020202020204" pitchFamily="34" charset="0"/>
            </a:endParaRPr>
          </a:p>
          <a:p>
            <a:pPr marL="0" marR="0" lvl="0" indent="0" algn="l" defTabSz="914400" rtl="0" eaLnBrk="0" fontAlgn="base" latinLnBrk="0" hangingPunct="0">
              <a:lnSpc>
                <a:spcPct val="107000"/>
              </a:lnSpc>
              <a:spcBef>
                <a:spcPts val="0"/>
              </a:spcBef>
              <a:spcAft>
                <a:spcPts val="0"/>
              </a:spcAft>
              <a:buClrTx/>
              <a:buSzTx/>
              <a:buFontTx/>
              <a:buNone/>
              <a:tabLst/>
              <a:defRPr sz="1000">
                <a:effectLst/>
                <a:latin typeface="Arial" panose="020B0604020202020204" pitchFamily="34" charset="0"/>
                <a:ea typeface="Calibri" panose="020F0502020204030204" pitchFamily="34" charset="0"/>
                <a:cs typeface="Arial" panose="020B0604020202020204" pitchFamily="34" charset="0"/>
              </a:defRPr>
            </a:pPr>
            <a:r>
              <a:t>La espuma con acabado AR-AFFF incluye una membrana polimérica que se libera al aplicarse sobre incidentes con etanol y combustible mezclado con etanol. La aplicación inicial de la espuma con acabado AR-AFFF es atacada y degradada por el etanol, como se mencionó anteriormente, pero a medida que se aplica continuamente espuma con acabado AR-AFFF adicional, la membrana polimérica desarrolla una capa en la superficie del etanol o del combustible mezclado con etanol y se vuelve impenetrable para un mayor ataque del etanol. La aplicación continua de la espuma AR-AFFF acabará por lograr una profundidad satisfactoria y una cobertura completa del etanol derramado o en llamas, suprimiendo así los vapores, enfriando el combustible, interrumpiendo la reacción en cadena incontrolada del fuego y estabilizando la situación. Todo esto es posible gracias a que la membrana polimérica impidió una mayor destrucción de la espuma con acabado AR-AFFF, tal como se muestra en el lado derecho del primer gráfico de la diapositiva.</a:t>
            </a:r>
          </a:p>
          <a:p>
            <a:pPr marL="0" marR="0">
              <a:lnSpc>
                <a:spcPct val="107000"/>
              </a:lnSpc>
              <a:spcBef>
                <a:spcPts val="0"/>
              </a:spcBef>
              <a:spcAft>
                <a:spcPts val="0"/>
              </a:spcAft>
              <a:defRPr sz="1000">
                <a:effectLst/>
                <a:latin typeface="Arial" panose="020B0604020202020204" pitchFamily="34" charset="0"/>
                <a:ea typeface="Calibri" panose="020F0502020204030204" pitchFamily="34" charset="0"/>
                <a:cs typeface="Arial" panose="020B0604020202020204" pitchFamily="34" charset="0"/>
              </a:defRPr>
            </a:pPr>
            <a:r>
              <a:t> </a:t>
            </a:r>
          </a:p>
          <a:p>
            <a:pPr marL="0" marR="0" lvl="0" indent="0" algn="l" defTabSz="914400" rtl="0" eaLnBrk="0" fontAlgn="base" latinLnBrk="0" hangingPunct="0">
              <a:lnSpc>
                <a:spcPct val="107000"/>
              </a:lnSpc>
              <a:spcBef>
                <a:spcPts val="0"/>
              </a:spcBef>
              <a:spcAft>
                <a:spcPts val="0"/>
              </a:spcAft>
              <a:buClrTx/>
              <a:buSzTx/>
              <a:buFontTx/>
              <a:buNone/>
              <a:tabLst/>
              <a:defRPr sz="1000">
                <a:effectLst/>
              </a:defRPr>
            </a:pPr>
            <a:r>
              <a:rPr>
                <a:latin typeface="Arial" panose="020B0604020202020204" pitchFamily="34" charset="0"/>
                <a:ea typeface="Calibri" panose="020F0502020204030204" pitchFamily="34" charset="0"/>
                <a:cs typeface="Arial" panose="020B0604020202020204" pitchFamily="34" charset="0"/>
              </a:rPr>
              <a:t>La espuma acabada AR-SFFF es más densa que la SFFF. Se recomienda aplicar AR-SFFF a una concentración del 3% y SFFF a una concentración del 1%.  El rendimiento de la </a:t>
            </a:r>
            <a:r>
              <a:t>espuma depende en gran medida de la expansión y la calidad de las burbujas; NO HAY PELÍCULA que se extienda como en las espumas AFFF y AR-AFFF más antiguas. </a:t>
            </a:r>
            <a:r>
              <a:rPr>
                <a:latin typeface="Arial" panose="020B0604020202020204" pitchFamily="34" charset="0"/>
                <a:ea typeface="Calibri" panose="020F0502020204030204" pitchFamily="34" charset="0"/>
                <a:cs typeface="Arial" panose="020B0604020202020204" pitchFamily="34" charset="0"/>
              </a:rPr>
              <a:t>La aplicación inicial de la espuma acabada AR-SFFF es atacada y sacrificada por el etanol como se mencionó anteriormente. La aplicación continua de la espuma con acabado AR-SFFF permitirá, en última instancia, alcanzar una profundidad satisfactoria y una cobertura completa del derrame o del etanol en combustión para suprimir los vapores, enfriar el combustible, interrumpir la reacción en cadena incontrolada del fuego y estabilizar la situación. La espuma acabada AR-SFFF se muestra en el lado derecho del segundo </a:t>
            </a:r>
            <a:r>
              <a:rPr>
                <a:highlight>
                  <a:srgbClr val="FFFF00"/>
                </a:highlight>
                <a:latin typeface="Arial" panose="020B0604020202020204" pitchFamily="34" charset="0"/>
                <a:ea typeface="Calibri" panose="020F0502020204030204" pitchFamily="34" charset="0"/>
                <a:cs typeface="Arial" panose="020B0604020202020204" pitchFamily="34" charset="0"/>
              </a:rPr>
              <a:t>gráfico de la diapositiva</a:t>
            </a:r>
            <a:r>
              <a:rPr>
                <a:latin typeface="Arial" panose="020B0604020202020204" pitchFamily="34" charset="0"/>
                <a:ea typeface="Calibri" panose="020F0502020204030204" pitchFamily="34" charset="0"/>
                <a:cs typeface="Arial" panose="020B0604020202020204" pitchFamily="34" charset="0"/>
              </a:rPr>
              <a:t>.</a:t>
            </a:r>
          </a:p>
          <a:p>
            <a:pPr eaLnBrk="1" hangingPunct="1"/>
            <a:endParaRPr>
              <a:ea typeface="ＭＳ Ｐゴシック" panose="020B0600070205080204" pitchFamily="34" charset="-128"/>
            </a:endParaRPr>
          </a:p>
          <a:p>
            <a:pPr marL="0" marR="0">
              <a:lnSpc>
                <a:spcPct val="107000"/>
              </a:lnSpc>
              <a:spcBef>
                <a:spcPts val="0"/>
              </a:spcBef>
              <a:spcAft>
                <a:spcPts val="0"/>
              </a:spcAft>
              <a:defRPr>
                <a:latin typeface="Arial" panose="020B0604020202020204" pitchFamily="34" charset="0"/>
                <a:ea typeface="ＭＳ Ｐゴシック" panose="020B0600070205080204" pitchFamily="34" charset="-128"/>
                <a:cs typeface="Arial" panose="020B0604020202020204" pitchFamily="34" charset="0"/>
              </a:defRPr>
            </a:pPr>
            <a:r>
              <a:rPr>
                <a:hlinkClick r:id="rId3"/>
              </a:rPr>
              <a:t>https://www.youtube.com/watch?v=F_HMe-aOp7A</a:t>
            </a:r>
            <a:r>
              <a:t> es un video que enfatiza los atributos positivos de AR-AFFF asociados con el gráfico en esta diapositiva.</a:t>
            </a:r>
          </a:p>
          <a:p>
            <a:pPr eaLnBrk="1" hangingPunct="1"/>
            <a:endParaRPr>
              <a:ea typeface="ＭＳ Ｐゴシック" panose="020B0600070205080204" pitchFamily="34" charset="-128"/>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257F0E8B-75C3-42F2-BC64-E3B5BACF56D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2F93BB23-EFB4-4A75-B294-EB6AF6D96464}"/>
              </a:ext>
            </a:extLst>
          </p:cNvPr>
          <p:cNvSpPr>
            <a:spLocks noGrp="1"/>
          </p:cNvSpPr>
          <p:nvPr>
            <p:ph type="body" idx="1"/>
          </p:nvPr>
        </p:nvSpPr>
        <p:spPr/>
        <p:txBody>
          <a:bodyPr>
            <a:normAutofit fontScale="70000" lnSpcReduction="20000"/>
          </a:bodyPr>
          <a:lstStyle/>
          <a:p>
            <a:pPr>
              <a:defRPr sz="1000" b="1" i="1">
                <a:latin typeface="Arial" pitchFamily="34" charset="0"/>
                <a:cs typeface="Arial" pitchFamily="34" charset="0"/>
              </a:defRPr>
            </a:pPr>
            <a:r>
              <a:t>Sistemas de dosificación y suministro de espuma</a:t>
            </a:r>
            <a:endParaRPr sz="1000">
              <a:latin typeface="Arial" pitchFamily="34" charset="0"/>
              <a:cs typeface="Arial" pitchFamily="34" charset="0"/>
            </a:endParaRPr>
          </a:p>
          <a:p>
            <a:pPr>
              <a:defRPr sz="1000">
                <a:latin typeface="Arial" pitchFamily="34" charset="0"/>
                <a:cs typeface="Arial" pitchFamily="34" charset="0"/>
              </a:defRPr>
            </a:pPr>
            <a:r>
              <a:t>La eficacia de la espuma depende de la dosificación adecuada y de la capacidad de suministrar la espuma preparada al derrame o al fuego. </a:t>
            </a:r>
          </a:p>
          <a:p>
            <a:pPr>
              <a:defRPr sz="1000">
                <a:latin typeface="Arial" pitchFamily="34" charset="0"/>
                <a:cs typeface="Arial" pitchFamily="34" charset="0"/>
              </a:defRPr>
            </a:pPr>
            <a:r>
              <a:t> </a:t>
            </a:r>
          </a:p>
          <a:p>
            <a:pPr>
              <a:defRPr sz="1000" b="1">
                <a:latin typeface="Arial" pitchFamily="34" charset="0"/>
                <a:cs typeface="Arial" pitchFamily="34" charset="0"/>
              </a:defRPr>
            </a:pPr>
            <a:r>
              <a:t>Niveles de concentración</a:t>
            </a:r>
            <a:endParaRPr sz="1000">
              <a:latin typeface="Arial" pitchFamily="34" charset="0"/>
              <a:cs typeface="Arial"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sz="1000">
                <a:latin typeface="Arial" pitchFamily="34" charset="0"/>
                <a:cs typeface="Arial" pitchFamily="34" charset="0"/>
              </a:defRPr>
            </a:pPr>
            <a:r>
              <a:t>Las espumas se aplican en diferentes niveles de concentración, dependiendo del combustible utilizado y del concentrado que se emplee:</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sz="1000">
                <a:latin typeface="Arial" pitchFamily="34" charset="0"/>
                <a:cs typeface="Arial" pitchFamily="34" charset="0"/>
              </a:defRPr>
            </a:pPr>
            <a:r>
              <a:t>Normalmente, para </a:t>
            </a:r>
            <a:r>
              <a:rPr i="1"/>
              <a:t>hidrocarburos</a:t>
            </a:r>
            <a:r>
              <a:t>, la espuma se compone de entre un 1 % y un 3 % de AFFF y SFFF.</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sz="1000">
                <a:latin typeface="Arial" pitchFamily="34" charset="0"/>
                <a:cs typeface="Arial" pitchFamily="34" charset="0"/>
              </a:defRPr>
            </a:pPr>
            <a:r>
              <a:t>Para </a:t>
            </a:r>
            <a:r>
              <a:rPr i="1"/>
              <a:t>disolventes polares</a:t>
            </a:r>
            <a:r>
              <a:t>, la espuma suele estar compuesta por entre un 1 % y un 6 % de AR-AFFF y AR-SFFF.</a:t>
            </a:r>
          </a:p>
          <a:p>
            <a:pPr marL="0" marR="0" lvl="0" indent="0" algn="l" defTabSz="914400" rtl="0" eaLnBrk="0" fontAlgn="base" latinLnBrk="0" hangingPunct="0">
              <a:lnSpc>
                <a:spcPct val="100000"/>
              </a:lnSpc>
              <a:spcBef>
                <a:spcPct val="30000"/>
              </a:spcBef>
              <a:spcAft>
                <a:spcPct val="0"/>
              </a:spcAft>
              <a:buClrTx/>
              <a:buSzTx/>
              <a:buFontTx/>
              <a:buNone/>
              <a:tabLst/>
            </a:pPr>
            <a:endParaRPr sz="1000">
              <a:latin typeface="Arial" pitchFamily="34" charset="0"/>
              <a:cs typeface="Arial"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sz="1000"/>
            </a:pPr>
            <a:r>
              <a:t>Se recomienda que, al utilizar espuma y equipos, siga todas las recomendaciones e instrucciones de los fabricantes. </a:t>
            </a:r>
            <a:endParaRPr sz="1000">
              <a:latin typeface="Arial" pitchFamily="34" charset="0"/>
              <a:cs typeface="Arial" pitchFamily="34" charset="0"/>
            </a:endParaRPr>
          </a:p>
          <a:p>
            <a:pPr>
              <a:defRPr sz="1000">
                <a:latin typeface="Arial" pitchFamily="34" charset="0"/>
                <a:cs typeface="Arial" pitchFamily="34" charset="0"/>
              </a:defRPr>
            </a:pPr>
            <a:r>
              <a:t> </a:t>
            </a:r>
          </a:p>
          <a:p>
            <a:pPr>
              <a:defRPr sz="1000" b="1">
                <a:latin typeface="Arial" pitchFamily="34" charset="0"/>
                <a:cs typeface="Arial" pitchFamily="34" charset="0"/>
              </a:defRPr>
            </a:pPr>
            <a:r>
              <a:t>Sistemas de dosificación de espuma</a:t>
            </a:r>
            <a:endParaRPr sz="1000">
              <a:latin typeface="Arial" pitchFamily="34" charset="0"/>
              <a:cs typeface="Arial" pitchFamily="34" charset="0"/>
            </a:endParaRPr>
          </a:p>
          <a:p>
            <a:pPr>
              <a:defRPr sz="1000">
                <a:latin typeface="Arial" pitchFamily="34" charset="0"/>
                <a:cs typeface="Arial" pitchFamily="34" charset="0"/>
              </a:defRPr>
            </a:pPr>
            <a:r>
              <a:t>Existen varias maneras de dosificar la espuma. Estos incluyen:</a:t>
            </a:r>
          </a:p>
          <a:p>
            <a:pPr marL="171450" indent="-171450">
              <a:buFont typeface="Arial" pitchFamily="34" charset="0"/>
              <a:buChar char="•"/>
              <a:defRPr sz="1000">
                <a:latin typeface="Arial" pitchFamily="34" charset="0"/>
                <a:cs typeface="Arial" pitchFamily="34" charset="0"/>
              </a:defRPr>
            </a:pPr>
            <a:r>
              <a:t>Eductores en línea</a:t>
            </a:r>
            <a:endParaRPr sz="1000">
              <a:latin typeface="Arial" pitchFamily="34" charset="0"/>
              <a:cs typeface="Arial" pitchFamily="34" charset="0"/>
            </a:endParaRPr>
          </a:p>
          <a:p>
            <a:pPr marL="171450" indent="-171450">
              <a:buFont typeface="Arial" pitchFamily="34" charset="0"/>
              <a:buChar char="•"/>
              <a:defRPr sz="1000">
                <a:latin typeface="Arial" pitchFamily="34" charset="0"/>
                <a:cs typeface="Arial" pitchFamily="34" charset="0"/>
              </a:defRPr>
            </a:pPr>
            <a:r>
              <a:t>Boquillas autosecantes</a:t>
            </a:r>
          </a:p>
          <a:p>
            <a:pPr marL="171450" indent="-171450">
              <a:buFont typeface="Arial" pitchFamily="34" charset="0"/>
              <a:buChar char="•"/>
              <a:defRPr sz="1000">
                <a:latin typeface="Arial" pitchFamily="34" charset="0"/>
                <a:cs typeface="Arial" pitchFamily="34" charset="0"/>
              </a:defRPr>
            </a:pPr>
            <a:r>
              <a:t>Sistemas de presión</a:t>
            </a:r>
          </a:p>
          <a:p>
            <a:pPr marL="171450" indent="-171450">
              <a:buFont typeface="Arial" pitchFamily="34" charset="0"/>
              <a:buChar char="•"/>
              <a:defRPr sz="1000">
                <a:latin typeface="Arial" pitchFamily="34" charset="0"/>
                <a:cs typeface="Arial" pitchFamily="34" charset="0"/>
              </a:defRPr>
            </a:pPr>
            <a:r>
              <a:t>Sistemas de dosificación de bombas</a:t>
            </a:r>
          </a:p>
          <a:p>
            <a:pPr>
              <a:defRPr sz="1000">
                <a:latin typeface="Arial" pitchFamily="34" charset="0"/>
                <a:cs typeface="Arial" pitchFamily="34" charset="0"/>
              </a:defRPr>
            </a:pPr>
            <a:r>
              <a:t> </a:t>
            </a:r>
          </a:p>
          <a:p>
            <a:pPr>
              <a:defRPr sz="1000">
                <a:latin typeface="Arial" pitchFamily="34" charset="0"/>
                <a:cs typeface="Arial" pitchFamily="34" charset="0"/>
              </a:defRPr>
            </a:pPr>
            <a:r>
              <a:t>En esta sección se analizarán los sistemas de dosificación más comunes: los eductores de línea y los dosificadores de boquilla de espuma (boquillas de espuma con tubos de recogida).</a:t>
            </a:r>
          </a:p>
          <a:p>
            <a:pPr>
              <a:defRPr sz="1000">
                <a:latin typeface="Arial" pitchFamily="34" charset="0"/>
                <a:cs typeface="Arial" pitchFamily="34" charset="0"/>
              </a:defRPr>
            </a:pPr>
            <a:r>
              <a:t> </a:t>
            </a:r>
          </a:p>
          <a:p>
            <a:pPr>
              <a:defRPr sz="1000" b="1" i="1">
                <a:latin typeface="Arial" pitchFamily="34" charset="0"/>
                <a:cs typeface="Arial" pitchFamily="34" charset="0"/>
              </a:defRPr>
            </a:pPr>
            <a:r>
              <a:t>Eductores</a:t>
            </a:r>
            <a:endParaRPr sz="1000">
              <a:latin typeface="Arial" pitchFamily="34" charset="0"/>
              <a:cs typeface="Arial" pitchFamily="34" charset="0"/>
            </a:endParaRPr>
          </a:p>
          <a:p>
            <a:pPr>
              <a:defRPr sz="1000">
                <a:latin typeface="Arial" pitchFamily="34" charset="0"/>
                <a:cs typeface="Arial" pitchFamily="34" charset="0"/>
              </a:defRPr>
            </a:pPr>
            <a:r>
              <a:t>Los eductores utilizan el principio de Venturi para introducir la espuma en la corriente de agua. El flujo de agua a presión y velocidad que pasa por un orificio o abertura crea un vacío o presión negativa que atrae el concentrado a través de la válvula dosificadora. La válvula dosificadora controla la cantidad de concentrado que se permite que fluya hacia la corriente de agua. La válvula de retención de bola impide que el agua regrese al tubo de aspiración y al recipiente del concentrado. Los elementos principales del sistema de eductor incluyen el suministro de concentrado de espuma, el suministro de agua, la disposición del eductor, la válvula dosificadora, el tubo de captación y la descarga de la solución de espuma. Dos tipos comunes de eductores son los eductores en línea y los eductores de derivación.</a:t>
            </a:r>
          </a:p>
          <a:p>
            <a:endParaRPr sz="1000">
              <a:latin typeface="Arial" pitchFamily="34" charset="0"/>
              <a:cs typeface="Arial" pitchFamily="34" charset="0"/>
            </a:endParaRPr>
          </a:p>
          <a:p>
            <a:pPr>
              <a:defRPr sz="1000" b="1">
                <a:latin typeface="Arial" pitchFamily="34" charset="0"/>
                <a:cs typeface="Arial" pitchFamily="34" charset="0"/>
              </a:defRPr>
            </a:pPr>
            <a:r>
              <a:t>Eductores en línea</a:t>
            </a:r>
            <a:endParaRPr sz="1000">
              <a:latin typeface="Arial" pitchFamily="34" charset="0"/>
              <a:cs typeface="Arial" pitchFamily="34" charset="0"/>
            </a:endParaRPr>
          </a:p>
          <a:p>
            <a:pPr>
              <a:defRPr sz="1000">
                <a:latin typeface="Arial" pitchFamily="34" charset="0"/>
                <a:cs typeface="Arial" pitchFamily="34" charset="0"/>
              </a:defRPr>
            </a:pPr>
            <a:r>
              <a:t>Los eductores en línea son algunos de los equipos de dosificación más económicos y sencillos disponibles (véanse las figuras 6.1 y 6.2 en la Guía del participante). Por este motivo, son quizás el tipo de dosificador de espuma más común utilizado en los servicios de bomberos. Algunas ventajas incluyen: </a:t>
            </a:r>
          </a:p>
          <a:p>
            <a:pPr marL="171450" indent="-171450">
              <a:buFont typeface="Arial" pitchFamily="34" charset="0"/>
              <a:buChar char="•"/>
              <a:defRPr sz="1000">
                <a:latin typeface="Arial" pitchFamily="34" charset="0"/>
                <a:cs typeface="Arial" pitchFamily="34" charset="0"/>
              </a:defRPr>
            </a:pPr>
            <a:r>
              <a:t>Bajo costo</a:t>
            </a:r>
          </a:p>
          <a:p>
            <a:pPr marL="171450" indent="-171450">
              <a:buFont typeface="Arial" pitchFamily="34" charset="0"/>
              <a:buChar char="•"/>
              <a:defRPr sz="1000">
                <a:latin typeface="Arial" pitchFamily="34" charset="0"/>
                <a:cs typeface="Arial" pitchFamily="34" charset="0"/>
              </a:defRPr>
            </a:pPr>
            <a:r>
              <a:t>Mantenimiento mínimo</a:t>
            </a:r>
          </a:p>
          <a:p>
            <a:pPr marL="171450" indent="-171450">
              <a:buFont typeface="Arial" pitchFamily="34" charset="0"/>
              <a:buChar char="•"/>
              <a:defRPr sz="1000">
                <a:latin typeface="Arial" pitchFamily="34" charset="0"/>
                <a:cs typeface="Arial" pitchFamily="34" charset="0"/>
              </a:defRPr>
            </a:pPr>
            <a:r>
              <a:t>Operación sencilla</a:t>
            </a:r>
          </a:p>
          <a:p>
            <a:endParaRPr sz="1000">
              <a:latin typeface="Arial" pitchFamily="34" charset="0"/>
              <a:cs typeface="Arial" pitchFamily="34" charset="0"/>
            </a:endParaRPr>
          </a:p>
        </p:txBody>
      </p:sp>
      <p:sp>
        <p:nvSpPr>
          <p:cNvPr id="39940" name="Slide Number Placeholder 3">
            <a:extLst>
              <a:ext uri="{FF2B5EF4-FFF2-40B4-BE49-F238E27FC236}">
                <a16:creationId xmlns:a16="http://schemas.microsoft.com/office/drawing/2014/main" id="{C0A7CE3C-A5AA-4427-8894-12AB763139D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46BA42DE-D7C3-410A-B861-EAE12EB1B9E4}" type="slidenum">
              <a:rPr lang="en-US" altLang="en-US" smtClean="0">
                <a:cs typeface="Arial" panose="020B0604020202020204" pitchFamily="34" charset="0"/>
              </a:rPr>
              <a:pPr>
                <a:spcBef>
                  <a:spcPct val="0"/>
                </a:spcBef>
              </a:pPr>
              <a:t>15</a:t>
            </a:fld>
            <a:endParaRPr>
              <a:cs typeface="Arial" panose="020B060402020202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BB9C70C4-1A94-4917-B8B3-4CB81B0EFA5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0E36455A-9287-4814-8330-42043C4A8E57}"/>
              </a:ext>
            </a:extLst>
          </p:cNvPr>
          <p:cNvSpPr>
            <a:spLocks noGrp="1"/>
          </p:cNvSpPr>
          <p:nvPr>
            <p:ph type="body" idx="1"/>
          </p:nvPr>
        </p:nvSpPr>
        <p:spPr/>
        <p:txBody>
          <a:bodyPr>
            <a:normAutofit lnSpcReduction="10000"/>
          </a:bodyPr>
          <a:lstStyle/>
          <a:p>
            <a:pPr>
              <a:defRPr sz="1000" b="1">
                <a:latin typeface="Arial" pitchFamily="34" charset="0"/>
                <a:cs typeface="Arial" pitchFamily="34" charset="0"/>
              </a:defRPr>
            </a:pPr>
            <a:r>
              <a:t>Eductores de derivación</a:t>
            </a:r>
            <a:endParaRPr sz="1000">
              <a:latin typeface="Arial" pitchFamily="34" charset="0"/>
              <a:cs typeface="Arial" pitchFamily="34" charset="0"/>
            </a:endParaRPr>
          </a:p>
          <a:p>
            <a:pPr>
              <a:defRPr sz="1000">
                <a:latin typeface="Arial" pitchFamily="34" charset="0"/>
                <a:cs typeface="Arial" pitchFamily="34" charset="0"/>
              </a:defRPr>
            </a:pPr>
            <a:r>
              <a:t>Los eductores de derivación (véanse las figuras 6.3 y 6.4 de la Guía del participante) se diferencian en que disponen de una válvula de bola para desviar el flujo de espuma a agua únicamente, lo que permite un tiempo de enfriamiento sin desperdiciar espuma y con menor restricción del flujo.</a:t>
            </a:r>
          </a:p>
          <a:p>
            <a:endParaRPr sz="1000">
              <a:latin typeface="Arial" pitchFamily="34" charset="0"/>
              <a:cs typeface="Arial" pitchFamily="34" charset="0"/>
            </a:endParaRPr>
          </a:p>
          <a:p>
            <a:pPr>
              <a:defRPr sz="1000" b="1">
                <a:latin typeface="Arial" pitchFamily="34" charset="0"/>
                <a:cs typeface="Arial" pitchFamily="34" charset="0"/>
              </a:defRPr>
            </a:pPr>
            <a:r>
              <a:t>Fallos comunes en los eductores</a:t>
            </a:r>
            <a:endParaRPr sz="1000">
              <a:latin typeface="Arial" pitchFamily="34" charset="0"/>
              <a:cs typeface="Arial" pitchFamily="34" charset="0"/>
            </a:endParaRPr>
          </a:p>
          <a:p>
            <a:pPr>
              <a:defRPr sz="1000">
                <a:latin typeface="Arial" pitchFamily="34" charset="0"/>
                <a:cs typeface="Arial" pitchFamily="34" charset="0"/>
              </a:defRPr>
            </a:pPr>
            <a:r>
              <a:t>Las causas más comunes de fallo del eductor incluyen:</a:t>
            </a:r>
          </a:p>
          <a:p>
            <a:pPr marL="171450" indent="-171450">
              <a:buFont typeface="Arial" pitchFamily="34" charset="0"/>
              <a:buChar char="•"/>
              <a:defRPr sz="1000">
                <a:latin typeface="Arial" pitchFamily="34" charset="0"/>
                <a:cs typeface="Arial" pitchFamily="34" charset="0"/>
              </a:defRPr>
            </a:pPr>
            <a:r>
              <a:t>Eductor y boquilla incompatibles</a:t>
            </a:r>
          </a:p>
          <a:p>
            <a:pPr marL="171450" indent="-171450">
              <a:buFont typeface="Arial" pitchFamily="34" charset="0"/>
              <a:buChar char="•"/>
              <a:defRPr sz="1000">
                <a:latin typeface="Arial" pitchFamily="34" charset="0"/>
                <a:cs typeface="Arial" pitchFamily="34" charset="0"/>
              </a:defRPr>
            </a:pPr>
            <a:r>
              <a:t>Fugas de aire en el tubo de aspiración</a:t>
            </a:r>
          </a:p>
          <a:p>
            <a:pPr marL="171450" indent="-171450">
              <a:buFont typeface="Arial" pitchFamily="34" charset="0"/>
              <a:buChar char="•"/>
              <a:defRPr sz="1000">
                <a:latin typeface="Arial" pitchFamily="34" charset="0"/>
                <a:cs typeface="Arial" pitchFamily="34" charset="0"/>
              </a:defRPr>
            </a:pPr>
            <a:r>
              <a:t>Enjuague inadecuado después de su uso.</a:t>
            </a:r>
          </a:p>
          <a:p>
            <a:pPr marL="171450" indent="-171450">
              <a:buFont typeface="Arial" pitchFamily="34" charset="0"/>
              <a:buChar char="•"/>
              <a:defRPr sz="1000">
                <a:latin typeface="Arial" pitchFamily="34" charset="0"/>
                <a:cs typeface="Arial" pitchFamily="34" charset="0"/>
              </a:defRPr>
            </a:pPr>
            <a:r>
              <a:t>Manguera de descarga doblada</a:t>
            </a:r>
            <a:endParaRPr sz="1000" b="0">
              <a:latin typeface="Arial" pitchFamily="34" charset="0"/>
              <a:cs typeface="Arial" pitchFamily="34" charset="0"/>
            </a:endParaRPr>
          </a:p>
          <a:p>
            <a:pPr marL="171450" indent="-171450">
              <a:buFont typeface="Arial" pitchFamily="34" charset="0"/>
              <a:buChar char="•"/>
              <a:defRPr sz="1000">
                <a:latin typeface="Arial" pitchFamily="34" charset="0"/>
                <a:cs typeface="Arial" pitchFamily="34" charset="0"/>
              </a:defRPr>
            </a:pPr>
            <a:r>
              <a:t>Elevación incorrecta de la boquilla</a:t>
            </a:r>
          </a:p>
          <a:p>
            <a:pPr marL="171450" indent="-171450">
              <a:buFont typeface="Arial" pitchFamily="34" charset="0"/>
              <a:buChar char="•"/>
              <a:defRPr sz="1000">
                <a:latin typeface="Arial" pitchFamily="34" charset="0"/>
                <a:cs typeface="Arial" pitchFamily="34" charset="0"/>
              </a:defRPr>
            </a:pPr>
            <a:r>
              <a:t>Demasiada manguera entre el eductor y la boquilla.</a:t>
            </a:r>
          </a:p>
          <a:p>
            <a:pPr marL="171450" indent="-171450">
              <a:buFont typeface="Arial" pitchFamily="34" charset="0"/>
              <a:buChar char="•"/>
              <a:defRPr sz="1000">
                <a:latin typeface="Arial" pitchFamily="34" charset="0"/>
                <a:cs typeface="Arial" pitchFamily="34" charset="0"/>
              </a:defRPr>
            </a:pPr>
            <a:r>
              <a:t>Flujo de boquilla ajustado incorrectamente</a:t>
            </a:r>
          </a:p>
          <a:p>
            <a:pPr>
              <a:defRPr sz="1000">
                <a:latin typeface="Arial" pitchFamily="34" charset="0"/>
                <a:cs typeface="Arial" pitchFamily="34" charset="0"/>
              </a:defRPr>
            </a:pPr>
            <a:r>
              <a:t> </a:t>
            </a:r>
          </a:p>
          <a:p>
            <a:pPr>
              <a:defRPr sz="1000">
                <a:latin typeface="Arial" pitchFamily="34" charset="0"/>
                <a:cs typeface="Arial" pitchFamily="34" charset="0"/>
              </a:defRPr>
            </a:pPr>
            <a:r>
              <a:t>Estos problemas pueden eliminarse mediante una preparación, inspección y uso cuidadosos del eductor, la boquilla y la manguera. Otras fallas del eductor pueden ser causadas por:</a:t>
            </a:r>
          </a:p>
          <a:p>
            <a:pPr marL="171450" indent="-171450">
              <a:buFont typeface="Arial" pitchFamily="34" charset="0"/>
              <a:buChar char="•"/>
              <a:defRPr sz="1000">
                <a:latin typeface="Arial" pitchFamily="34" charset="0"/>
                <a:cs typeface="Arial" pitchFamily="34" charset="0"/>
              </a:defRPr>
            </a:pPr>
            <a:r>
              <a:t>Presión de entrada incorrecta para el educador</a:t>
            </a:r>
          </a:p>
          <a:p>
            <a:pPr marL="171450" indent="-171450">
              <a:buFont typeface="Arial" pitchFamily="34" charset="0"/>
              <a:buChar char="•"/>
              <a:defRPr sz="1000">
                <a:latin typeface="Arial" pitchFamily="34" charset="0"/>
                <a:cs typeface="Arial" pitchFamily="34" charset="0"/>
              </a:defRPr>
            </a:pPr>
            <a:r>
              <a:t>Cierre parcial de la boquilla</a:t>
            </a:r>
          </a:p>
          <a:p>
            <a:pPr marL="171450" indent="-171450">
              <a:buFont typeface="Arial" pitchFamily="34" charset="0"/>
              <a:buChar char="•"/>
              <a:defRPr sz="1000">
                <a:latin typeface="Arial" pitchFamily="34" charset="0"/>
                <a:cs typeface="Arial" pitchFamily="34" charset="0"/>
              </a:defRPr>
            </a:pPr>
            <a:r>
              <a:t>Tubo de recogida colapsado u obstruido</a:t>
            </a:r>
          </a:p>
          <a:p>
            <a:pPr marL="171450" indent="-171450">
              <a:buFont typeface="Arial" pitchFamily="34" charset="0"/>
              <a:buChar char="•"/>
              <a:defRPr sz="1000">
                <a:latin typeface="Arial" pitchFamily="34" charset="0"/>
                <a:cs typeface="Arial" pitchFamily="34" charset="0"/>
              </a:defRPr>
            </a:pPr>
            <a:r>
              <a:t>Un tubo de captación demasiado largo</a:t>
            </a:r>
          </a:p>
          <a:p>
            <a:endParaRPr sz="1000">
              <a:latin typeface="Arial" pitchFamily="34" charset="0"/>
              <a:cs typeface="Arial" pitchFamily="34" charset="0"/>
            </a:endParaRPr>
          </a:p>
        </p:txBody>
      </p:sp>
      <p:sp>
        <p:nvSpPr>
          <p:cNvPr id="41988" name="Slide Number Placeholder 3">
            <a:extLst>
              <a:ext uri="{FF2B5EF4-FFF2-40B4-BE49-F238E27FC236}">
                <a16:creationId xmlns:a16="http://schemas.microsoft.com/office/drawing/2014/main" id="{3D136129-52D3-43DE-A165-AC775DA1898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1D9FF991-2303-48D2-85E3-43FED051221C}" type="slidenum">
              <a:rPr lang="en-US" altLang="en-US" smtClean="0">
                <a:cs typeface="Arial" panose="020B0604020202020204" pitchFamily="34" charset="0"/>
              </a:rPr>
              <a:pPr>
                <a:spcBef>
                  <a:spcPct val="0"/>
                </a:spcBef>
              </a:pPr>
              <a:t>16</a:t>
            </a:fld>
            <a:endParaRPr>
              <a:cs typeface="Arial" panose="020B060402020202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7EA80FCE-BDC5-43DF-9C80-20D5E6F37D2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81A16252-5A67-4259-A037-F72BB8F64F99}"/>
              </a:ext>
            </a:extLst>
          </p:cNvPr>
          <p:cNvSpPr>
            <a:spLocks noGrp="1"/>
          </p:cNvSpPr>
          <p:nvPr>
            <p:ph type="body" idx="1"/>
          </p:nvPr>
        </p:nvSpPr>
        <p:spPr/>
        <p:txBody>
          <a:bodyPr/>
          <a:lstStyle/>
          <a:p>
            <a:pPr>
              <a:defRPr sz="1000" b="1">
                <a:latin typeface="Arial" pitchFamily="34" charset="0"/>
                <a:cs typeface="Arial" pitchFamily="34" charset="0"/>
              </a:defRPr>
            </a:pPr>
            <a:r>
              <a:t>Boquillas de espuma</a:t>
            </a:r>
            <a:endParaRPr sz="1000">
              <a:latin typeface="Arial" pitchFamily="34" charset="0"/>
              <a:cs typeface="Arial" pitchFamily="34" charset="0"/>
            </a:endParaRPr>
          </a:p>
          <a:p>
            <a:pPr>
              <a:defRPr sz="1000">
                <a:latin typeface="Arial" pitchFamily="34" charset="0"/>
                <a:cs typeface="Arial" pitchFamily="34" charset="0"/>
              </a:defRPr>
            </a:pPr>
            <a:r>
              <a:t>Las boquillas de espuma pueden ser dosificadoras de espuma, aspiradoras de aire o no aspiradoras de aire.</a:t>
            </a:r>
          </a:p>
          <a:p>
            <a:pPr>
              <a:defRPr sz="1000" b="1">
                <a:latin typeface="Arial" pitchFamily="34" charset="0"/>
                <a:cs typeface="Arial" pitchFamily="34" charset="0"/>
              </a:defRPr>
            </a:pPr>
            <a:r>
              <a:t> </a:t>
            </a:r>
            <a:endParaRPr sz="1000">
              <a:latin typeface="Arial" pitchFamily="34" charset="0"/>
              <a:cs typeface="Arial" pitchFamily="34" charset="0"/>
            </a:endParaRPr>
          </a:p>
          <a:p>
            <a:pPr>
              <a:defRPr sz="1000" b="1">
                <a:latin typeface="Arial" pitchFamily="34" charset="0"/>
                <a:cs typeface="Arial" pitchFamily="34" charset="0"/>
              </a:defRPr>
            </a:pPr>
            <a:r>
              <a:t>Boquillas dosificadoras de espuma</a:t>
            </a:r>
            <a:endParaRPr sz="1000">
              <a:latin typeface="Arial" pitchFamily="34" charset="0"/>
              <a:cs typeface="Arial" pitchFamily="34" charset="0"/>
            </a:endParaRPr>
          </a:p>
          <a:p>
            <a:pPr>
              <a:defRPr sz="1000">
                <a:latin typeface="Arial" pitchFamily="34" charset="0"/>
                <a:cs typeface="Arial" pitchFamily="34" charset="0"/>
              </a:defRPr>
            </a:pPr>
            <a:r>
              <a:t>Las boquillas dosificadoras de espuma (véase la figura 6.5 en la Guía del participante) tienen placas de orificio incorporadas y utilizan el principio de funcionamiento de Venturi, lo que produce una espuma muy eficaz. Estas boquillas de control tienen la capacidad de suministrar volúmenes significativos de espuma acabada. Debido a la insignificante caída de presión a través del eductor, son capaces de proyectar espuma a largas distancias.</a:t>
            </a:r>
          </a:p>
          <a:p>
            <a:endParaRPr sz="1000">
              <a:latin typeface="Arial" pitchFamily="34" charset="0"/>
              <a:cs typeface="Arial" pitchFamily="34" charset="0"/>
            </a:endParaRPr>
          </a:p>
          <a:p>
            <a:pPr>
              <a:defRPr sz="1000" b="1">
                <a:latin typeface="Arial" pitchFamily="34" charset="0"/>
                <a:cs typeface="Arial" pitchFamily="34" charset="0"/>
              </a:defRPr>
            </a:pPr>
            <a:r>
              <a:t>Las ventajas de las boquillas dosificadoras de espuma incluyen:</a:t>
            </a:r>
          </a:p>
          <a:p>
            <a:pPr marL="171450" indent="-171450">
              <a:buFont typeface="Arial" pitchFamily="34" charset="0"/>
              <a:buChar char="•"/>
              <a:defRPr sz="1000">
                <a:latin typeface="Arial" pitchFamily="34" charset="0"/>
                <a:cs typeface="Arial" pitchFamily="34" charset="0"/>
              </a:defRPr>
            </a:pPr>
            <a:r>
              <a:t>Son fáciles de usar.</a:t>
            </a:r>
          </a:p>
          <a:p>
            <a:pPr marL="171450" indent="-171450">
              <a:buFont typeface="Arial" pitchFamily="34" charset="0"/>
              <a:buChar char="•"/>
              <a:defRPr sz="1000">
                <a:latin typeface="Arial" pitchFamily="34" charset="0"/>
                <a:cs typeface="Arial" pitchFamily="34" charset="0"/>
              </a:defRPr>
            </a:pPr>
            <a:r>
              <a:t>Son fáciles de limpiar.</a:t>
            </a:r>
          </a:p>
          <a:p>
            <a:pPr marL="171450" indent="-171450">
              <a:buFont typeface="Arial" pitchFamily="34" charset="0"/>
              <a:buChar char="•"/>
              <a:defRPr sz="1000">
                <a:latin typeface="Arial" pitchFamily="34" charset="0"/>
                <a:cs typeface="Arial" pitchFamily="34" charset="0"/>
              </a:defRPr>
            </a:pPr>
            <a:r>
              <a:t>No tiene partes móviles</a:t>
            </a:r>
          </a:p>
          <a:p>
            <a:pPr marL="171450" indent="-171450">
              <a:buFont typeface="Arial" pitchFamily="34" charset="0"/>
              <a:buChar char="•"/>
              <a:defRPr sz="1000">
                <a:latin typeface="Arial" pitchFamily="34" charset="0"/>
                <a:cs typeface="Arial" pitchFamily="34" charset="0"/>
              </a:defRPr>
            </a:pPr>
            <a:r>
              <a:t>No se necesita ningún equipo de espuma adicional</a:t>
            </a:r>
          </a:p>
          <a:p>
            <a:endParaRPr sz="1000">
              <a:latin typeface="Arial" pitchFamily="34" charset="0"/>
              <a:cs typeface="Arial" pitchFamily="34" charset="0"/>
            </a:endParaRPr>
          </a:p>
        </p:txBody>
      </p:sp>
      <p:sp>
        <p:nvSpPr>
          <p:cNvPr id="44036" name="Slide Number Placeholder 3">
            <a:extLst>
              <a:ext uri="{FF2B5EF4-FFF2-40B4-BE49-F238E27FC236}">
                <a16:creationId xmlns:a16="http://schemas.microsoft.com/office/drawing/2014/main" id="{39424B5A-FBFF-4D6D-9D67-868278F4F01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F1BDF38A-2D7E-4B94-9D3E-463C21FC7293}" type="slidenum">
              <a:rPr lang="en-US" altLang="en-US" smtClean="0">
                <a:cs typeface="Arial" panose="020B0604020202020204" pitchFamily="34" charset="0"/>
              </a:rPr>
              <a:pPr>
                <a:spcBef>
                  <a:spcPct val="0"/>
                </a:spcBef>
              </a:pPr>
              <a:t>17</a:t>
            </a:fld>
            <a:endParaRPr>
              <a:cs typeface="Arial" panose="020B0604020202020204"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id="{6F3CA11C-40FF-4A56-960C-16EC3769516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a:extLst>
              <a:ext uri="{FF2B5EF4-FFF2-40B4-BE49-F238E27FC236}">
                <a16:creationId xmlns:a16="http://schemas.microsoft.com/office/drawing/2014/main" id="{614A2765-E6FE-4E0C-8EB4-EF3B2F6CB73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fontScale="92500" lnSpcReduction="10000"/>
          </a:bodyPr>
          <a:lstStyle/>
          <a:p>
            <a:pPr>
              <a:defRPr sz="1000">
                <a:latin typeface="Arial" panose="020B0604020202020204" pitchFamily="34" charset="0"/>
                <a:ea typeface="ＭＳ Ｐゴシック" panose="020B0600070205080204" pitchFamily="34" charset="-128"/>
                <a:cs typeface="Arial" panose="020B0604020202020204" pitchFamily="34" charset="0"/>
              </a:defRPr>
            </a:pPr>
            <a:r>
              <a:t>Algunas instalaciones de almacenamiento a granel y producción de etanol cuentan con sistemas de protección contra incendios diseñados y fabricados por ingenieros profesionales. Como se muestra en el gráfico de esta diapositiva, al accionar un interruptor en la "caseta de la bomba de espuma" o al activarse mediante un dispositivo de detección, esta boquilla recibe automáticamente la cantidad adecuada de agua a la presión requerida. </a:t>
            </a:r>
          </a:p>
          <a:p>
            <a:endParaRPr sz="1000">
              <a:latin typeface="Arial" panose="020B0604020202020204" pitchFamily="34" charset="0"/>
              <a:ea typeface="ＭＳ Ｐゴシック" panose="020B0600070205080204" pitchFamily="34" charset="-128"/>
              <a:cs typeface="Arial" panose="020B0604020202020204" pitchFamily="34" charset="0"/>
            </a:endParaRPr>
          </a:p>
          <a:p>
            <a:pPr>
              <a:defRPr sz="1000">
                <a:latin typeface="Arial" panose="020B0604020202020204" pitchFamily="34" charset="0"/>
                <a:ea typeface="ＭＳ Ｐゴシック" panose="020B0600070205080204" pitchFamily="34" charset="-128"/>
                <a:cs typeface="Arial" panose="020B0604020202020204" pitchFamily="34" charset="0"/>
              </a:defRPr>
            </a:pPr>
            <a:r>
              <a:t>Es responsabilidad de los servicios de emergencia, los propietarios y los operadores de las instalaciones comprender el diseño, las capacidades y las limitaciones de estos sistemas específicos. </a:t>
            </a:r>
          </a:p>
          <a:p>
            <a:endParaRPr sz="1000">
              <a:latin typeface="Arial" panose="020B0604020202020204" pitchFamily="34" charset="0"/>
              <a:ea typeface="ＭＳ Ｐゴシック" panose="020B0600070205080204" pitchFamily="34" charset="-128"/>
              <a:cs typeface="Arial" panose="020B0604020202020204" pitchFamily="34" charset="0"/>
            </a:endParaRPr>
          </a:p>
          <a:p>
            <a:pPr>
              <a:defRPr sz="1000">
                <a:latin typeface="Arial" panose="020B0604020202020204" pitchFamily="34" charset="0"/>
                <a:ea typeface="ＭＳ Ｐゴシック" panose="020B0600070205080204" pitchFamily="34" charset="-128"/>
                <a:cs typeface="Arial" panose="020B0604020202020204" pitchFamily="34" charset="0"/>
              </a:defRPr>
            </a:pPr>
            <a:r>
              <a:t>En este caso, podría tratarse de una boquilla de espuma de chorro maestro con dosificación automática a la que se le ha acoplado directamente un tubo de recogida de concentrado de espuma. Tenga en cuenta que el acoplamiento del tubo de recogida está diseñado específicamente para acoplarse a un contenedor de concentrado de espuma o a un recipiente similar que disponga de una conexión de acoplamiento rápido. </a:t>
            </a:r>
          </a:p>
          <a:p>
            <a:endParaRPr sz="1000">
              <a:latin typeface="Arial" panose="020B0604020202020204" pitchFamily="34" charset="0"/>
              <a:ea typeface="ＭＳ Ｐゴシック" panose="020B0600070205080204" pitchFamily="34" charset="-128"/>
              <a:cs typeface="Arial" panose="020B0604020202020204" pitchFamily="34" charset="0"/>
            </a:endParaRPr>
          </a:p>
          <a:p>
            <a:pPr>
              <a:defRPr sz="1000">
                <a:latin typeface="Arial" panose="020B0604020202020204" pitchFamily="34" charset="0"/>
                <a:ea typeface="ＭＳ Ｐゴシック" panose="020B0600070205080204" pitchFamily="34" charset="-128"/>
                <a:cs typeface="Arial" panose="020B0604020202020204" pitchFamily="34" charset="0"/>
              </a:defRPr>
            </a:pPr>
            <a:r>
              <a:t>Como parte del proceso de planificación previa, los equipos de respuesta a emergencias, los propietarios y operadores de las instalaciones deben comprender las necesidades de recursos para respaldar una operación de espuma a largo plazo para esta boquilla de espuma y todas las demás presentes en la instalación de almacenamiento o producción a granel. </a:t>
            </a:r>
          </a:p>
          <a:p>
            <a:endParaRPr sz="1000">
              <a:latin typeface="Arial" panose="020B0604020202020204" pitchFamily="34" charset="0"/>
              <a:ea typeface="ＭＳ Ｐゴシック" panose="020B0600070205080204" pitchFamily="34" charset="-128"/>
              <a:cs typeface="Arial" panose="020B0604020202020204" pitchFamily="34" charset="0"/>
            </a:endParaRPr>
          </a:p>
          <a:p>
            <a:pPr>
              <a:defRPr sz="1000">
                <a:latin typeface="Arial" panose="020B0604020202020204" pitchFamily="34" charset="0"/>
                <a:ea typeface="ＭＳ Ｐゴシック" panose="020B0600070205080204" pitchFamily="34" charset="-128"/>
                <a:cs typeface="Arial" panose="020B0604020202020204" pitchFamily="34" charset="0"/>
              </a:defRPr>
            </a:pPr>
            <a:r>
              <a:t>Por ejemplo, si suponemos que esta boquilla tiene una capacidad de flujo de 1000 galones por minuto (gpm) y que el concentrado de espuma AR-SFFF que estamos utilizando requiere una proporción del 3 % para el etanol y los combustibles mezclados con etanol, entonces esta boquilla consume 30 galones de concentrado de espuma cada minuto. </a:t>
            </a:r>
          </a:p>
          <a:p>
            <a:endParaRPr sz="1000">
              <a:latin typeface="Arial" panose="020B0604020202020204" pitchFamily="34" charset="0"/>
              <a:ea typeface="ＭＳ Ｐゴシック" panose="020B0600070205080204" pitchFamily="34" charset="-128"/>
              <a:cs typeface="Arial" panose="020B0604020202020204" pitchFamily="34" charset="0"/>
            </a:endParaRPr>
          </a:p>
          <a:p>
            <a:pPr>
              <a:defRPr sz="1000">
                <a:latin typeface="Arial" panose="020B0604020202020204" pitchFamily="34" charset="0"/>
                <a:ea typeface="ＭＳ Ｐゴシック" panose="020B0600070205080204" pitchFamily="34" charset="-128"/>
                <a:cs typeface="Arial" panose="020B0604020202020204" pitchFamily="34" charset="0"/>
              </a:defRPr>
            </a:pPr>
            <a:r>
              <a:t>Una operación de espuma a largo plazo podría durar fácilmente 2 horas o incluso más. Se necesitan 3600 galones de concentrado de espuma AR-SFFF para poder utilizar esta boquilla durante tan solo 2 horas.</a:t>
            </a:r>
          </a:p>
        </p:txBody>
      </p:sp>
      <p:sp>
        <p:nvSpPr>
          <p:cNvPr id="46084" name="Slide Number Placeholder 3">
            <a:extLst>
              <a:ext uri="{FF2B5EF4-FFF2-40B4-BE49-F238E27FC236}">
                <a16:creationId xmlns:a16="http://schemas.microsoft.com/office/drawing/2014/main" id="{22B779C4-B281-4320-8995-B856F6F5A67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84926C66-1675-4EB4-BEB9-DC68A0532327}" type="slidenum">
              <a:rPr lang="en-US" altLang="en-US" smtClean="0">
                <a:cs typeface="Arial" panose="020B0604020202020204" pitchFamily="34" charset="0"/>
              </a:rPr>
              <a:pPr>
                <a:spcBef>
                  <a:spcPct val="0"/>
                </a:spcBef>
              </a:pPr>
              <a:t>18</a:t>
            </a:fld>
            <a:endParaRPr>
              <a:cs typeface="Arial" panose="020B060402020202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C07C12BF-71AA-4B73-842E-0052DF465CF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C1CCEFA9-8678-4AB0-A24D-FFC4DD5E04D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defRPr sz="1000" b="1">
                <a:latin typeface="Arial" panose="020B0604020202020204" pitchFamily="34" charset="0"/>
                <a:ea typeface="ＭＳ Ｐゴシック" panose="020B0600070205080204" pitchFamily="34" charset="-128"/>
                <a:cs typeface="Arial" panose="020B0604020202020204" pitchFamily="34" charset="0"/>
              </a:defRPr>
            </a:pPr>
            <a:r>
              <a:t>Boquillas de aspiración de aire</a:t>
            </a:r>
            <a:endParaRPr sz="1000">
              <a:latin typeface="Arial" panose="020B0604020202020204" pitchFamily="34" charset="0"/>
              <a:ea typeface="ＭＳ Ｐゴシック" panose="020B0600070205080204" pitchFamily="34" charset="-128"/>
              <a:cs typeface="Arial" panose="020B0604020202020204" pitchFamily="34" charset="0"/>
            </a:endParaRPr>
          </a:p>
          <a:p>
            <a:pPr>
              <a:defRPr sz="1000">
                <a:latin typeface="Arial" panose="020B0604020202020204" pitchFamily="34" charset="0"/>
                <a:ea typeface="ＭＳ Ｐゴシック" panose="020B0600070205080204" pitchFamily="34" charset="-128"/>
                <a:cs typeface="Arial" panose="020B0604020202020204" pitchFamily="34" charset="0"/>
              </a:defRPr>
            </a:pPr>
            <a:r>
              <a:t>Las boquillas de aspiración de aire son boquillas generadoras de espuma que mezclan aire y presión atmosférica con la solución de espuma (véase la figura 6.6 en la Guía del participante). Estas boquillas producen una relación de expansión de entre 8:1 y 10:1 y generan una espuma de buena calidad y baja expansión.</a:t>
            </a:r>
          </a:p>
          <a:p>
            <a:endParaRPr sz="1000">
              <a:latin typeface="Arial" panose="020B0604020202020204" pitchFamily="34" charset="0"/>
              <a:ea typeface="ＭＳ Ｐゴシック" panose="020B0600070205080204" pitchFamily="34" charset="-128"/>
              <a:cs typeface="Arial" panose="020B0604020202020204" pitchFamily="34" charset="0"/>
            </a:endParaRPr>
          </a:p>
          <a:p>
            <a:pPr>
              <a:defRPr sz="1000" b="1" i="1">
                <a:latin typeface="Arial" panose="020B0604020202020204" pitchFamily="34" charset="0"/>
                <a:ea typeface="ＭＳ Ｐゴシック" panose="020B0600070205080204" pitchFamily="34" charset="-128"/>
                <a:cs typeface="Arial" panose="020B0604020202020204" pitchFamily="34" charset="0"/>
              </a:defRPr>
            </a:pPr>
            <a:r>
              <a:t>Boquillas sin aspiración de aire</a:t>
            </a:r>
            <a:endParaRPr sz="1000">
              <a:latin typeface="Arial" panose="020B0604020202020204" pitchFamily="34" charset="0"/>
              <a:ea typeface="ＭＳ Ｐゴシック" panose="020B0600070205080204" pitchFamily="34" charset="-128"/>
              <a:cs typeface="Arial" panose="020B0604020202020204" pitchFamily="34" charset="0"/>
            </a:endParaRPr>
          </a:p>
          <a:p>
            <a:pPr>
              <a:defRPr sz="1000">
                <a:latin typeface="Arial" panose="020B0604020202020204" pitchFamily="34" charset="0"/>
                <a:ea typeface="ＭＳ Ｐゴシック" panose="020B0600070205080204" pitchFamily="34" charset="-128"/>
                <a:cs typeface="Arial" panose="020B0604020202020204" pitchFamily="34" charset="0"/>
              </a:defRPr>
            </a:pPr>
            <a:r>
              <a:t>Las boquillas de niebla son un ejemplo de boquillas que no aspiran aire (véase la figura 6.7 en la Guía del participante). Las boquillas sin aspiración de aire producen una relación de expansión de entre 3:1 y 5:1. Esta relación de expansión no es tan buena como la de las boquillas de aspiración de aire, pero estas boquillas suelen aportar cierta versatilidad que puede resultar beneficiosa en diversas situaciones de ataque contra incendios. Su versatilidad incluye la capacidad de cambiar de una solución de espuma a agua para proteger al personal y proporcionar refrigeración a la zona. Las boquillas de aspiración de aire no ofrecen esta ventaja. </a:t>
            </a:r>
          </a:p>
          <a:p>
            <a:endParaRPr sz="1000">
              <a:latin typeface="Arial" panose="020B0604020202020204" pitchFamily="34" charset="0"/>
              <a:ea typeface="ＭＳ Ｐゴシック" panose="020B0600070205080204" pitchFamily="34" charset="-128"/>
              <a:cs typeface="Arial" panose="020B0604020202020204" pitchFamily="34" charset="0"/>
            </a:endParaRPr>
          </a:p>
          <a:p>
            <a:pPr>
              <a:defRPr sz="1000">
                <a:latin typeface="Arial" panose="020B0604020202020204" pitchFamily="34" charset="0"/>
                <a:ea typeface="ＭＳ Ｐゴシック" panose="020B0600070205080204" pitchFamily="34" charset="-128"/>
                <a:cs typeface="Arial" panose="020B0604020202020204" pitchFamily="34" charset="0"/>
              </a:defRPr>
            </a:pPr>
            <a:r>
              <a:t>Una desventaja de las boquillas con y sin aspiración de aire es que se necesita equipo adicional para generar espuma. Además, el ajuste de caudal en la boquilla debe coincidir con el caudal establecido para el eductor. Es importante comprender las ventajas de ambos tipos de boquillas para poder seleccionar la más adecuada para cada situación. </a:t>
            </a:r>
          </a:p>
          <a:p>
            <a:endParaRPr>
              <a:ea typeface="ＭＳ Ｐゴシック" panose="020B0600070205080204" pitchFamily="34" charset="-128"/>
            </a:endParaRPr>
          </a:p>
        </p:txBody>
      </p:sp>
      <p:sp>
        <p:nvSpPr>
          <p:cNvPr id="48132" name="Slide Number Placeholder 3">
            <a:extLst>
              <a:ext uri="{FF2B5EF4-FFF2-40B4-BE49-F238E27FC236}">
                <a16:creationId xmlns:a16="http://schemas.microsoft.com/office/drawing/2014/main" id="{AE6376D9-67B9-430E-8B58-24452034E6D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defRPr sz="2600">
                <a:solidFill>
                  <a:srgbClr val="FFFFFF"/>
                </a:solidFill>
                <a:latin typeface="Arial" panose="020B0604020202020204" pitchFamily="34" charset="0"/>
                <a:cs typeface="Arial" panose="020B0604020202020204" pitchFamily="34" charset="0"/>
              </a:defRPr>
            </a:pPr>
            <a:r>
              <a:t>(etanol al 100%) </a:t>
            </a:r>
            <a:fld id="{484B9676-96E8-42B6-91F7-81A8081BEF41}" type="slidenum">
              <a:rPr lang="en-US" altLang="en-US" smtClean="0">
                <a:cs typeface="Arial" panose="020B0604020202020204" pitchFamily="34" charset="0"/>
              </a:rPr>
              <a:pPr>
                <a:spcBef>
                  <a:spcPct val="0"/>
                </a:spcBef>
              </a:pPr>
              <a:t>19</a:t>
            </a:fld>
            <a:endParaRPr>
              <a:cs typeface="Arial" panose="020B0604020202020204"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a:extLst>
              <a:ext uri="{FF2B5EF4-FFF2-40B4-BE49-F238E27FC236}">
                <a16:creationId xmlns:a16="http://schemas.microsoft.com/office/drawing/2014/main" id="{BA5199A3-9EFD-4893-84A3-93360C1CBF1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Rectangle 3">
            <a:extLst>
              <a:ext uri="{FF2B5EF4-FFF2-40B4-BE49-F238E27FC236}">
                <a16:creationId xmlns:a16="http://schemas.microsoft.com/office/drawing/2014/main" id="{1742A639-E9AF-4336-81E3-A55E58CFF85C}"/>
              </a:ext>
            </a:extLst>
          </p:cNvPr>
          <p:cNvSpPr>
            <a:spLocks noGrp="1" noChangeArrowheads="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indent="0" eaLnBrk="1" hangingPunct="1">
              <a:buFontTx/>
              <a:buNone/>
              <a:defRPr sz="1000">
                <a:latin typeface="Arial" charset="0"/>
                <a:ea typeface="ＭＳ Ｐゴシック" pitchFamily="34" charset="-128"/>
                <a:cs typeface="Arial" charset="0"/>
              </a:defRPr>
            </a:pPr>
            <a:r>
              <a:t>Este remolque portátil de espuma está equipado con:</a:t>
            </a:r>
          </a:p>
          <a:p>
            <a:pPr marL="171450" indent="-171450" eaLnBrk="1" hangingPunct="1">
              <a:buFontTx/>
              <a:buChar char="•"/>
              <a:defRPr sz="1000">
                <a:latin typeface="Arial" charset="0"/>
                <a:ea typeface="ＭＳ Ｐゴシック" pitchFamily="34" charset="-128"/>
                <a:cs typeface="Arial" charset="0"/>
              </a:defRPr>
            </a:pPr>
            <a:r>
              <a:t>Boquilla de espuma autoeductora de 1000 gpm</a:t>
            </a:r>
          </a:p>
          <a:p>
            <a:pPr marL="171450" indent="-171450" eaLnBrk="1" hangingPunct="1">
              <a:buFontTx/>
              <a:buChar char="•"/>
              <a:defRPr sz="1000">
                <a:latin typeface="Arial" charset="0"/>
                <a:ea typeface="ＭＳ Ｐゴシック" pitchFamily="34" charset="-128"/>
                <a:cs typeface="Arial" charset="0"/>
              </a:defRPr>
            </a:pPr>
            <a:r>
              <a:t>Con aspiración de aire y sin aspiración de aire </a:t>
            </a:r>
          </a:p>
          <a:p>
            <a:pPr marL="171450" indent="-171450" eaLnBrk="1" hangingPunct="1">
              <a:buFontTx/>
              <a:buChar char="•"/>
              <a:defRPr sz="1000">
                <a:latin typeface="Arial" charset="0"/>
                <a:ea typeface="ＭＳ Ｐゴシック" pitchFamily="34" charset="-128"/>
                <a:cs typeface="Arial" charset="0"/>
              </a:defRPr>
            </a:pPr>
            <a:r>
              <a:t>Dos contenedores de concentrado de espuma AR </a:t>
            </a:r>
          </a:p>
          <a:p>
            <a:pPr marL="171450" indent="-171450" eaLnBrk="1" hangingPunct="1">
              <a:buFontTx/>
              <a:buChar char="•"/>
            </a:pPr>
            <a:endParaRPr sz="1000">
              <a:latin typeface="Arial" charset="0"/>
              <a:ea typeface="ＭＳ Ｐゴシック" pitchFamily="34" charset="-128"/>
              <a:cs typeface="Arial" charset="0"/>
            </a:endParaRPr>
          </a:p>
          <a:p>
            <a:pPr eaLnBrk="1" hangingPunct="1">
              <a:defRPr sz="1000">
                <a:latin typeface="Arial" charset="0"/>
                <a:ea typeface="ＭＳ Ｐゴシック" pitchFamily="34" charset="-128"/>
                <a:cs typeface="Arial" charset="0"/>
              </a:defRPr>
            </a:pPr>
            <a:r>
              <a:t>Los remolques portátiles de espuma pueden encontrarse en ciertos departamentos de bomberos, instalaciones locales como aeropuertos y también estacionados en las principales instalaciones ferroviarias a lo largo de las rutas principales.</a:t>
            </a:r>
          </a:p>
        </p:txBody>
      </p:sp>
      <p:sp>
        <p:nvSpPr>
          <p:cNvPr id="50180" name="Slide Number Placeholder 3">
            <a:extLst>
              <a:ext uri="{FF2B5EF4-FFF2-40B4-BE49-F238E27FC236}">
                <a16:creationId xmlns:a16="http://schemas.microsoft.com/office/drawing/2014/main" id="{57892D8A-86E5-4525-843B-A5E1A5407E0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defRPr sz="2600">
                <a:solidFill>
                  <a:srgbClr val="FFFFFF"/>
                </a:solidFill>
                <a:latin typeface="Arial" panose="020B0604020202020204" pitchFamily="34" charset="0"/>
                <a:cs typeface="Arial" panose="020B0604020202020204" pitchFamily="34" charset="0"/>
              </a:defRPr>
            </a:pPr>
            <a:r>
              <a:t>(etanol al 100%) </a:t>
            </a:r>
            <a:fld id="{FE67062E-F19C-490B-8C50-56E929D2AFD4}" type="slidenum">
              <a:rPr lang="en-US" altLang="en-US" smtClean="0">
                <a:cs typeface="Arial" panose="020B0604020202020204" pitchFamily="34" charset="0"/>
              </a:rPr>
              <a:pPr>
                <a:spcBef>
                  <a:spcPct val="0"/>
                </a:spcBef>
              </a:pPr>
              <a:t>20</a:t>
            </a:fld>
            <a:endParaRPr>
              <a:cs typeface="Arial" panose="020B0604020202020204"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a:extLst>
              <a:ext uri="{FF2B5EF4-FFF2-40B4-BE49-F238E27FC236}">
                <a16:creationId xmlns:a16="http://schemas.microsoft.com/office/drawing/2014/main" id="{7CD967F2-DC9F-4727-9862-EDC98EE5B9E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E34F9639-4323-4DDA-977A-84A9223D7F35}"/>
              </a:ext>
            </a:extLst>
          </p:cNvPr>
          <p:cNvSpPr>
            <a:spLocks noGrp="1"/>
          </p:cNvSpPr>
          <p:nvPr>
            <p:ph type="body" idx="1"/>
          </p:nvPr>
        </p:nvSpPr>
        <p:spPr/>
        <p:txBody>
          <a:bodyPr>
            <a:normAutofit fontScale="92500" lnSpcReduction="10000"/>
          </a:bodyPr>
          <a:lstStyle/>
          <a:p>
            <a:pPr>
              <a:defRPr sz="1000" b="1" i="1">
                <a:latin typeface="Arial" pitchFamily="34" charset="0"/>
                <a:cs typeface="Arial" pitchFamily="34" charset="0"/>
              </a:defRPr>
            </a:pPr>
            <a:r>
              <a:t>Técnicas de aplicación</a:t>
            </a:r>
            <a:endParaRPr sz="1000">
              <a:latin typeface="Arial" pitchFamily="34" charset="0"/>
              <a:cs typeface="Arial" pitchFamily="34" charset="0"/>
            </a:endParaRPr>
          </a:p>
          <a:p>
            <a:pPr>
              <a:defRPr sz="1000">
                <a:latin typeface="Arial" pitchFamily="34" charset="0"/>
                <a:cs typeface="Arial" pitchFamily="34" charset="0"/>
              </a:defRPr>
            </a:pPr>
            <a:r>
              <a:t>La correcta aplicación de la espuma es fundamental. La clave para la aplicación de la espuma reside en aplicarla con la mayor suavidad posible para minimizar la agitación del combustible y la generación de vapores adicionales. Lo más importante que hay que recordar es </a:t>
            </a:r>
            <a:r>
              <a:rPr b="1" i="1"/>
              <a:t>nunca sumergir la espuma directamente en el combustible</a:t>
            </a:r>
            <a:r>
              <a:t>. </a:t>
            </a:r>
          </a:p>
          <a:p>
            <a:pPr>
              <a:defRPr sz="1000">
                <a:latin typeface="Arial" pitchFamily="34" charset="0"/>
                <a:cs typeface="Arial" pitchFamily="34" charset="0"/>
              </a:defRPr>
            </a:pPr>
            <a:r>
              <a:t> </a:t>
            </a:r>
          </a:p>
          <a:p>
            <a:pPr>
              <a:defRPr sz="1000" b="1">
                <a:latin typeface="Arial" pitchFamily="34" charset="0"/>
                <a:cs typeface="Arial" pitchFamily="34" charset="0"/>
              </a:defRPr>
            </a:pPr>
            <a:r>
              <a:t>Rebote</a:t>
            </a:r>
            <a:endParaRPr sz="1000">
              <a:latin typeface="Arial" pitchFamily="34" charset="0"/>
              <a:cs typeface="Arial" pitchFamily="34" charset="0"/>
            </a:endParaRPr>
          </a:p>
          <a:p>
            <a:pPr>
              <a:defRPr sz="1000">
                <a:latin typeface="Arial" pitchFamily="34" charset="0"/>
                <a:cs typeface="Arial" pitchFamily="34" charset="0"/>
              </a:defRPr>
            </a:pPr>
            <a:r>
              <a:t>El método de rebote es eficaz si hay un objeto dentro o detrás del área del derrame. El chorro de espuma se puede dirigir hacia el objeto, lo que reducirá la fuerza del chorro y permitirá que la espuma fluya suavemente sobre la superficie del combustible.</a:t>
            </a:r>
          </a:p>
          <a:p>
            <a:pPr>
              <a:defRPr sz="1000">
                <a:latin typeface="Arial" pitchFamily="34" charset="0"/>
                <a:cs typeface="Arial" pitchFamily="34" charset="0"/>
              </a:defRPr>
            </a:pPr>
            <a:r>
              <a:t> </a:t>
            </a:r>
          </a:p>
          <a:p>
            <a:pPr>
              <a:defRPr sz="1000" b="1">
                <a:latin typeface="Arial" pitchFamily="34" charset="0"/>
                <a:cs typeface="Arial" pitchFamily="34" charset="0"/>
              </a:defRPr>
            </a:pPr>
            <a:r>
              <a:t>Aplicación indirecta</a:t>
            </a:r>
            <a:endParaRPr sz="1000">
              <a:latin typeface="Arial" pitchFamily="34" charset="0"/>
              <a:cs typeface="Arial" pitchFamily="34" charset="0"/>
            </a:endParaRPr>
          </a:p>
          <a:p>
            <a:pPr>
              <a:defRPr sz="1000">
                <a:latin typeface="Arial" pitchFamily="34" charset="0"/>
                <a:cs typeface="Arial" pitchFamily="34" charset="0"/>
              </a:defRPr>
            </a:pPr>
            <a:r>
              <a:t>Cuando no existan obstáculos contra los que rebotar la espuma, los bomberos deben intentar hacerla rodar sobre el fuego. Al impactar contra el suelo frente al fuego, la espuma se acumulará, aumentando su profundidad, y a medida que disminuya el ángulo de la boquilla con respecto al suelo, la velocidad y la dirección del chorro de espuma empujarán o harán rodar la capa de espuma hacia el área del derrame a medida que los bomberos avanzan.</a:t>
            </a:r>
          </a:p>
          <a:p>
            <a:pPr>
              <a:defRPr sz="1000">
                <a:latin typeface="Arial" pitchFamily="34" charset="0"/>
                <a:cs typeface="Arial" pitchFamily="34" charset="0"/>
              </a:defRPr>
            </a:pPr>
            <a:r>
              <a:t> </a:t>
            </a:r>
          </a:p>
          <a:p>
            <a:pPr>
              <a:defRPr sz="1000" b="1">
                <a:latin typeface="Arial" pitchFamily="34" charset="0"/>
                <a:cs typeface="Arial" pitchFamily="34" charset="0"/>
              </a:defRPr>
            </a:pPr>
            <a:r>
              <a:t>Lluvia</a:t>
            </a:r>
            <a:endParaRPr sz="1000">
              <a:latin typeface="Arial" pitchFamily="34" charset="0"/>
              <a:cs typeface="Arial" pitchFamily="34" charset="0"/>
            </a:endParaRPr>
          </a:p>
          <a:p>
            <a:pPr>
              <a:defRPr sz="1000"/>
            </a:pPr>
            <a:r>
              <a:rPr>
                <a:latin typeface="Arial" pitchFamily="34" charset="0"/>
                <a:cs typeface="Arial" pitchFamily="34" charset="0"/>
              </a:rPr>
              <a:t>Una técnica de aplicación alternativa es el método de lluvia. La boquilla se eleva y cae sobre el derrame, o bien, el agua cae sobre él con la mayor suavidad posible. Se ha comprobado que la técnica de aplicación de tipo III por lluvia es la menos eficaz porque </a:t>
            </a:r>
            <a:r>
              <a:t> sacrifica la integridad de la espuma, el control y el sellado de vapor antes de que la espuma llegue al combustible. Es una opción de reserva únicamente cuando no se puede utilizar el rebote o el giro debido al acceso o al terreno.</a:t>
            </a:r>
            <a:r>
              <a:rPr>
                <a:latin typeface="Arial" pitchFamily="34" charset="0"/>
                <a:cs typeface="Arial" pitchFamily="34" charset="0"/>
              </a:rPr>
              <a:t> </a:t>
            </a:r>
          </a:p>
          <a:p>
            <a:endParaRPr sz="1000">
              <a:latin typeface="Arial" pitchFamily="34" charset="0"/>
              <a:cs typeface="Arial" pitchFamily="34" charset="0"/>
            </a:endParaRPr>
          </a:p>
          <a:p>
            <a:pPr>
              <a:defRPr sz="1000" b="1">
                <a:latin typeface="Arial" pitchFamily="34" charset="0"/>
                <a:cs typeface="Arial" pitchFamily="34" charset="0"/>
              </a:defRPr>
            </a:pPr>
            <a:r>
              <a:t>¡Recordar! </a:t>
            </a:r>
            <a:r>
              <a:rPr i="1"/>
              <a:t>¡Nunca </a:t>
            </a:r>
            <a:r>
              <a:t>sumerja un chorro de espuma </a:t>
            </a:r>
            <a:r>
              <a:rPr i="1"/>
              <a:t>directamente </a:t>
            </a:r>
            <a:r>
              <a:t>en combustible!</a:t>
            </a:r>
            <a:endParaRPr sz="1000">
              <a:latin typeface="Arial" pitchFamily="34" charset="0"/>
              <a:cs typeface="Arial" pitchFamily="34" charset="0"/>
            </a:endParaRPr>
          </a:p>
          <a:p>
            <a:pPr>
              <a:defRPr sz="1000" b="1">
                <a:latin typeface="Arial" pitchFamily="34" charset="0"/>
                <a:cs typeface="Arial" pitchFamily="34" charset="0"/>
              </a:defRPr>
            </a:pPr>
            <a:r>
              <a:t> </a:t>
            </a:r>
            <a:endParaRPr sz="1000">
              <a:latin typeface="Arial" pitchFamily="34" charset="0"/>
              <a:cs typeface="Arial" pitchFamily="34" charset="0"/>
            </a:endParaRPr>
          </a:p>
          <a:p>
            <a:pPr>
              <a:defRPr sz="1000" i="1">
                <a:latin typeface="Arial" pitchFamily="34" charset="0"/>
                <a:cs typeface="Arial" pitchFamily="34" charset="0"/>
              </a:defRPr>
            </a:pPr>
            <a:r>
              <a:t>Este es el final de la sección que es propiedad de TEEX. </a:t>
            </a:r>
            <a:endParaRPr sz="1000">
              <a:latin typeface="Arial" pitchFamily="34" charset="0"/>
              <a:cs typeface="Arial" pitchFamily="34" charset="0"/>
            </a:endParaRPr>
          </a:p>
          <a:p>
            <a:endParaRPr sz="1000">
              <a:latin typeface="Arial" pitchFamily="34" charset="0"/>
              <a:cs typeface="Arial" pitchFamily="34" charset="0"/>
            </a:endParaRPr>
          </a:p>
        </p:txBody>
      </p:sp>
      <p:sp>
        <p:nvSpPr>
          <p:cNvPr id="54276" name="Slide Number Placeholder 3">
            <a:extLst>
              <a:ext uri="{FF2B5EF4-FFF2-40B4-BE49-F238E27FC236}">
                <a16:creationId xmlns:a16="http://schemas.microsoft.com/office/drawing/2014/main" id="{82044BD0-D395-406D-A227-D3A444D221D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2D5912AF-0DA2-4F3E-8FCE-915AC44DC463}" type="slidenum">
              <a:rPr lang="en-US" altLang="en-US" smtClean="0">
                <a:cs typeface="Arial" panose="020B0604020202020204" pitchFamily="34" charset="0"/>
              </a:rPr>
              <a:pPr>
                <a:spcBef>
                  <a:spcPct val="0"/>
                </a:spcBef>
              </a:pPr>
              <a:t>21</a:t>
            </a:fld>
            <a:endParaRPr>
              <a:cs typeface="Arial" panose="020B0604020202020204"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a:extLst>
              <a:ext uri="{FF2B5EF4-FFF2-40B4-BE49-F238E27FC236}">
                <a16:creationId xmlns:a16="http://schemas.microsoft.com/office/drawing/2014/main" id="{882C96BF-084A-46F5-90E4-A4768852828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a:extLst>
              <a:ext uri="{FF2B5EF4-FFF2-40B4-BE49-F238E27FC236}">
                <a16:creationId xmlns:a16="http://schemas.microsoft.com/office/drawing/2014/main" id="{CA1E064B-A22F-43C1-87EB-260F999A680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defRPr sz="1000">
                <a:latin typeface="Arial" panose="020B0604020202020204" pitchFamily="34" charset="0"/>
                <a:ea typeface="ＭＳ Ｐゴシック" panose="020B0600070205080204" pitchFamily="34" charset="-128"/>
                <a:cs typeface="Arial" panose="020B0604020202020204" pitchFamily="34" charset="0"/>
              </a:defRPr>
            </a:pPr>
            <a:r>
              <a:t>Imágenes de los métodos y el enfoque de aplicación reales, tal como se explica en la diapositiva anterior. La primera imagen muestra el método de rebote, la segunda imagen muestra el método de aplicación por inmersión o rodadura y la tercera imagen representa el método de aplicación de espuma por goteo.  </a:t>
            </a:r>
          </a:p>
          <a:p>
            <a:endParaRPr sz="1000">
              <a:latin typeface="Arial" panose="020B0604020202020204" pitchFamily="34" charset="0"/>
              <a:ea typeface="ＭＳ Ｐゴシック" panose="020B0600070205080204" pitchFamily="34" charset="-128"/>
              <a:cs typeface="Arial" panose="020B0604020202020204" pitchFamily="34" charset="0"/>
            </a:endParaRPr>
          </a:p>
          <a:p>
            <a:pPr>
              <a:defRPr sz="1000">
                <a:latin typeface="Arial" panose="020B0604020202020204" pitchFamily="34" charset="0"/>
                <a:ea typeface="ＭＳ Ｐゴシック" panose="020B0600070205080204" pitchFamily="34" charset="-128"/>
                <a:cs typeface="Arial" panose="020B0604020202020204" pitchFamily="34" charset="0"/>
              </a:defRPr>
            </a:pPr>
            <a:r>
              <a:t>El factor más importante a tener en cuenta al utilizar espumas acabadas AR-AFFF y AR-SFFF en un incidente con etanol o combustible mezclado con etanol es aplicar la espuma con la mayor delicadeza posible sobre el derrame o el fuego.  La elección y la técnica de aplicación adecuadas minimizarán la degradación de la espuma acabada AR-AFFF y AR-SFFF, reducirán el riesgo para el personal operativo y aumentarán las posibilidades de una gestión exitosa del incidente. </a:t>
            </a:r>
          </a:p>
          <a:p>
            <a:endParaRPr sz="1000">
              <a:latin typeface="Arial" panose="020B0604020202020204" pitchFamily="34" charset="0"/>
              <a:ea typeface="ＭＳ Ｐゴシック" panose="020B0600070205080204" pitchFamily="34" charset="-128"/>
              <a:cs typeface="Arial" panose="020B0604020202020204" pitchFamily="34" charset="0"/>
            </a:endParaRPr>
          </a:p>
        </p:txBody>
      </p:sp>
      <p:sp>
        <p:nvSpPr>
          <p:cNvPr id="56324" name="Slide Number Placeholder 3">
            <a:extLst>
              <a:ext uri="{FF2B5EF4-FFF2-40B4-BE49-F238E27FC236}">
                <a16:creationId xmlns:a16="http://schemas.microsoft.com/office/drawing/2014/main" id="{88714C1C-CC68-4997-83A8-D7C5AD07E77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AC43FDFD-E70D-4F43-939F-E51AC6B9AC08}" type="slidenum">
              <a:rPr lang="en-US" altLang="en-US" smtClean="0">
                <a:cs typeface="Arial" panose="020B0604020202020204" pitchFamily="34" charset="0"/>
              </a:rPr>
              <a:pPr>
                <a:spcBef>
                  <a:spcPct val="0"/>
                </a:spcBef>
              </a:pPr>
              <a:t>22</a:t>
            </a:fld>
            <a:endParaRPr>
              <a:cs typeface="Arial" panose="020B0604020202020204"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a:extLst>
              <a:ext uri="{FF2B5EF4-FFF2-40B4-BE49-F238E27FC236}">
                <a16:creationId xmlns:a16="http://schemas.microsoft.com/office/drawing/2014/main" id="{0B2A9B06-B67E-48A3-B78C-54A091D6DDB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a:extLst>
              <a:ext uri="{FF2B5EF4-FFF2-40B4-BE49-F238E27FC236}">
                <a16:creationId xmlns:a16="http://schemas.microsoft.com/office/drawing/2014/main" id="{6F174BFC-A00A-4862-87F6-2FB0A1D1892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lnSpcReduction="10000"/>
          </a:bodyPr>
          <a:lstStyle/>
          <a:p>
            <a:pPr>
              <a:defRPr sz="1000">
                <a:latin typeface="Arial" panose="020B0604020202020204" pitchFamily="34" charset="0"/>
                <a:ea typeface="ＭＳ Ｐゴシック" panose="020B0600070205080204" pitchFamily="34" charset="-128"/>
                <a:cs typeface="Arial" panose="020B0604020202020204" pitchFamily="34" charset="0"/>
              </a:defRPr>
            </a:pPr>
            <a:r>
              <a:t>Algunas de las espumas mencionadas en las secciones anteriores existen desde hace más de cincuenta años y han demostrado ser muy eficaces contra los combustibles de hidrocarburos. Sin embargo, estas espumas no fueron desarrolladas para su aplicación en etanol o combustibles mezclados con etanol y, sencillamente, son ineficaces. </a:t>
            </a:r>
          </a:p>
          <a:p>
            <a:endParaRPr sz="1000">
              <a:latin typeface="Arial" panose="020B0604020202020204" pitchFamily="34" charset="0"/>
              <a:ea typeface="ＭＳ Ｐゴシック" panose="020B0600070205080204" pitchFamily="34" charset="-128"/>
              <a:cs typeface="Arial" panose="020B0604020202020204" pitchFamily="34" charset="0"/>
            </a:endParaRPr>
          </a:p>
          <a:p>
            <a:pPr>
              <a:defRPr sz="1000"/>
            </a:pPr>
            <a:r>
              <a:rPr>
                <a:latin typeface="Arial" panose="020B0604020202020204" pitchFamily="34" charset="0"/>
                <a:ea typeface="ＭＳ Ｐゴシック" panose="020B0600070205080204" pitchFamily="34" charset="-128"/>
                <a:cs typeface="Arial" panose="020B0604020202020204" pitchFamily="34" charset="0"/>
              </a:rPr>
              <a:t>Esto se debe a que el contenido de alcohol o etanol del combustible mezclado ataca literalmente la solución de espuma, absorbiendo el componente de agua de la solución de espuma en el etanol y el combustible mezclado con etanol. </a:t>
            </a:r>
            <a:r>
              <a:rPr>
                <a:effectLst/>
                <a:latin typeface="Arial" panose="020B0604020202020204" pitchFamily="34" charset="0"/>
                <a:ea typeface="Calibri" panose="020F0502020204030204" pitchFamily="34" charset="0"/>
                <a:cs typeface="Arial" panose="020B0604020202020204" pitchFamily="34" charset="0"/>
              </a:rPr>
              <a:t>El rendimiento de la espuma</a:t>
            </a:r>
            <a:r>
              <a:rPr>
                <a:effectLst/>
              </a:rPr>
              <a:t> depende en gran medida de la expansión y la calidad de las burbujas; NO HAY PELÍCULA que se extienda. </a:t>
            </a:r>
            <a:r>
              <a:rPr>
                <a:latin typeface="Arial" panose="020B0604020202020204" pitchFamily="34" charset="0"/>
                <a:ea typeface="ＭＳ Ｐゴシック" panose="020B0600070205080204" pitchFamily="34" charset="-128"/>
                <a:cs typeface="Arial" panose="020B0604020202020204" pitchFamily="34" charset="0"/>
              </a:rPr>
              <a:t>Es crucial que estas espumas AR se utilicen para combatir incendios de etanol y combustibles mezclados con etanol, incluido el E10. Este es un punto importante. </a:t>
            </a:r>
          </a:p>
          <a:p>
            <a:endParaRPr sz="1000">
              <a:latin typeface="Arial" panose="020B0604020202020204" pitchFamily="34" charset="0"/>
              <a:ea typeface="ＭＳ Ｐゴシック" panose="020B0600070205080204" pitchFamily="34" charset="-128"/>
              <a:cs typeface="Arial" panose="020B0604020202020204" pitchFamily="34" charset="0"/>
            </a:endParaRPr>
          </a:p>
          <a:p>
            <a:pPr>
              <a:defRPr sz="1000">
                <a:latin typeface="Arial" panose="020B0604020202020204" pitchFamily="34" charset="0"/>
                <a:ea typeface="ＭＳ Ｐゴシック" panose="020B0600070205080204" pitchFamily="34" charset="-128"/>
                <a:cs typeface="Arial" panose="020B0604020202020204" pitchFamily="34" charset="0"/>
              </a:defRPr>
            </a:pPr>
            <a:r>
              <a:t>Además, para que sean efectivas, estas espumas deben aplicarse con cuidado sobre la superficie de los combustibles mezclados con alcohol o etanol. </a:t>
            </a:r>
          </a:p>
          <a:p>
            <a:endParaRPr sz="1000">
              <a:latin typeface="Arial" panose="020B0604020202020204" pitchFamily="34" charset="0"/>
              <a:ea typeface="ＭＳ Ｐゴシック" panose="020B0600070205080204" pitchFamily="34" charset="-128"/>
              <a:cs typeface="Arial" panose="020B0604020202020204" pitchFamily="34" charset="0"/>
            </a:endParaRPr>
          </a:p>
          <a:p>
            <a:pPr>
              <a:defRPr sz="1000">
                <a:latin typeface="Arial" panose="020B0604020202020204" pitchFamily="34" charset="0"/>
                <a:ea typeface="ＭＳ Ｐゴシック" panose="020B0600070205080204" pitchFamily="34" charset="-128"/>
                <a:cs typeface="Arial" panose="020B0604020202020204" pitchFamily="34" charset="0"/>
              </a:defRPr>
            </a:pPr>
            <a:r>
              <a:t>Las exhaustivas pruebas realizadas en el Centro de Tecnología contra Incendios de Ansul indicaron que incluso con bajas concentraciones de etanol en mezclas con gasolina, como la E10, se produce un efecto importante en el rendimiento de la espuma. Las pruebas también indicaron que, con mezclas de alto contenido de etanol con gasolina, incluso las espumas AR requerían una metodología y técnicas de aplicación cuidadosas para controlar los incendios, suprimir los vapores y estabilizar el incidente.</a:t>
            </a:r>
          </a:p>
          <a:p>
            <a:endParaRPr sz="1000">
              <a:latin typeface="Arial" panose="020B0604020202020204" pitchFamily="34" charset="0"/>
              <a:ea typeface="ＭＳ Ｐゴシック" panose="020B0600070205080204" pitchFamily="34" charset="-128"/>
              <a:cs typeface="Arial" panose="020B0604020202020204" pitchFamily="34" charset="0"/>
            </a:endParaRPr>
          </a:p>
          <a:p>
            <a:pPr>
              <a:defRPr sz="1000">
                <a:latin typeface="Arial" panose="020B0604020202020204" pitchFamily="34" charset="0"/>
                <a:ea typeface="ＭＳ Ｐゴシック" panose="020B0600070205080204" pitchFamily="34" charset="-128"/>
                <a:cs typeface="Arial" panose="020B0604020202020204" pitchFamily="34" charset="0"/>
              </a:defRPr>
            </a:pPr>
            <a:r>
              <a:t>El uso de la espuma y la técnica de aplicación adecuadas también reducirá el riesgo para los equipos de respuesta a emergencias y posiblemente aumentará el tiempo antes de que sea necesario volver a aplicar la espuma terminada para mantener la estabilización del incidente.</a:t>
            </a:r>
          </a:p>
          <a:p>
            <a:endParaRPr>
              <a:ea typeface="ＭＳ Ｐゴシック" panose="020B0600070205080204" pitchFamily="34" charset="-128"/>
            </a:endParaRPr>
          </a:p>
        </p:txBody>
      </p:sp>
      <p:sp>
        <p:nvSpPr>
          <p:cNvPr id="58372" name="Slide Number Placeholder 3">
            <a:extLst>
              <a:ext uri="{FF2B5EF4-FFF2-40B4-BE49-F238E27FC236}">
                <a16:creationId xmlns:a16="http://schemas.microsoft.com/office/drawing/2014/main" id="{D3C541B3-DCEC-4183-937B-A928FFD1272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9183FBA7-1A45-416D-B7E0-D471FFB16B76}" type="slidenum">
              <a:rPr lang="en-US" altLang="en-US" smtClean="0">
                <a:cs typeface="Arial" panose="020B0604020202020204" pitchFamily="34" charset="0"/>
              </a:rPr>
              <a:pPr>
                <a:spcBef>
                  <a:spcPct val="0"/>
                </a:spcBef>
              </a:pPr>
              <a:t>23</a:t>
            </a:fld>
            <a:endParaRPr>
              <a:cs typeface="Arial" panose="020B0604020202020204"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a:extLst>
              <a:ext uri="{FF2B5EF4-FFF2-40B4-BE49-F238E27FC236}">
                <a16:creationId xmlns:a16="http://schemas.microsoft.com/office/drawing/2014/main" id="{E2326D17-BA5F-455D-AE99-73F4B7A9F0E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a:extLst>
              <a:ext uri="{FF2B5EF4-FFF2-40B4-BE49-F238E27FC236}">
                <a16:creationId xmlns:a16="http://schemas.microsoft.com/office/drawing/2014/main" id="{9C5D4DF3-B9F3-42AC-9209-E6DE583E567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defRPr sz="1000">
                <a:latin typeface="Arial" panose="020B0604020202020204" pitchFamily="34" charset="0"/>
                <a:ea typeface="ＭＳ Ｐゴシック" panose="020B0600070205080204" pitchFamily="34" charset="-128"/>
                <a:cs typeface="Arial" panose="020B0604020202020204" pitchFamily="34" charset="0"/>
              </a:defRPr>
            </a:pPr>
            <a:r>
              <a:t>Las espumas de tipo AR deben aplicarse a incendios de etanol utilizando técnicas de aplicación suaves de tipo II. Para los servicios de emergencia, esto significará dirigir el chorro de espuma hacia una superficie vertical y dejar que se deslice sobre el combustible. Es probable que la aplicación directa sobre la superficie del combustible sea ineficaz a menos que la profundidad del combustible sea muy reducida (es decir, 0,25 pulgadas o menos). </a:t>
            </a:r>
          </a:p>
          <a:p>
            <a:pPr>
              <a:defRPr sz="1000">
                <a:latin typeface="Arial" panose="020B0604020202020204" pitchFamily="34" charset="0"/>
                <a:ea typeface="ＭＳ Ｐゴシック" panose="020B0600070205080204" pitchFamily="34" charset="-128"/>
                <a:cs typeface="Arial" panose="020B0604020202020204" pitchFamily="34" charset="0"/>
              </a:defRPr>
            </a:pPr>
            <a:r>
              <a:t> </a:t>
            </a:r>
          </a:p>
          <a:p>
            <a:pPr>
              <a:defRPr sz="1000">
                <a:latin typeface="Arial" panose="020B0604020202020204" pitchFamily="34" charset="0"/>
                <a:ea typeface="ＭＳ Ｐゴシック" panose="020B0600070205080204" pitchFamily="34" charset="-128"/>
                <a:cs typeface="Arial" panose="020B0604020202020204" pitchFamily="34" charset="0"/>
              </a:defRPr>
            </a:pPr>
            <a:r>
              <a:t>La aplicación de tipo III (aplicación con boquilla fija y manual) es propensa a fallar en combustibles con etanol y mezclas de etanol de cualquier profundidad considerable. Su eficacia solo se manifiesta cuando rebota en superficies, como las paredes de los tanques, para lograr una aplicación de estilo suave. </a:t>
            </a:r>
          </a:p>
          <a:p>
            <a:endParaRPr sz="1000">
              <a:latin typeface="Arial" panose="020B0604020202020204" pitchFamily="34" charset="0"/>
              <a:ea typeface="ＭＳ Ｐゴシック" panose="020B0600070205080204" pitchFamily="34" charset="-128"/>
              <a:cs typeface="Arial" panose="020B0604020202020204" pitchFamily="34" charset="0"/>
            </a:endParaRPr>
          </a:p>
          <a:p>
            <a:pPr>
              <a:defRPr sz="1000">
                <a:latin typeface="Arial" panose="020B0604020202020204" pitchFamily="34" charset="0"/>
                <a:ea typeface="ＭＳ Ｐゴシック" panose="020B0600070205080204" pitchFamily="34" charset="-128"/>
                <a:cs typeface="Arial" panose="020B0604020202020204" pitchFamily="34" charset="0"/>
              </a:defRPr>
            </a:pPr>
            <a:r>
              <a:t>También se ha determinado que, incluso con técnicas de aplicación indirecta de espuma, puede ser necesario aumentar considerablemente el caudal para lograr la extinción del fuego. </a:t>
            </a:r>
          </a:p>
          <a:p>
            <a:endParaRPr sz="1000">
              <a:latin typeface="Arial" panose="020B0604020202020204" pitchFamily="34" charset="0"/>
              <a:ea typeface="ＭＳ Ｐゴシック" panose="020B0600070205080204" pitchFamily="34" charset="-128"/>
              <a:cs typeface="Arial" panose="020B0604020202020204" pitchFamily="34" charset="0"/>
            </a:endParaRPr>
          </a:p>
          <a:p>
            <a:pPr>
              <a:defRPr sz="1000">
                <a:latin typeface="Arial" panose="020B0604020202020204" pitchFamily="34" charset="0"/>
                <a:ea typeface="ＭＳ Ｐゴシック" panose="020B0600070205080204" pitchFamily="34" charset="-128"/>
                <a:cs typeface="Arial" panose="020B0604020202020204" pitchFamily="34" charset="0"/>
              </a:defRPr>
            </a:pPr>
            <a:r>
              <a:t>Por lo tanto, en situaciones en las que la espuma AR no se puede aplicar indirectamente desviándola de las paredes del tanque u otras superficies, o no existe un dispositivo de aplicación incorporado que permita una aplicación suave, la mejor opción puede ser proteger las zonas circundantes.</a:t>
            </a:r>
          </a:p>
        </p:txBody>
      </p:sp>
      <p:sp>
        <p:nvSpPr>
          <p:cNvPr id="60420" name="Slide Number Placeholder 3">
            <a:extLst>
              <a:ext uri="{FF2B5EF4-FFF2-40B4-BE49-F238E27FC236}">
                <a16:creationId xmlns:a16="http://schemas.microsoft.com/office/drawing/2014/main" id="{A8EE45D8-2E1A-4C0C-99DE-FE1E12696B1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573D77BC-AEFF-4985-B913-2C5FCDECD8E4}" type="slidenum">
              <a:rPr lang="en-US" altLang="en-US" smtClean="0">
                <a:cs typeface="Arial" panose="020B0604020202020204" pitchFamily="34" charset="0"/>
              </a:rPr>
              <a:pPr>
                <a:spcBef>
                  <a:spcPct val="0"/>
                </a:spcBef>
              </a:pPr>
              <a:t>24</a:t>
            </a:fld>
            <a:endParaRPr>
              <a:cs typeface="Arial" panose="020B0604020202020204"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a:extLst>
              <a:ext uri="{FF2B5EF4-FFF2-40B4-BE49-F238E27FC236}">
                <a16:creationId xmlns:a16="http://schemas.microsoft.com/office/drawing/2014/main" id="{419B97AA-3930-4691-A019-AF770A14977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a:extLst>
              <a:ext uri="{FF2B5EF4-FFF2-40B4-BE49-F238E27FC236}">
                <a16:creationId xmlns:a16="http://schemas.microsoft.com/office/drawing/2014/main" id="{0E74C0BD-7EC6-4882-8252-A5623F8B036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marL="0" marR="0" lvl="0" indent="0" algn="l" defTabSz="914400" rtl="0" eaLnBrk="1" fontAlgn="base" latinLnBrk="0" hangingPunct="1">
              <a:lnSpc>
                <a:spcPct val="90000"/>
              </a:lnSpc>
              <a:spcBef>
                <a:spcPct val="30000"/>
              </a:spcBef>
              <a:spcAft>
                <a:spcPct val="0"/>
              </a:spcAft>
              <a:buClrTx/>
              <a:buSzTx/>
              <a:buFontTx/>
              <a:buNone/>
              <a:tabLst/>
              <a:defRPr sz="10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t>La aplicación de espuma con dispositivos de aplicación portátiles requerirá tarifas más altas. Los dispositivos de aplicación, ya sean portátiles o fijos, tendrán puntos de ajuste operativos, que son parámetros operativos fijos que un sistema o dispositivo de espuma necesita para funcionar según lo previsto. </a:t>
            </a:r>
          </a:p>
          <a:p>
            <a:pPr marL="0" marR="0" lvl="0" indent="0" algn="l" defTabSz="914400" rtl="0" eaLnBrk="1" fontAlgn="base" latinLnBrk="0" hangingPunct="1">
              <a:lnSpc>
                <a:spcPct val="90000"/>
              </a:lnSpc>
              <a:spcBef>
                <a:spcPct val="30000"/>
              </a:spcBef>
              <a:spcAft>
                <a:spcPct val="0"/>
              </a:spcAft>
              <a:buClrTx/>
              <a:buSzTx/>
              <a:buFontTx/>
              <a:buNone/>
              <a:tabLst/>
            </a:pPr>
            <a:endParaRPr sz="1000">
              <a:solidFill>
                <a:schemeClr val="bg1"/>
              </a:solidFill>
              <a:latin typeface="Arial" panose="020B0604020202020204" pitchFamily="34" charset="0"/>
              <a:ea typeface="ＭＳ Ｐゴシック" panose="020B0600070205080204" pitchFamily="34" charset="-128"/>
              <a:cs typeface="Arial" panose="020B0604020202020204" pitchFamily="34" charset="0"/>
            </a:endParaRPr>
          </a:p>
          <a:p>
            <a:pPr marL="0" marR="0" lvl="0" indent="0" algn="l" defTabSz="914400" rtl="0" eaLnBrk="1" fontAlgn="base" latinLnBrk="0" hangingPunct="1">
              <a:lnSpc>
                <a:spcPct val="90000"/>
              </a:lnSpc>
              <a:spcBef>
                <a:spcPct val="30000"/>
              </a:spcBef>
              <a:spcAft>
                <a:spcPct val="0"/>
              </a:spcAft>
              <a:buClrTx/>
              <a:buSzTx/>
              <a:buFontTx/>
              <a:buNone/>
              <a:tabLst/>
              <a:defRPr sz="1000">
                <a:latin typeface="Arial" panose="020B0604020202020204" pitchFamily="34" charset="0"/>
                <a:ea typeface="ＭＳ Ｐゴシック" panose="020B0600070205080204" pitchFamily="34" charset="-128"/>
                <a:cs typeface="Arial" panose="020B0604020202020204" pitchFamily="34" charset="0"/>
              </a:defRPr>
            </a:pPr>
            <a:r>
              <a:t>Al igual que con todos los tipos de espuma, el porcentaje de mezcla, la tasa de aplicación y el caudal dependen del tipo y el diseño del concentrado de espuma. Es importante tener en cuenta las recomendaciones del fabricante de la espuma.</a:t>
            </a:r>
          </a:p>
          <a:p>
            <a:pPr eaLnBrk="1" hangingPunct="1">
              <a:lnSpc>
                <a:spcPct val="90000"/>
              </a:lnSpc>
            </a:pPr>
            <a:endParaRPr sz="1000">
              <a:solidFill>
                <a:schemeClr val="bg1"/>
              </a:solidFill>
              <a:latin typeface="Arial" panose="020B0604020202020204" pitchFamily="34" charset="0"/>
              <a:ea typeface="ＭＳ Ｐゴシック" panose="020B0600070205080204" pitchFamily="34" charset="-128"/>
              <a:cs typeface="Arial" panose="020B0604020202020204" pitchFamily="34" charset="0"/>
            </a:endParaRPr>
          </a:p>
          <a:p>
            <a:pPr marL="0" marR="0" lvl="0" indent="0" algn="l" defTabSz="914400" rtl="0" eaLnBrk="1" fontAlgn="base" latinLnBrk="0" hangingPunct="1">
              <a:lnSpc>
                <a:spcPct val="90000"/>
              </a:lnSpc>
              <a:spcBef>
                <a:spcPct val="30000"/>
              </a:spcBef>
              <a:spcAft>
                <a:spcPct val="0"/>
              </a:spcAft>
              <a:buClrTx/>
              <a:buSzTx/>
              <a:buFontTx/>
              <a:buNone/>
              <a:tabLst/>
              <a:defRPr sz="1000">
                <a:latin typeface="Arial" panose="020B0604020202020204" pitchFamily="34" charset="0"/>
                <a:ea typeface="ＭＳ Ｐゴシック" panose="020B0600070205080204" pitchFamily="34" charset="-128"/>
                <a:cs typeface="Arial" panose="020B0604020202020204" pitchFamily="34" charset="0"/>
              </a:defRPr>
            </a:pPr>
            <a:r>
              <a:rPr>
                <a:solidFill>
                  <a:schemeClr val="bg1"/>
                </a:solidFill>
              </a:rPr>
              <a:t>El etanol y los combustibles mezclados con etanol requieren un mayor caudal de espuma para extinguir incendios, suprimir vapores y aumentar la seguridad de los servicios de emergencia. </a:t>
            </a:r>
            <a:r>
              <a:t>Las espumas de tipo SFFF requieren aproximadamente 1 galón por minuto (gpm) de flujo de solución de espuma por cada 10 pies cuadrados de superficie de combustión en un combustible de tipo hidrocarburo. El etanol y los combustibles mezclados con etanol requieren aproximadamente el doble de caudal (2 gpm/10 pies cuadrados) que una solución de espuma tipo AR. </a:t>
            </a:r>
          </a:p>
          <a:p>
            <a:pPr marL="0" marR="0" lvl="0" indent="0" algn="l" defTabSz="914400" rtl="0" eaLnBrk="1" fontAlgn="base" latinLnBrk="0" hangingPunct="1">
              <a:lnSpc>
                <a:spcPct val="90000"/>
              </a:lnSpc>
              <a:spcBef>
                <a:spcPct val="30000"/>
              </a:spcBef>
              <a:spcAft>
                <a:spcPct val="0"/>
              </a:spcAft>
              <a:buClrTx/>
              <a:buSzTx/>
              <a:buFontTx/>
              <a:buNone/>
              <a:tabLst/>
            </a:pPr>
            <a:endParaRPr sz="1000">
              <a:latin typeface="Arial" panose="020B0604020202020204" pitchFamily="34" charset="0"/>
              <a:ea typeface="ＭＳ Ｐゴシック" panose="020B0600070205080204" pitchFamily="34" charset="-128"/>
              <a:cs typeface="Arial" panose="020B0604020202020204" pitchFamily="34" charset="0"/>
            </a:endParaRPr>
          </a:p>
          <a:p>
            <a:pPr marL="0" marR="0" lvl="0" indent="0" algn="l" defTabSz="914400" rtl="0" eaLnBrk="1" fontAlgn="base" latinLnBrk="0" hangingPunct="1">
              <a:lnSpc>
                <a:spcPct val="90000"/>
              </a:lnSpc>
              <a:spcBef>
                <a:spcPct val="30000"/>
              </a:spcBef>
              <a:spcAft>
                <a:spcPct val="0"/>
              </a:spcAft>
              <a:buClrTx/>
              <a:buSzTx/>
              <a:buFontTx/>
              <a:buNone/>
              <a:tabLst/>
              <a:defRPr sz="1000">
                <a:latin typeface="Arial" panose="020B0604020202020204" pitchFamily="34" charset="0"/>
                <a:ea typeface="ＭＳ Ｐゴシック" panose="020B0600070205080204" pitchFamily="34" charset="-128"/>
                <a:cs typeface="Arial" panose="020B0604020202020204" pitchFamily="34" charset="0"/>
              </a:defRPr>
            </a:pPr>
            <a:r>
              <a:t>La norma NFPA 11 recomienda tasas de aplicación para el etanol y los combustibles mezclados con etanol. Sin embargo, cada fabricante de espuma proporciona directrices sobre las tasas de aplicación basadas en pruebas y en sus certificaciones UL162.</a:t>
            </a:r>
          </a:p>
          <a:p>
            <a:endParaRPr>
              <a:ea typeface="ＭＳ Ｐゴシック" panose="020B0600070205080204" pitchFamily="34" charset="-128"/>
            </a:endParaRPr>
          </a:p>
        </p:txBody>
      </p:sp>
      <p:sp>
        <p:nvSpPr>
          <p:cNvPr id="62468" name="Slide Number Placeholder 3">
            <a:extLst>
              <a:ext uri="{FF2B5EF4-FFF2-40B4-BE49-F238E27FC236}">
                <a16:creationId xmlns:a16="http://schemas.microsoft.com/office/drawing/2014/main" id="{517E55FF-EE70-4A9C-B385-7CD79F9B137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F7D0E160-EAA5-48E7-B1CC-6036FBBAB6F1}" type="slidenum">
              <a:rPr lang="en-US" altLang="en-US" smtClean="0">
                <a:cs typeface="Arial" panose="020B0604020202020204" pitchFamily="34" charset="0"/>
              </a:rPr>
              <a:pPr>
                <a:spcBef>
                  <a:spcPct val="0"/>
                </a:spcBef>
              </a:pPr>
              <a:t>25</a:t>
            </a:fld>
            <a:endParaRPr>
              <a:cs typeface="Arial" panose="020B0604020202020204"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a:extLst>
              <a:ext uri="{FF2B5EF4-FFF2-40B4-BE49-F238E27FC236}">
                <a16:creationId xmlns:a16="http://schemas.microsoft.com/office/drawing/2014/main" id="{CBDFD081-143A-4DE2-B0BD-52144D048CC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Notes Placeholder 2">
            <a:extLst>
              <a:ext uri="{FF2B5EF4-FFF2-40B4-BE49-F238E27FC236}">
                <a16:creationId xmlns:a16="http://schemas.microsoft.com/office/drawing/2014/main" id="{A2166562-23D3-40D9-B51B-293EC7E3583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defRPr sz="1000">
                <a:latin typeface="Arial" panose="020B0604020202020204" pitchFamily="34" charset="0"/>
                <a:ea typeface="ＭＳ Ｐゴシック" panose="020B0600070205080204" pitchFamily="34" charset="-128"/>
                <a:cs typeface="Arial" panose="020B0604020202020204" pitchFamily="34" charset="0"/>
              </a:defRPr>
            </a:pPr>
            <a:r>
              <a:t>Para determinar la cantidad de concentrado de espuma necesaria, debe averiguar el tipo de combustible y la zona afectada. La superficie en pies cuadrados multiplicada por la tasa de aplicación dará como resultado los galones por minuto (gpm) recomendados. La fórmula completa dará el total del concentrado, lo que incluye la duración del ataque y el porcentaje de concentración que se debe utilizar. Como nota, duplique la cantidad de concentrado de espuma que tenga a mano antes de iniciar el ataque contra el fuego (esto cubre el ataque contra el fuego y el mantenimiento de la capa de espuma después de la extinción). La duración depende de la naturaleza del incidente. Los tiempos típicos son de 60 minutos para los tanques y de 20 minutos para los derrames en tierra en incidentes relacionados únicamente con hidrocarburos. Los plazos de duración de los incidentes relacionados con etanol y combustibles mezclados con etanol podrían ser fácilmente de 2 horas o más para tanques de almacenamiento a granel y de 40 minutos o más para derrames en tierra e incendios. </a:t>
            </a:r>
          </a:p>
          <a:p>
            <a:endParaRPr sz="1000">
              <a:latin typeface="Arial" panose="020B0604020202020204" pitchFamily="34" charset="0"/>
              <a:ea typeface="ＭＳ Ｐゴシック" panose="020B0600070205080204" pitchFamily="34" charset="-128"/>
              <a:cs typeface="Arial" panose="020B0604020202020204" pitchFamily="34" charset="0"/>
            </a:endParaRPr>
          </a:p>
          <a:p>
            <a:pPr>
              <a:defRPr sz="1000">
                <a:latin typeface="Arial" panose="020B0604020202020204" pitchFamily="34" charset="0"/>
                <a:ea typeface="ＭＳ Ｐゴシック" panose="020B0600070205080204" pitchFamily="34" charset="-128"/>
                <a:cs typeface="Arial" panose="020B0604020202020204" pitchFamily="34" charset="0"/>
              </a:defRPr>
            </a:pPr>
            <a:r>
              <a:t>*Cálculos de espuma cortesía de Williams Fire and Hazard Control.</a:t>
            </a:r>
          </a:p>
        </p:txBody>
      </p:sp>
      <p:sp>
        <p:nvSpPr>
          <p:cNvPr id="72708" name="Slide Number Placeholder 3">
            <a:extLst>
              <a:ext uri="{FF2B5EF4-FFF2-40B4-BE49-F238E27FC236}">
                <a16:creationId xmlns:a16="http://schemas.microsoft.com/office/drawing/2014/main" id="{5374CD69-54F6-441D-8932-3802897944B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B2F96E1C-482F-4629-B726-E966AD91E2E1}" type="slidenum">
              <a:rPr lang="en-US" altLang="en-US" smtClean="0">
                <a:cs typeface="Arial" panose="020B0604020202020204" pitchFamily="34" charset="0"/>
              </a:rPr>
              <a:pPr>
                <a:spcBef>
                  <a:spcPct val="0"/>
                </a:spcBef>
              </a:pPr>
              <a:t>26</a:t>
            </a:fld>
            <a:endParaRPr>
              <a:cs typeface="Arial" panose="020B0604020202020204"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a:extLst>
              <a:ext uri="{FF2B5EF4-FFF2-40B4-BE49-F238E27FC236}">
                <a16:creationId xmlns:a16="http://schemas.microsoft.com/office/drawing/2014/main" id="{237EF4E0-9F25-46AA-8534-BD594A74485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a:extLst>
              <a:ext uri="{FF2B5EF4-FFF2-40B4-BE49-F238E27FC236}">
                <a16:creationId xmlns:a16="http://schemas.microsoft.com/office/drawing/2014/main" id="{378B6236-6798-4142-8E21-22926FC7C43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defRPr sz="1000">
                <a:latin typeface="Arial" panose="020B0604020202020204" pitchFamily="34" charset="0"/>
                <a:ea typeface="ＭＳ Ｐゴシック" panose="020B0600070205080204" pitchFamily="34" charset="-128"/>
                <a:cs typeface="Arial" panose="020B0604020202020204" pitchFamily="34" charset="0"/>
              </a:defRPr>
            </a:pPr>
            <a:r>
              <a:t>Las dosis de aplicación recomendadas para incendios de derrames de etanol de poca profundidad siguen la norma NFPA 11. En general, aumentar la tasa de aplicación de espuma por encima de la recomendación mínima reducirá el tiempo necesario para la extinción. </a:t>
            </a:r>
          </a:p>
          <a:p>
            <a:endParaRPr sz="1000">
              <a:latin typeface="Arial" panose="020B0604020202020204" pitchFamily="34" charset="0"/>
              <a:ea typeface="ＭＳ Ｐゴシック" panose="020B0600070205080204" pitchFamily="34" charset="-128"/>
              <a:cs typeface="Arial" panose="020B0604020202020204" pitchFamily="34" charset="0"/>
            </a:endParaRPr>
          </a:p>
          <a:p>
            <a:pPr>
              <a:defRPr sz="1000">
                <a:latin typeface="Arial" panose="020B0604020202020204" pitchFamily="34" charset="0"/>
                <a:ea typeface="ＭＳ Ｐゴシック" panose="020B0600070205080204" pitchFamily="34" charset="-128"/>
                <a:cs typeface="Arial" panose="020B0604020202020204" pitchFamily="34" charset="0"/>
              </a:defRPr>
            </a:pPr>
            <a:r>
              <a:t>En caso de incidentes relacionados con etanol o combustibles mezclados con etanol, los tiempos de flujo se basan en las recomendaciones específicas del fabricante, así como en la tasa de aplicación, que se duplicará como mínimo.</a:t>
            </a:r>
          </a:p>
          <a:p>
            <a:endParaRPr>
              <a:ea typeface="ＭＳ Ｐゴシック" panose="020B0600070205080204" pitchFamily="34" charset="-128"/>
            </a:endParaRPr>
          </a:p>
        </p:txBody>
      </p:sp>
      <p:sp>
        <p:nvSpPr>
          <p:cNvPr id="70660" name="Slide Number Placeholder 3">
            <a:extLst>
              <a:ext uri="{FF2B5EF4-FFF2-40B4-BE49-F238E27FC236}">
                <a16:creationId xmlns:a16="http://schemas.microsoft.com/office/drawing/2014/main" id="{3FC5FEF1-B6DD-4597-BDF8-526A8987C12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A25B73B7-D858-4E43-ADF1-812E17C55A4E}" type="slidenum">
              <a:rPr lang="en-US" altLang="en-US" smtClean="0">
                <a:cs typeface="Arial" panose="020B0604020202020204" pitchFamily="34" charset="0"/>
              </a:rPr>
              <a:pPr>
                <a:spcBef>
                  <a:spcPct val="0"/>
                </a:spcBef>
              </a:pPr>
              <a:t>27</a:t>
            </a:fld>
            <a:endParaRPr>
              <a:cs typeface="Arial" panose="020B0604020202020204"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a:extLst>
              <a:ext uri="{FF2B5EF4-FFF2-40B4-BE49-F238E27FC236}">
                <a16:creationId xmlns:a16="http://schemas.microsoft.com/office/drawing/2014/main" id="{9579FBFB-6931-467A-BB5B-0C16F146006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Notes Placeholder 2">
            <a:extLst>
              <a:ext uri="{FF2B5EF4-FFF2-40B4-BE49-F238E27FC236}">
                <a16:creationId xmlns:a16="http://schemas.microsoft.com/office/drawing/2014/main" id="{377C03B8-965F-4473-AF44-A0B29DF91ED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defRPr sz="1000">
                <a:latin typeface="Arial" panose="020B0604020202020204" pitchFamily="34" charset="0"/>
                <a:ea typeface="ＭＳ Ｐゴシック" panose="020B0600070205080204" pitchFamily="34" charset="-128"/>
                <a:cs typeface="Arial" panose="020B0604020202020204" pitchFamily="34" charset="0"/>
              </a:defRPr>
            </a:pPr>
            <a:r>
              <a:t>Este formulario específico proporciona orientación sobre las necesidades de recursos como parte de un plan previo detallado para cualquier instalación de almacenamiento a granel de líquidos inflamables/combustibles, almacenamiento a granel en instalaciones de producción de etanol o hidrocarburos y tanques de almacenamiento en superficie a gran escala en un establecimiento minorista. </a:t>
            </a:r>
          </a:p>
          <a:p>
            <a:endParaRPr sz="1000">
              <a:latin typeface="Arial" panose="020B0604020202020204" pitchFamily="34" charset="0"/>
              <a:ea typeface="ＭＳ Ｐゴシック" panose="020B0600070205080204" pitchFamily="34" charset="-128"/>
              <a:cs typeface="Arial" panose="020B0604020202020204" pitchFamily="34" charset="0"/>
            </a:endParaRPr>
          </a:p>
          <a:p>
            <a:pPr>
              <a:defRPr sz="1000">
                <a:latin typeface="Arial" panose="020B0604020202020204" pitchFamily="34" charset="0"/>
                <a:ea typeface="ＭＳ Ｐゴシック" panose="020B0600070205080204" pitchFamily="34" charset="-128"/>
                <a:cs typeface="Arial" panose="020B0604020202020204" pitchFamily="34" charset="0"/>
              </a:defRPr>
            </a:pPr>
            <a:r>
              <a:t>Tenga en cuenta que las dosis o densidades de aplicación recomendadas que se indican son para combustibles de hidrocarburos. La información resaltada en ROJO es un punto de partida para el etanol y los combustibles mezclados con etanol. La metodología actual indica que se requieren mayores tasas o densidades de aplicación a medida que aumenta el diámetro del tanque. </a:t>
            </a:r>
          </a:p>
          <a:p>
            <a:endParaRPr sz="1000">
              <a:latin typeface="Arial" panose="020B0604020202020204" pitchFamily="34" charset="0"/>
              <a:ea typeface="ＭＳ Ｐゴシック" panose="020B0600070205080204" pitchFamily="34" charset="-128"/>
              <a:cs typeface="Arial" panose="020B0604020202020204" pitchFamily="34" charset="0"/>
            </a:endParaRPr>
          </a:p>
          <a:p>
            <a:pPr>
              <a:defRPr sz="1000">
                <a:latin typeface="Arial" panose="020B0604020202020204" pitchFamily="34" charset="0"/>
                <a:ea typeface="ＭＳ Ｐゴシック" panose="020B0600070205080204" pitchFamily="34" charset="-128"/>
                <a:cs typeface="Arial" panose="020B0604020202020204" pitchFamily="34" charset="0"/>
              </a:defRPr>
            </a:pPr>
            <a:r>
              <a:t>Las organizaciones de respuesta a emergencias con responsabilidades legales o capacidades funcionales deben trabajar en estrecha colaboración con los propietarios y operadores de estas instalaciones durante la fase de elaboración del plan previo. Se recomienda encarecidamente recurrir a ingenieros de protección contra incendios y otros contratistas privados reconocidos a nivel nacional que participan en incidentes de etanol y combustibles mezclados con etanol de alcance y magnitud determinados al calcular las necesidades de recursos, incluyendo las necesidades de concentrado de espuma AR-AFFF y AR-SFFF, suministro de agua y equipos especializados de extinción de incendios con espuma.</a:t>
            </a:r>
          </a:p>
          <a:p>
            <a:endParaRPr>
              <a:ea typeface="ＭＳ Ｐゴシック" panose="020B0600070205080204" pitchFamily="34" charset="-128"/>
            </a:endParaRPr>
          </a:p>
        </p:txBody>
      </p:sp>
      <p:sp>
        <p:nvSpPr>
          <p:cNvPr id="76804" name="Slide Number Placeholder 3">
            <a:extLst>
              <a:ext uri="{FF2B5EF4-FFF2-40B4-BE49-F238E27FC236}">
                <a16:creationId xmlns:a16="http://schemas.microsoft.com/office/drawing/2014/main" id="{02F885F9-AB8F-4422-A75A-91801150CA5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F85EF381-F634-4EBF-A111-1350EF800E0B}" type="slidenum">
              <a:rPr lang="en-US" altLang="en-US" smtClean="0">
                <a:cs typeface="Arial" panose="020B0604020202020204" pitchFamily="34" charset="0"/>
              </a:rPr>
              <a:pPr>
                <a:spcBef>
                  <a:spcPct val="0"/>
                </a:spcBef>
              </a:pPr>
              <a:t>28</a:t>
            </a:fld>
            <a:endParaRPr>
              <a:cs typeface="Arial" panose="020B0604020202020204"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a:extLst>
              <a:ext uri="{FF2B5EF4-FFF2-40B4-BE49-F238E27FC236}">
                <a16:creationId xmlns:a16="http://schemas.microsoft.com/office/drawing/2014/main" id="{84A5A07F-966A-4526-833E-BCCF8542992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Notes Placeholder 2">
            <a:extLst>
              <a:ext uri="{FF2B5EF4-FFF2-40B4-BE49-F238E27FC236}">
                <a16:creationId xmlns:a16="http://schemas.microsoft.com/office/drawing/2014/main" id="{AF0343A2-3638-419C-B584-6ACBB0B0EE6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0" fontAlgn="base" latinLnBrk="0" hangingPunct="0">
              <a:lnSpc>
                <a:spcPct val="100000"/>
              </a:lnSpc>
              <a:spcBef>
                <a:spcPct val="30000"/>
              </a:spcBef>
              <a:spcAft>
                <a:spcPct val="0"/>
              </a:spcAft>
              <a:buClrTx/>
              <a:buSzTx/>
              <a:buFontTx/>
              <a:buNone/>
              <a:tabLst/>
              <a:defRPr sz="1000">
                <a:latin typeface="Arial" panose="020B0604020202020204" pitchFamily="34" charset="0"/>
                <a:ea typeface="ＭＳ Ｐゴシック" panose="020B0600070205080204" pitchFamily="34" charset="-128"/>
                <a:cs typeface="Arial" panose="020B0604020202020204" pitchFamily="34" charset="0"/>
              </a:defRPr>
            </a:pPr>
            <a:r>
              <a:t>Recuerde que, debido a las características del etanol y de los combustibles mezclados con etanol, es posible que se requiera una mayor cantidad de concentrado de espuma y que los tiempos de flujo de la espuma terminada aumenten o incluso se dupliquen para lograr los objetivos del incidente y garantizar la seguridad en el lugar del suceso. </a:t>
            </a:r>
          </a:p>
          <a:p>
            <a:endParaRPr>
              <a:ea typeface="ＭＳ Ｐゴシック" panose="020B0600070205080204" pitchFamily="34" charset="-128"/>
            </a:endParaRPr>
          </a:p>
        </p:txBody>
      </p:sp>
      <p:sp>
        <p:nvSpPr>
          <p:cNvPr id="78852" name="Slide Number Placeholder 3">
            <a:extLst>
              <a:ext uri="{FF2B5EF4-FFF2-40B4-BE49-F238E27FC236}">
                <a16:creationId xmlns:a16="http://schemas.microsoft.com/office/drawing/2014/main" id="{B2244FF2-2AFB-4088-89EA-24675E90BB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82571BE7-E63C-497E-856E-3E55C86DFB98}" type="slidenum">
              <a:rPr lang="en-US" altLang="en-US" smtClean="0">
                <a:cs typeface="Arial" panose="020B0604020202020204" pitchFamily="34" charset="0"/>
              </a:rPr>
              <a:pPr>
                <a:spcBef>
                  <a:spcPct val="0"/>
                </a:spcBef>
              </a:pPr>
              <a:t>29</a:t>
            </a:fld>
            <a:endParaRPr>
              <a:cs typeface="Arial" panose="020B0604020202020204"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a:extLst>
              <a:ext uri="{FF2B5EF4-FFF2-40B4-BE49-F238E27FC236}">
                <a16:creationId xmlns:a16="http://schemas.microsoft.com/office/drawing/2014/main" id="{B609459E-20EC-4A3E-8420-3E6A263FAE3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899" name="Notes Placeholder 2">
            <a:extLst>
              <a:ext uri="{FF2B5EF4-FFF2-40B4-BE49-F238E27FC236}">
                <a16:creationId xmlns:a16="http://schemas.microsoft.com/office/drawing/2014/main" id="{726683F7-3C62-4FA0-B745-68242425207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90000"/>
              </a:lnSpc>
              <a:defRPr sz="1000">
                <a:latin typeface="Arial" panose="020B0604020202020204" pitchFamily="34" charset="0"/>
                <a:ea typeface="ＭＳ Ｐゴシック" panose="020B0600070205080204" pitchFamily="34" charset="-128"/>
                <a:cs typeface="Arial" panose="020B0604020202020204" pitchFamily="34" charset="0"/>
              </a:defRPr>
            </a:pPr>
            <a:r>
              <a:t>Como regla general, en caso de emergencia, se debe usar espuma para duplicar la cantidad de concentrado de espuma disponible antes de iniciar el ataque contra el fuego (esto cubre el ataque contra el fuego y el mantenimiento de la capa de espuma después de la extinción). </a:t>
            </a:r>
          </a:p>
          <a:p>
            <a:endParaRPr>
              <a:ea typeface="ＭＳ Ｐゴシック" panose="020B0600070205080204" pitchFamily="34" charset="-128"/>
            </a:endParaRPr>
          </a:p>
        </p:txBody>
      </p:sp>
      <p:sp>
        <p:nvSpPr>
          <p:cNvPr id="80900" name="Slide Number Placeholder 3">
            <a:extLst>
              <a:ext uri="{FF2B5EF4-FFF2-40B4-BE49-F238E27FC236}">
                <a16:creationId xmlns:a16="http://schemas.microsoft.com/office/drawing/2014/main" id="{8C245CC8-273B-47A3-AA58-7D0886C93FE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544BE304-8983-4D59-B167-76209174FD1A}" type="slidenum">
              <a:rPr lang="en-US" altLang="en-US" smtClean="0">
                <a:cs typeface="Arial" panose="020B0604020202020204" pitchFamily="34" charset="0"/>
              </a:rPr>
              <a:pPr>
                <a:spcBef>
                  <a:spcPct val="0"/>
                </a:spcBef>
              </a:pPr>
              <a:t>30</a:t>
            </a:fld>
            <a:endParaRPr>
              <a:cs typeface="Arial" panose="020B0604020202020204"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66C08-48B5-1768-4D95-6B57F722FD0E}"/>
            </a:ext>
          </a:extLst>
        </p:cNvPr>
        <p:cNvGrpSpPr/>
        <p:nvPr/>
      </p:nvGrpSpPr>
      <p:grpSpPr>
        <a:xfrm>
          <a:off x="0" y="0"/>
          <a:ext cx="0" cy="0"/>
          <a:chOff x="0" y="0"/>
          <a:chExt cx="0" cy="0"/>
        </a:xfrm>
      </p:grpSpPr>
      <p:sp>
        <p:nvSpPr>
          <p:cNvPr id="82946" name="Slide Image Placeholder 1">
            <a:extLst>
              <a:ext uri="{FF2B5EF4-FFF2-40B4-BE49-F238E27FC236}">
                <a16:creationId xmlns:a16="http://schemas.microsoft.com/office/drawing/2014/main" id="{B6269BC2-D412-2558-6C26-9A7CA2EA406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2947" name="Notes Placeholder 2">
            <a:extLst>
              <a:ext uri="{FF2B5EF4-FFF2-40B4-BE49-F238E27FC236}">
                <a16:creationId xmlns:a16="http://schemas.microsoft.com/office/drawing/2014/main" id="{796257DB-37BE-EB18-6F5C-36A40C40ED5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fontScale="92500" lnSpcReduction="10000"/>
          </a:bodyPr>
          <a:lstStyle/>
          <a:p>
            <a:pPr>
              <a:defRPr sz="1000">
                <a:effectLst/>
                <a:latin typeface="Arial" panose="020B0604020202020204" pitchFamily="34" charset="0"/>
                <a:cs typeface="Arial" panose="020B0604020202020204" pitchFamily="34" charset="0"/>
              </a:defRPr>
            </a:pPr>
            <a:r>
              <a:rPr sz="1000" dirty="0">
                <a:latin typeface="Arial" panose="020B0604020202020204" pitchFamily="34" charset="0"/>
                <a:cs typeface="Arial" panose="020B0604020202020204" pitchFamily="34" charset="0"/>
              </a:rPr>
              <a:t>Para </a:t>
            </a:r>
            <a:r>
              <a:rPr sz="1000" dirty="0" err="1">
                <a:latin typeface="Arial" panose="020B0604020202020204" pitchFamily="34" charset="0"/>
                <a:cs typeface="Arial" panose="020B0604020202020204" pitchFamily="34" charset="0"/>
              </a:rPr>
              <a:t>determinar</a:t>
            </a:r>
            <a:r>
              <a:rPr sz="1000" dirty="0">
                <a:latin typeface="Arial" panose="020B0604020202020204" pitchFamily="34" charset="0"/>
                <a:cs typeface="Arial" panose="020B0604020202020204" pitchFamily="34" charset="0"/>
              </a:rPr>
              <a:t> </a:t>
            </a:r>
            <a:r>
              <a:rPr sz="1000" dirty="0" err="1">
                <a:latin typeface="Arial" panose="020B0604020202020204" pitchFamily="34" charset="0"/>
                <a:cs typeface="Arial" panose="020B0604020202020204" pitchFamily="34" charset="0"/>
              </a:rPr>
              <a:t>el</a:t>
            </a:r>
            <a:r>
              <a:rPr sz="1000" dirty="0">
                <a:latin typeface="Arial" panose="020B0604020202020204" pitchFamily="34" charset="0"/>
                <a:cs typeface="Arial" panose="020B0604020202020204" pitchFamily="34" charset="0"/>
              </a:rPr>
              <a:t> </a:t>
            </a:r>
            <a:r>
              <a:rPr sz="1000" dirty="0" err="1">
                <a:latin typeface="Arial" panose="020B0604020202020204" pitchFamily="34" charset="0"/>
                <a:cs typeface="Arial" panose="020B0604020202020204" pitchFamily="34" charset="0"/>
              </a:rPr>
              <a:t>cálculo</a:t>
            </a:r>
            <a:r>
              <a:rPr sz="1000" dirty="0">
                <a:latin typeface="Arial" panose="020B0604020202020204" pitchFamily="34" charset="0"/>
                <a:cs typeface="Arial" panose="020B0604020202020204" pitchFamily="34" charset="0"/>
              </a:rPr>
              <a:t> del </a:t>
            </a:r>
            <a:r>
              <a:rPr sz="1000" dirty="0" err="1">
                <a:latin typeface="Arial" panose="020B0604020202020204" pitchFamily="34" charset="0"/>
                <a:cs typeface="Arial" panose="020B0604020202020204" pitchFamily="34" charset="0"/>
              </a:rPr>
              <a:t>derrame</a:t>
            </a:r>
            <a:r>
              <a:rPr sz="1000" dirty="0">
                <a:latin typeface="Arial" panose="020B0604020202020204" pitchFamily="34" charset="0"/>
                <a:cs typeface="Arial" panose="020B0604020202020204" pitchFamily="34" charset="0"/>
              </a:rPr>
              <a:t>: </a:t>
            </a:r>
          </a:p>
          <a:p>
            <a:pPr marL="171450" lvl="0" indent="-171450">
              <a:buFont typeface="Arial" panose="020B0604020202020204" pitchFamily="34" charset="0"/>
              <a:buChar char="•"/>
            </a:pPr>
            <a:r>
              <a:rPr lang="es-ES" sz="1000" kern="1200" dirty="0">
                <a:solidFill>
                  <a:schemeClr val="tx1"/>
                </a:solidFill>
                <a:effectLst/>
                <a:latin typeface="Arial" panose="020B0604020202020204" pitchFamily="34" charset="0"/>
                <a:ea typeface="ＭＳ Ｐゴシック" charset="0"/>
                <a:cs typeface="Arial" panose="020B0604020202020204" pitchFamily="34" charset="0"/>
              </a:rPr>
              <a:t>Determinar el área de peligro</a:t>
            </a:r>
            <a:endParaRPr lang="en-US" sz="1000" kern="1200" dirty="0">
              <a:solidFill>
                <a:schemeClr val="tx1"/>
              </a:solidFill>
              <a:effectLst/>
              <a:latin typeface="Arial" panose="020B0604020202020204" pitchFamily="34" charset="0"/>
              <a:ea typeface="ＭＳ Ｐゴシック" charset="0"/>
              <a:cs typeface="Arial" panose="020B0604020202020204" pitchFamily="34" charset="0"/>
            </a:endParaRPr>
          </a:p>
          <a:p>
            <a:pPr marL="171450" lvl="0" indent="-171450">
              <a:buFont typeface="Arial" panose="020B0604020202020204" pitchFamily="34" charset="0"/>
              <a:buChar char="•"/>
            </a:pPr>
            <a:r>
              <a:rPr lang="es-ES" sz="1000" kern="1200" dirty="0">
                <a:solidFill>
                  <a:schemeClr val="tx1"/>
                </a:solidFill>
                <a:effectLst/>
                <a:latin typeface="Arial" panose="020B0604020202020204" pitchFamily="34" charset="0"/>
                <a:ea typeface="ＭＳ Ｐゴシック" charset="0"/>
                <a:cs typeface="Arial" panose="020B0604020202020204" pitchFamily="34" charset="0"/>
              </a:rPr>
              <a:t>Elija la tasa de aplicación adecuada.</a:t>
            </a:r>
            <a:endParaRPr lang="en-US" sz="1000" kern="1200" dirty="0">
              <a:solidFill>
                <a:schemeClr val="tx1"/>
              </a:solidFill>
              <a:effectLst/>
              <a:latin typeface="Arial" panose="020B0604020202020204" pitchFamily="34" charset="0"/>
              <a:ea typeface="ＭＳ Ｐゴシック" charset="0"/>
              <a:cs typeface="Arial" panose="020B0604020202020204" pitchFamily="34" charset="0"/>
            </a:endParaRPr>
          </a:p>
          <a:p>
            <a:pPr marL="171450" lvl="0" indent="-171450">
              <a:buFont typeface="Arial" panose="020B0604020202020204" pitchFamily="34" charset="0"/>
              <a:buChar char="•"/>
            </a:pPr>
            <a:r>
              <a:rPr lang="es-ES" sz="1000" kern="1200" dirty="0">
                <a:solidFill>
                  <a:schemeClr val="tx1"/>
                </a:solidFill>
                <a:effectLst/>
                <a:latin typeface="Arial" panose="020B0604020202020204" pitchFamily="34" charset="0"/>
                <a:ea typeface="ＭＳ Ｐゴシック" charset="0"/>
                <a:cs typeface="Arial" panose="020B0604020202020204" pitchFamily="34" charset="0"/>
              </a:rPr>
              <a:t>Caudal x Área = Galones por minuto (GPM) de solución de espuma terminada</a:t>
            </a:r>
            <a:endParaRPr lang="en-US" sz="1000" kern="1200" dirty="0">
              <a:solidFill>
                <a:schemeClr val="tx1"/>
              </a:solidFill>
              <a:effectLst/>
              <a:latin typeface="Arial" panose="020B0604020202020204" pitchFamily="34" charset="0"/>
              <a:ea typeface="ＭＳ Ｐゴシック" charset="0"/>
              <a:cs typeface="Arial" panose="020B0604020202020204" pitchFamily="34" charset="0"/>
            </a:endParaRPr>
          </a:p>
          <a:p>
            <a:pPr marL="171450" lvl="0" indent="-171450">
              <a:buFont typeface="Arial" panose="020B0604020202020204" pitchFamily="34" charset="0"/>
              <a:buChar char="•"/>
            </a:pPr>
            <a:r>
              <a:rPr lang="es-ES" sz="1000" kern="1200" dirty="0">
                <a:solidFill>
                  <a:schemeClr val="tx1"/>
                </a:solidFill>
                <a:effectLst/>
                <a:latin typeface="Arial" panose="020B0604020202020204" pitchFamily="34" charset="0"/>
                <a:ea typeface="ＭＳ Ｐゴシック" charset="0"/>
                <a:cs typeface="Arial" panose="020B0604020202020204" pitchFamily="34" charset="0"/>
              </a:rPr>
              <a:t>GPM de solución de espuma terminada x % de concentrado líquido de espuma = Galones de concentrado líquido de espuma por minuto</a:t>
            </a:r>
            <a:endParaRPr lang="en-US" sz="1000" kern="1200" dirty="0">
              <a:solidFill>
                <a:schemeClr val="tx1"/>
              </a:solidFill>
              <a:effectLst/>
              <a:latin typeface="Arial" panose="020B0604020202020204" pitchFamily="34" charset="0"/>
              <a:ea typeface="ＭＳ Ｐゴシック" charset="0"/>
              <a:cs typeface="Arial" panose="020B0604020202020204" pitchFamily="34" charset="0"/>
            </a:endParaRPr>
          </a:p>
          <a:p>
            <a:pPr marL="171450" lvl="0" indent="-171450">
              <a:buFont typeface="Arial" panose="020B0604020202020204" pitchFamily="34" charset="0"/>
              <a:buChar char="•"/>
            </a:pPr>
            <a:r>
              <a:rPr lang="es-ES" sz="1000" kern="1200" dirty="0">
                <a:solidFill>
                  <a:schemeClr val="tx1"/>
                </a:solidFill>
                <a:effectLst/>
                <a:latin typeface="Arial" panose="020B0604020202020204" pitchFamily="34" charset="0"/>
                <a:ea typeface="ＭＳ Ｐゴシック" charset="0"/>
                <a:cs typeface="Arial" panose="020B0604020202020204" pitchFamily="34" charset="0"/>
              </a:rPr>
              <a:t>Galones de concentrado líquido de espuma por minuto x Duración del flujo = Concentrado líquido de espuma total requerido</a:t>
            </a:r>
            <a:endParaRPr lang="en-US" sz="1000" kern="1200" dirty="0">
              <a:solidFill>
                <a:schemeClr val="tx1"/>
              </a:solidFill>
              <a:effectLst/>
              <a:latin typeface="Arial" panose="020B0604020202020204" pitchFamily="34" charset="0"/>
              <a:ea typeface="ＭＳ Ｐゴシック" charset="0"/>
              <a:cs typeface="Arial" panose="020B0604020202020204" pitchFamily="34" charset="0"/>
            </a:endParaRPr>
          </a:p>
          <a:p>
            <a:pPr>
              <a:defRPr sz="1000">
                <a:effectLst/>
                <a:latin typeface="Arial" panose="020B0604020202020204" pitchFamily="34" charset="0"/>
                <a:cs typeface="Arial" panose="020B0604020202020204" pitchFamily="34" charset="0"/>
              </a:defRPr>
            </a:pPr>
            <a:r>
              <a:rPr sz="1000" dirty="0">
                <a:latin typeface="Arial" panose="020B0604020202020204" pitchFamily="34" charset="0"/>
                <a:cs typeface="Arial" panose="020B0604020202020204" pitchFamily="34" charset="0"/>
              </a:rPr>
              <a:t> </a:t>
            </a:r>
          </a:p>
          <a:p>
            <a:pPr>
              <a:defRPr sz="1000">
                <a:effectLst/>
                <a:latin typeface="Arial" panose="020B0604020202020204" pitchFamily="34" charset="0"/>
                <a:cs typeface="Arial" panose="020B0604020202020204" pitchFamily="34" charset="0"/>
              </a:defRPr>
            </a:pPr>
            <a:r>
              <a:rPr dirty="0"/>
              <a:t>Los </a:t>
            </a:r>
            <a:r>
              <a:rPr dirty="0" err="1"/>
              <a:t>derrames</a:t>
            </a:r>
            <a:r>
              <a:rPr dirty="0"/>
              <a:t> </a:t>
            </a:r>
            <a:r>
              <a:rPr dirty="0" err="1"/>
              <a:t>que</a:t>
            </a:r>
            <a:r>
              <a:rPr dirty="0"/>
              <a:t> </a:t>
            </a:r>
            <a:r>
              <a:rPr dirty="0" err="1"/>
              <a:t>involucren</a:t>
            </a:r>
            <a:r>
              <a:rPr dirty="0"/>
              <a:t> </a:t>
            </a:r>
            <a:r>
              <a:rPr dirty="0" err="1"/>
              <a:t>etanol</a:t>
            </a:r>
            <a:r>
              <a:rPr dirty="0"/>
              <a:t> o combustibles </a:t>
            </a:r>
            <a:r>
              <a:rPr dirty="0" err="1"/>
              <a:t>mezclados</a:t>
            </a:r>
            <a:r>
              <a:rPr dirty="0"/>
              <a:t> con </a:t>
            </a:r>
            <a:r>
              <a:rPr dirty="0" err="1"/>
              <a:t>etanol</a:t>
            </a:r>
            <a:r>
              <a:rPr dirty="0"/>
              <a:t> </a:t>
            </a:r>
            <a:r>
              <a:rPr dirty="0" err="1"/>
              <a:t>requieren</a:t>
            </a:r>
            <a:r>
              <a:rPr dirty="0"/>
              <a:t> un </a:t>
            </a:r>
            <a:r>
              <a:rPr dirty="0" err="1"/>
              <a:t>tiempo</a:t>
            </a:r>
            <a:r>
              <a:rPr dirty="0"/>
              <a:t> </a:t>
            </a:r>
            <a:r>
              <a:rPr dirty="0" err="1"/>
              <a:t>mínimo</a:t>
            </a:r>
            <a:r>
              <a:rPr dirty="0"/>
              <a:t> de </a:t>
            </a:r>
            <a:r>
              <a:rPr dirty="0" err="1"/>
              <a:t>flujo</a:t>
            </a:r>
            <a:r>
              <a:rPr dirty="0"/>
              <a:t> de 30 </a:t>
            </a:r>
            <a:r>
              <a:rPr dirty="0" err="1"/>
              <a:t>minutos</a:t>
            </a:r>
            <a:r>
              <a:rPr dirty="0"/>
              <a:t>, y </a:t>
            </a:r>
            <a:r>
              <a:rPr dirty="0" err="1"/>
              <a:t>el</a:t>
            </a:r>
            <a:r>
              <a:rPr dirty="0"/>
              <a:t> </a:t>
            </a:r>
            <a:r>
              <a:rPr dirty="0" err="1"/>
              <a:t>tiempo</a:t>
            </a:r>
            <a:r>
              <a:rPr dirty="0"/>
              <a:t> </a:t>
            </a:r>
            <a:r>
              <a:rPr dirty="0" err="1"/>
              <a:t>exacto</a:t>
            </a:r>
            <a:r>
              <a:rPr dirty="0"/>
              <a:t> de </a:t>
            </a:r>
            <a:r>
              <a:rPr dirty="0" err="1"/>
              <a:t>flujo</a:t>
            </a:r>
            <a:r>
              <a:rPr dirty="0"/>
              <a:t> </a:t>
            </a:r>
            <a:r>
              <a:rPr dirty="0" err="1"/>
              <a:t>durante</a:t>
            </a:r>
            <a:r>
              <a:rPr dirty="0"/>
              <a:t> </a:t>
            </a:r>
            <a:r>
              <a:rPr dirty="0" err="1"/>
              <a:t>el</a:t>
            </a:r>
            <a:r>
              <a:rPr dirty="0"/>
              <a:t> </a:t>
            </a:r>
            <a:r>
              <a:rPr dirty="0" err="1"/>
              <a:t>incidente</a:t>
            </a:r>
            <a:r>
              <a:rPr dirty="0"/>
              <a:t> lo </a:t>
            </a:r>
            <a:r>
              <a:rPr dirty="0" err="1"/>
              <a:t>determinan</a:t>
            </a:r>
            <a:r>
              <a:rPr dirty="0"/>
              <a:t> las </a:t>
            </a:r>
            <a:r>
              <a:rPr dirty="0" err="1"/>
              <a:t>recomendaciones</a:t>
            </a:r>
            <a:r>
              <a:rPr dirty="0"/>
              <a:t> del </a:t>
            </a:r>
            <a:r>
              <a:rPr dirty="0" err="1"/>
              <a:t>fabricante</a:t>
            </a:r>
            <a:r>
              <a:rPr dirty="0"/>
              <a:t> de la </a:t>
            </a:r>
            <a:r>
              <a:rPr dirty="0" err="1"/>
              <a:t>espuma</a:t>
            </a:r>
            <a:r>
              <a:rPr dirty="0"/>
              <a:t> y </a:t>
            </a:r>
            <a:r>
              <a:rPr dirty="0" err="1"/>
              <a:t>el</a:t>
            </a:r>
            <a:r>
              <a:rPr dirty="0"/>
              <a:t> </a:t>
            </a:r>
            <a:r>
              <a:rPr dirty="0" err="1"/>
              <a:t>tipo</a:t>
            </a:r>
            <a:r>
              <a:rPr dirty="0"/>
              <a:t> de </a:t>
            </a:r>
            <a:r>
              <a:rPr dirty="0" err="1"/>
              <a:t>espuma</a:t>
            </a:r>
            <a:r>
              <a:rPr dirty="0"/>
              <a:t> </a:t>
            </a:r>
            <a:r>
              <a:rPr dirty="0" err="1"/>
              <a:t>utilizada</a:t>
            </a:r>
            <a:r>
              <a:rPr dirty="0"/>
              <a:t>.</a:t>
            </a:r>
          </a:p>
          <a:p>
            <a:pPr>
              <a:defRPr sz="1000">
                <a:effectLst/>
                <a:latin typeface="Arial" panose="020B0604020202020204" pitchFamily="34" charset="0"/>
                <a:cs typeface="Arial" panose="020B0604020202020204" pitchFamily="34" charset="0"/>
              </a:defRPr>
            </a:pPr>
            <a:r>
              <a:rPr dirty="0"/>
              <a:t> </a:t>
            </a:r>
          </a:p>
          <a:p>
            <a:pPr>
              <a:defRPr sz="1000">
                <a:effectLst/>
                <a:latin typeface="Arial" panose="020B0604020202020204" pitchFamily="34" charset="0"/>
                <a:cs typeface="Arial" panose="020B0604020202020204" pitchFamily="34" charset="0"/>
              </a:defRPr>
            </a:pPr>
            <a:r>
              <a:rPr dirty="0"/>
              <a:t>El caudal </a:t>
            </a:r>
            <a:r>
              <a:rPr dirty="0" err="1"/>
              <a:t>determinará</a:t>
            </a:r>
            <a:r>
              <a:rPr dirty="0"/>
              <a:t> </a:t>
            </a:r>
            <a:r>
              <a:rPr dirty="0" err="1"/>
              <a:t>qué</a:t>
            </a:r>
            <a:r>
              <a:rPr dirty="0"/>
              <a:t> </a:t>
            </a:r>
            <a:r>
              <a:rPr dirty="0" err="1"/>
              <a:t>boquillas</a:t>
            </a:r>
            <a:r>
              <a:rPr dirty="0"/>
              <a:t> o </a:t>
            </a:r>
            <a:r>
              <a:rPr dirty="0" err="1"/>
              <a:t>combinación</a:t>
            </a:r>
            <a:r>
              <a:rPr dirty="0"/>
              <a:t> de </a:t>
            </a:r>
            <a:r>
              <a:rPr dirty="0" err="1"/>
              <a:t>boquillas</a:t>
            </a:r>
            <a:r>
              <a:rPr dirty="0"/>
              <a:t> </a:t>
            </a:r>
            <a:r>
              <a:rPr dirty="0" err="1"/>
              <a:t>serán</a:t>
            </a:r>
            <a:r>
              <a:rPr dirty="0"/>
              <a:t> </a:t>
            </a:r>
            <a:r>
              <a:rPr dirty="0" err="1"/>
              <a:t>necesarias</a:t>
            </a:r>
            <a:r>
              <a:rPr dirty="0"/>
              <a:t>.</a:t>
            </a:r>
          </a:p>
          <a:p>
            <a:endParaRPr sz="1000" kern="1200" dirty="0">
              <a:solidFill>
                <a:schemeClr val="tx1"/>
              </a:solidFill>
              <a:effectLst/>
              <a:latin typeface="Arial" panose="020B0604020202020204" pitchFamily="34" charset="0"/>
              <a:ea typeface="ＭＳ Ｐゴシック" charset="0"/>
              <a:cs typeface="Arial" panose="020B0604020202020204" pitchFamily="34" charset="0"/>
            </a:endParaRPr>
          </a:p>
          <a:p>
            <a:pPr>
              <a:defRPr sz="1000">
                <a:effectLst/>
                <a:latin typeface="Arial" panose="020B0604020202020204" pitchFamily="34" charset="0"/>
                <a:cs typeface="Arial" panose="020B0604020202020204" pitchFamily="34" charset="0"/>
              </a:defRPr>
            </a:pPr>
            <a:r>
              <a:rPr dirty="0"/>
              <a:t>Las </a:t>
            </a:r>
            <a:r>
              <a:rPr dirty="0" err="1"/>
              <a:t>dosis</a:t>
            </a:r>
            <a:r>
              <a:rPr dirty="0"/>
              <a:t> de </a:t>
            </a:r>
            <a:r>
              <a:rPr dirty="0" err="1"/>
              <a:t>aplicación</a:t>
            </a:r>
            <a:r>
              <a:rPr dirty="0"/>
              <a:t> las </a:t>
            </a:r>
            <a:r>
              <a:rPr dirty="0" err="1"/>
              <a:t>proporciona</a:t>
            </a:r>
            <a:r>
              <a:rPr dirty="0"/>
              <a:t> </a:t>
            </a:r>
            <a:r>
              <a:rPr dirty="0" err="1"/>
              <a:t>el</a:t>
            </a:r>
            <a:r>
              <a:rPr dirty="0"/>
              <a:t> </a:t>
            </a:r>
            <a:r>
              <a:rPr dirty="0" err="1"/>
              <a:t>fabricante</a:t>
            </a:r>
            <a:r>
              <a:rPr dirty="0"/>
              <a:t>; las </a:t>
            </a:r>
            <a:r>
              <a:rPr dirty="0" err="1"/>
              <a:t>marcas</a:t>
            </a:r>
            <a:r>
              <a:rPr dirty="0"/>
              <a:t> de </a:t>
            </a:r>
            <a:r>
              <a:rPr dirty="0" err="1"/>
              <a:t>tiempo</a:t>
            </a:r>
            <a:r>
              <a:rPr dirty="0"/>
              <a:t> de </a:t>
            </a:r>
            <a:r>
              <a:rPr dirty="0" err="1"/>
              <a:t>aplicación</a:t>
            </a:r>
            <a:r>
              <a:rPr dirty="0"/>
              <a:t> o </a:t>
            </a:r>
            <a:r>
              <a:rPr dirty="0" err="1"/>
              <a:t>los</a:t>
            </a:r>
            <a:r>
              <a:rPr dirty="0"/>
              <a:t> </a:t>
            </a:r>
            <a:r>
              <a:rPr dirty="0" err="1"/>
              <a:t>tiempos</a:t>
            </a:r>
            <a:r>
              <a:rPr dirty="0"/>
              <a:t> de </a:t>
            </a:r>
            <a:r>
              <a:rPr dirty="0" err="1"/>
              <a:t>flujo</a:t>
            </a:r>
            <a:r>
              <a:rPr dirty="0"/>
              <a:t> son </a:t>
            </a:r>
            <a:r>
              <a:rPr dirty="0" err="1"/>
              <a:t>representativos</a:t>
            </a:r>
            <a:r>
              <a:rPr dirty="0"/>
              <a:t> de las </a:t>
            </a:r>
            <a:r>
              <a:rPr dirty="0" err="1"/>
              <a:t>recomendaciones</a:t>
            </a:r>
            <a:r>
              <a:rPr dirty="0"/>
              <a:t> de la norma NFPA 11. Como </a:t>
            </a:r>
            <a:r>
              <a:rPr dirty="0" err="1"/>
              <a:t>regla</a:t>
            </a:r>
            <a:r>
              <a:rPr dirty="0"/>
              <a:t> general, </a:t>
            </a:r>
            <a:r>
              <a:rPr dirty="0" err="1"/>
              <a:t>cualquier</a:t>
            </a:r>
            <a:r>
              <a:rPr dirty="0"/>
              <a:t> </a:t>
            </a:r>
            <a:r>
              <a:rPr dirty="0" err="1"/>
              <a:t>marca</a:t>
            </a:r>
            <a:r>
              <a:rPr dirty="0"/>
              <a:t> de </a:t>
            </a:r>
            <a:r>
              <a:rPr dirty="0" err="1"/>
              <a:t>tiempo</a:t>
            </a:r>
            <a:r>
              <a:rPr dirty="0"/>
              <a:t> </a:t>
            </a:r>
            <a:r>
              <a:rPr dirty="0" err="1"/>
              <a:t>recomendada</a:t>
            </a:r>
            <a:r>
              <a:rPr dirty="0"/>
              <a:t> para </a:t>
            </a:r>
            <a:r>
              <a:rPr dirty="0" err="1"/>
              <a:t>incidentes</a:t>
            </a:r>
            <a:r>
              <a:rPr dirty="0"/>
              <a:t> </a:t>
            </a:r>
            <a:r>
              <a:rPr dirty="0" err="1"/>
              <a:t>relacionados</a:t>
            </a:r>
            <a:r>
              <a:rPr dirty="0"/>
              <a:t> con </a:t>
            </a:r>
            <a:r>
              <a:rPr dirty="0" err="1"/>
              <a:t>hidrocarburos</a:t>
            </a:r>
            <a:r>
              <a:rPr dirty="0"/>
              <a:t> </a:t>
            </a:r>
            <a:r>
              <a:rPr dirty="0" err="1"/>
              <a:t>requiere</a:t>
            </a:r>
            <a:r>
              <a:rPr dirty="0"/>
              <a:t> </a:t>
            </a:r>
            <a:r>
              <a:rPr dirty="0" err="1"/>
              <a:t>que</a:t>
            </a:r>
            <a:r>
              <a:rPr dirty="0"/>
              <a:t> </a:t>
            </a:r>
            <a:r>
              <a:rPr dirty="0" err="1"/>
              <a:t>los</a:t>
            </a:r>
            <a:r>
              <a:rPr dirty="0"/>
              <a:t> </a:t>
            </a:r>
            <a:r>
              <a:rPr dirty="0" err="1"/>
              <a:t>incidentes</a:t>
            </a:r>
            <a:r>
              <a:rPr dirty="0"/>
              <a:t> con </a:t>
            </a:r>
            <a:r>
              <a:rPr dirty="0" err="1"/>
              <a:t>etanol</a:t>
            </a:r>
            <a:r>
              <a:rPr dirty="0"/>
              <a:t> y combustibles </a:t>
            </a:r>
            <a:r>
              <a:rPr dirty="0" err="1"/>
              <a:t>mezclados</a:t>
            </a:r>
            <a:r>
              <a:rPr dirty="0"/>
              <a:t> con </a:t>
            </a:r>
            <a:r>
              <a:rPr dirty="0" err="1"/>
              <a:t>etanol</a:t>
            </a:r>
            <a:r>
              <a:rPr dirty="0"/>
              <a:t> </a:t>
            </a:r>
            <a:r>
              <a:rPr dirty="0" err="1"/>
              <a:t>tengan</a:t>
            </a:r>
            <a:r>
              <a:rPr dirty="0"/>
              <a:t> </a:t>
            </a:r>
            <a:r>
              <a:rPr dirty="0" err="1"/>
              <a:t>una</a:t>
            </a:r>
            <a:r>
              <a:rPr dirty="0"/>
              <a:t> </a:t>
            </a:r>
            <a:r>
              <a:rPr dirty="0" err="1"/>
              <a:t>marca</a:t>
            </a:r>
            <a:r>
              <a:rPr dirty="0"/>
              <a:t> de </a:t>
            </a:r>
            <a:r>
              <a:rPr dirty="0" err="1"/>
              <a:t>tiempo</a:t>
            </a:r>
            <a:r>
              <a:rPr dirty="0"/>
              <a:t> </a:t>
            </a:r>
            <a:r>
              <a:rPr dirty="0" err="1"/>
              <a:t>que</a:t>
            </a:r>
            <a:r>
              <a:rPr dirty="0"/>
              <a:t> se DUPLIQUE </a:t>
            </a:r>
            <a:r>
              <a:rPr dirty="0" err="1"/>
              <a:t>como</a:t>
            </a:r>
            <a:r>
              <a:rPr dirty="0"/>
              <a:t> </a:t>
            </a:r>
            <a:r>
              <a:rPr dirty="0" err="1"/>
              <a:t>mínimo</a:t>
            </a:r>
            <a:r>
              <a:rPr dirty="0"/>
              <a:t> para </a:t>
            </a:r>
            <a:r>
              <a:rPr dirty="0" err="1"/>
              <a:t>determinar</a:t>
            </a:r>
            <a:r>
              <a:rPr dirty="0"/>
              <a:t> las </a:t>
            </a:r>
            <a:r>
              <a:rPr dirty="0" err="1"/>
              <a:t>necesidades</a:t>
            </a:r>
            <a:r>
              <a:rPr dirty="0"/>
              <a:t> de </a:t>
            </a:r>
            <a:r>
              <a:rPr dirty="0" err="1"/>
              <a:t>recursos</a:t>
            </a:r>
            <a:r>
              <a:rPr dirty="0"/>
              <a:t>, </a:t>
            </a:r>
            <a:r>
              <a:rPr dirty="0" err="1"/>
              <a:t>el</a:t>
            </a:r>
            <a:r>
              <a:rPr dirty="0"/>
              <a:t> </a:t>
            </a:r>
            <a:r>
              <a:rPr dirty="0" err="1"/>
              <a:t>éxito</a:t>
            </a:r>
            <a:r>
              <a:rPr dirty="0"/>
              <a:t> del </a:t>
            </a:r>
            <a:r>
              <a:rPr dirty="0" err="1"/>
              <a:t>incidente</a:t>
            </a:r>
            <a:r>
              <a:rPr dirty="0"/>
              <a:t> y la </a:t>
            </a:r>
            <a:r>
              <a:rPr dirty="0" err="1"/>
              <a:t>estabilización</a:t>
            </a:r>
            <a:r>
              <a:rPr dirty="0"/>
              <a:t> del </a:t>
            </a:r>
            <a:r>
              <a:rPr dirty="0" err="1"/>
              <a:t>mismo</a:t>
            </a:r>
            <a:r>
              <a:rPr dirty="0"/>
              <a:t> a largo </a:t>
            </a:r>
            <a:r>
              <a:rPr dirty="0" err="1"/>
              <a:t>plazo</a:t>
            </a:r>
            <a:r>
              <a:rPr dirty="0"/>
              <a:t>.</a:t>
            </a:r>
          </a:p>
          <a:p>
            <a:endParaRPr sz="1000" kern="1200" dirty="0">
              <a:solidFill>
                <a:schemeClr val="tx1"/>
              </a:solidFill>
              <a:effectLst/>
              <a:latin typeface="Arial" panose="020B0604020202020204" pitchFamily="34" charset="0"/>
              <a:ea typeface="ＭＳ Ｐゴシック" charset="0"/>
              <a:cs typeface="Arial" panose="020B0604020202020204" pitchFamily="34" charset="0"/>
            </a:endParaRPr>
          </a:p>
          <a:p>
            <a:pPr>
              <a:defRPr sz="1000" b="1">
                <a:latin typeface="Arial" panose="020B0604020202020204" pitchFamily="34" charset="0"/>
                <a:ea typeface="ＭＳ Ｐゴシック" panose="020B0600070205080204" pitchFamily="34" charset="-128"/>
                <a:cs typeface="Arial" panose="020B0604020202020204" pitchFamily="34" charset="0"/>
              </a:defRPr>
            </a:pPr>
            <a:r>
              <a:rPr dirty="0" err="1"/>
              <a:t>Discusión</a:t>
            </a:r>
            <a:r>
              <a:rPr dirty="0"/>
              <a:t> </a:t>
            </a:r>
            <a:r>
              <a:rPr dirty="0" err="1"/>
              <a:t>en</a:t>
            </a:r>
            <a:r>
              <a:rPr dirty="0"/>
              <a:t> </a:t>
            </a:r>
            <a:r>
              <a:rPr dirty="0" err="1"/>
              <a:t>grupo</a:t>
            </a:r>
            <a:r>
              <a:rPr dirty="0"/>
              <a:t>:</a:t>
            </a:r>
          </a:p>
          <a:p>
            <a:pPr>
              <a:defRPr sz="1000" i="1">
                <a:latin typeface="Arial" panose="020B0604020202020204" pitchFamily="34" charset="0"/>
                <a:ea typeface="ＭＳ Ｐゴシック" panose="020B0600070205080204" pitchFamily="34" charset="-128"/>
                <a:cs typeface="Arial" panose="020B0604020202020204" pitchFamily="34" charset="0"/>
              </a:defRPr>
            </a:pPr>
            <a:r>
              <a:rPr dirty="0" err="1"/>
              <a:t>Guíe</a:t>
            </a:r>
            <a:r>
              <a:rPr dirty="0"/>
              <a:t> a </a:t>
            </a:r>
            <a:r>
              <a:rPr dirty="0" err="1"/>
              <a:t>los</a:t>
            </a:r>
            <a:r>
              <a:rPr dirty="0"/>
              <a:t> </a:t>
            </a:r>
            <a:r>
              <a:rPr dirty="0" err="1"/>
              <a:t>participantes</a:t>
            </a:r>
            <a:r>
              <a:rPr dirty="0"/>
              <a:t> a </a:t>
            </a:r>
            <a:r>
              <a:rPr dirty="0" err="1"/>
              <a:t>través</a:t>
            </a:r>
            <a:r>
              <a:rPr dirty="0"/>
              <a:t> del </a:t>
            </a:r>
            <a:r>
              <a:rPr dirty="0" err="1"/>
              <a:t>Ejemplo</a:t>
            </a:r>
            <a:r>
              <a:rPr dirty="0"/>
              <a:t>: </a:t>
            </a:r>
            <a:r>
              <a:rPr dirty="0" err="1"/>
              <a:t>Cálculo</a:t>
            </a:r>
            <a:r>
              <a:rPr dirty="0"/>
              <a:t> de </a:t>
            </a:r>
            <a:r>
              <a:rPr dirty="0" err="1"/>
              <a:t>derrame</a:t>
            </a:r>
            <a:r>
              <a:rPr dirty="0"/>
              <a:t>, </a:t>
            </a:r>
            <a:r>
              <a:rPr dirty="0" err="1"/>
              <a:t>que</a:t>
            </a:r>
            <a:r>
              <a:rPr dirty="0"/>
              <a:t> </a:t>
            </a:r>
            <a:r>
              <a:rPr dirty="0" err="1"/>
              <a:t>muestra</a:t>
            </a:r>
            <a:r>
              <a:rPr dirty="0"/>
              <a:t> </a:t>
            </a:r>
            <a:r>
              <a:rPr dirty="0" err="1"/>
              <a:t>los</a:t>
            </a:r>
            <a:r>
              <a:rPr dirty="0"/>
              <a:t> </a:t>
            </a:r>
            <a:r>
              <a:rPr dirty="0" err="1"/>
              <a:t>cálculos</a:t>
            </a:r>
            <a:r>
              <a:rPr dirty="0"/>
              <a:t> para </a:t>
            </a:r>
            <a:r>
              <a:rPr dirty="0" err="1"/>
              <a:t>determinar</a:t>
            </a:r>
            <a:r>
              <a:rPr dirty="0"/>
              <a:t> la </a:t>
            </a:r>
            <a:r>
              <a:rPr dirty="0" err="1"/>
              <a:t>cantidad</a:t>
            </a:r>
            <a:r>
              <a:rPr dirty="0"/>
              <a:t> </a:t>
            </a:r>
            <a:r>
              <a:rPr dirty="0" err="1"/>
              <a:t>adecuada</a:t>
            </a:r>
            <a:r>
              <a:rPr dirty="0"/>
              <a:t> de </a:t>
            </a:r>
            <a:r>
              <a:rPr dirty="0" err="1"/>
              <a:t>espuma</a:t>
            </a:r>
            <a:r>
              <a:rPr dirty="0"/>
              <a:t> </a:t>
            </a:r>
            <a:r>
              <a:rPr dirty="0" err="1"/>
              <a:t>necesaria</a:t>
            </a:r>
            <a:r>
              <a:rPr dirty="0"/>
              <a:t> para un </a:t>
            </a:r>
            <a:r>
              <a:rPr dirty="0" err="1"/>
              <a:t>simulacro</a:t>
            </a:r>
            <a:r>
              <a:rPr dirty="0"/>
              <a:t> de </a:t>
            </a:r>
            <a:r>
              <a:rPr dirty="0" err="1"/>
              <a:t>incidente</a:t>
            </a:r>
            <a:r>
              <a:rPr dirty="0"/>
              <a:t> de </a:t>
            </a:r>
            <a:r>
              <a:rPr dirty="0" err="1"/>
              <a:t>transporte</a:t>
            </a:r>
            <a:r>
              <a:rPr dirty="0"/>
              <a:t> </a:t>
            </a:r>
            <a:r>
              <a:rPr dirty="0" err="1"/>
              <a:t>que</a:t>
            </a:r>
            <a:r>
              <a:rPr dirty="0"/>
              <a:t> involucre </a:t>
            </a:r>
            <a:r>
              <a:rPr dirty="0" err="1"/>
              <a:t>etanol</a:t>
            </a:r>
            <a:r>
              <a:rPr dirty="0"/>
              <a:t>.</a:t>
            </a:r>
            <a:endParaRPr sz="1000" dirty="0">
              <a:latin typeface="Arial" panose="020B0604020202020204" pitchFamily="34" charset="0"/>
              <a:ea typeface="ＭＳ Ｐゴシック" panose="020B0600070205080204" pitchFamily="34" charset="-128"/>
              <a:cs typeface="Arial" panose="020B0604020202020204" pitchFamily="34" charset="0"/>
            </a:endParaRPr>
          </a:p>
          <a:p>
            <a:endParaRPr dirty="0">
              <a:ea typeface="ＭＳ Ｐゴシック" panose="020B0600070205080204" pitchFamily="34" charset="-128"/>
            </a:endParaRPr>
          </a:p>
        </p:txBody>
      </p:sp>
      <p:sp>
        <p:nvSpPr>
          <p:cNvPr id="82948" name="Slide Number Placeholder 3">
            <a:extLst>
              <a:ext uri="{FF2B5EF4-FFF2-40B4-BE49-F238E27FC236}">
                <a16:creationId xmlns:a16="http://schemas.microsoft.com/office/drawing/2014/main" id="{395DAEB6-256E-C10A-7216-EAC5CADB74C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D2F907F1-0905-45EA-9A46-C22B9F95F3C4}" type="slidenum">
              <a:rPr lang="en-US" altLang="en-US" smtClean="0">
                <a:cs typeface="Arial" panose="020B0604020202020204" pitchFamily="34" charset="0"/>
              </a:rPr>
              <a:pPr>
                <a:spcBef>
                  <a:spcPct val="0"/>
                </a:spcBef>
              </a:pPr>
              <a:t>31</a:t>
            </a:fld>
            <a:endParaRPr>
              <a:cs typeface="Arial" panose="020B0604020202020204" pitchFamily="34" charset="0"/>
            </a:endParaRPr>
          </a:p>
        </p:txBody>
      </p:sp>
    </p:spTree>
    <p:extLst>
      <p:ext uri="{BB962C8B-B14F-4D97-AF65-F5344CB8AC3E}">
        <p14:creationId xmlns:p14="http://schemas.microsoft.com/office/powerpoint/2010/main" val="272131138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a:extLst>
              <a:ext uri="{FF2B5EF4-FFF2-40B4-BE49-F238E27FC236}">
                <a16:creationId xmlns:a16="http://schemas.microsoft.com/office/drawing/2014/main" id="{49287A00-E3E5-498E-AFB7-DB929666885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a:extLst>
              <a:ext uri="{FF2B5EF4-FFF2-40B4-BE49-F238E27FC236}">
                <a16:creationId xmlns:a16="http://schemas.microsoft.com/office/drawing/2014/main" id="{59E7AE09-6662-4073-840A-196A649A23B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a:defRPr sz="1000">
                <a:effectLst/>
                <a:latin typeface="Arial" panose="020B0604020202020204" pitchFamily="34" charset="0"/>
                <a:cs typeface="Arial" panose="020B0604020202020204" pitchFamily="34" charset="0"/>
              </a:defRPr>
            </a:pPr>
            <a:r>
              <a:rPr dirty="0"/>
              <a:t>En </a:t>
            </a:r>
            <a:r>
              <a:rPr dirty="0" err="1"/>
              <a:t>el</a:t>
            </a:r>
            <a:r>
              <a:rPr dirty="0"/>
              <a:t> </a:t>
            </a:r>
            <a:r>
              <a:rPr dirty="0" err="1"/>
              <a:t>caso</a:t>
            </a:r>
            <a:r>
              <a:rPr dirty="0"/>
              <a:t> de </a:t>
            </a:r>
            <a:r>
              <a:rPr dirty="0" err="1"/>
              <a:t>incidentes</a:t>
            </a:r>
            <a:r>
              <a:rPr dirty="0"/>
              <a:t> con combustible </a:t>
            </a:r>
            <a:r>
              <a:rPr dirty="0" err="1"/>
              <a:t>mezclado</a:t>
            </a:r>
            <a:r>
              <a:rPr dirty="0"/>
              <a:t> con </a:t>
            </a:r>
            <a:r>
              <a:rPr dirty="0" err="1"/>
              <a:t>etanol</a:t>
            </a:r>
            <a:r>
              <a:rPr dirty="0"/>
              <a:t>, </a:t>
            </a:r>
            <a:r>
              <a:rPr dirty="0" err="1"/>
              <a:t>el</a:t>
            </a:r>
            <a:r>
              <a:rPr dirty="0"/>
              <a:t> </a:t>
            </a:r>
            <a:r>
              <a:rPr dirty="0" err="1"/>
              <a:t>tiempo</a:t>
            </a:r>
            <a:r>
              <a:rPr dirty="0"/>
              <a:t> de </a:t>
            </a:r>
            <a:r>
              <a:rPr dirty="0" err="1"/>
              <a:t>aplicación</a:t>
            </a:r>
            <a:r>
              <a:rPr dirty="0"/>
              <a:t> se </a:t>
            </a:r>
            <a:r>
              <a:rPr dirty="0" err="1"/>
              <a:t>basa</a:t>
            </a:r>
            <a:r>
              <a:rPr dirty="0"/>
              <a:t> </a:t>
            </a:r>
            <a:r>
              <a:rPr dirty="0" err="1"/>
              <a:t>en</a:t>
            </a:r>
            <a:r>
              <a:rPr dirty="0"/>
              <a:t> las </a:t>
            </a:r>
            <a:r>
              <a:rPr dirty="0" err="1"/>
              <a:t>recomendaciones</a:t>
            </a:r>
            <a:r>
              <a:rPr dirty="0"/>
              <a:t> del </a:t>
            </a:r>
            <a:r>
              <a:rPr dirty="0" err="1"/>
              <a:t>fabricante</a:t>
            </a:r>
            <a:r>
              <a:rPr dirty="0"/>
              <a:t> de la </a:t>
            </a:r>
            <a:r>
              <a:rPr dirty="0" err="1"/>
              <a:t>espuma</a:t>
            </a:r>
            <a:r>
              <a:rPr dirty="0"/>
              <a:t> y </a:t>
            </a:r>
            <a:r>
              <a:rPr dirty="0" err="1"/>
              <a:t>en</a:t>
            </a:r>
            <a:r>
              <a:rPr dirty="0"/>
              <a:t> </a:t>
            </a:r>
            <a:r>
              <a:rPr dirty="0" err="1"/>
              <a:t>el</a:t>
            </a:r>
            <a:r>
              <a:rPr dirty="0"/>
              <a:t> </a:t>
            </a:r>
            <a:r>
              <a:rPr dirty="0" err="1"/>
              <a:t>tipo</a:t>
            </a:r>
            <a:r>
              <a:rPr dirty="0"/>
              <a:t> de </a:t>
            </a:r>
            <a:r>
              <a:rPr dirty="0" err="1"/>
              <a:t>espuma</a:t>
            </a:r>
            <a:r>
              <a:rPr dirty="0"/>
              <a:t> </a:t>
            </a:r>
            <a:r>
              <a:rPr dirty="0" err="1"/>
              <a:t>que</a:t>
            </a:r>
            <a:r>
              <a:rPr dirty="0"/>
              <a:t> se </a:t>
            </a:r>
            <a:r>
              <a:rPr dirty="0" err="1"/>
              <a:t>vaya</a:t>
            </a:r>
            <a:r>
              <a:rPr dirty="0"/>
              <a:t> a </a:t>
            </a:r>
            <a:r>
              <a:rPr dirty="0" err="1"/>
              <a:t>utilizar</a:t>
            </a:r>
            <a:r>
              <a:rPr dirty="0"/>
              <a:t>.  </a:t>
            </a:r>
            <a:r>
              <a:rPr dirty="0" err="1"/>
              <a:t>Veamos</a:t>
            </a:r>
            <a:r>
              <a:rPr dirty="0"/>
              <a:t> un </a:t>
            </a:r>
            <a:r>
              <a:rPr dirty="0" err="1"/>
              <a:t>ejemplo</a:t>
            </a:r>
            <a:r>
              <a:rPr dirty="0"/>
              <a:t> de </a:t>
            </a:r>
            <a:r>
              <a:rPr dirty="0" err="1"/>
              <a:t>tasas</a:t>
            </a:r>
            <a:r>
              <a:rPr dirty="0"/>
              <a:t> de </a:t>
            </a:r>
            <a:r>
              <a:rPr dirty="0" err="1"/>
              <a:t>aplicación</a:t>
            </a:r>
            <a:r>
              <a:rPr dirty="0"/>
              <a:t> para un </a:t>
            </a:r>
            <a:r>
              <a:rPr dirty="0" err="1"/>
              <a:t>derrame</a:t>
            </a:r>
            <a:r>
              <a:rPr dirty="0"/>
              <a:t> de combustible </a:t>
            </a:r>
            <a:r>
              <a:rPr dirty="0" err="1"/>
              <a:t>mezclado</a:t>
            </a:r>
            <a:r>
              <a:rPr dirty="0"/>
              <a:t> con </a:t>
            </a:r>
            <a:r>
              <a:rPr dirty="0" err="1"/>
              <a:t>etanol</a:t>
            </a:r>
            <a:r>
              <a:rPr dirty="0"/>
              <a:t>.</a:t>
            </a:r>
          </a:p>
          <a:p>
            <a:pPr lvl="0">
              <a:defRPr sz="1000">
                <a:effectLst/>
                <a:latin typeface="Arial" panose="020B0604020202020204" pitchFamily="34" charset="0"/>
                <a:cs typeface="Arial" panose="020B0604020202020204" pitchFamily="34" charset="0"/>
              </a:defRPr>
            </a:pPr>
            <a:r>
              <a:rPr dirty="0"/>
              <a:t> </a:t>
            </a:r>
          </a:p>
          <a:p>
            <a:pPr>
              <a:defRPr sz="1000">
                <a:effectLst/>
                <a:latin typeface="Arial" panose="020B0604020202020204" pitchFamily="34" charset="0"/>
                <a:cs typeface="Arial" panose="020B0604020202020204" pitchFamily="34" charset="0"/>
              </a:defRPr>
            </a:pPr>
            <a:r>
              <a:rPr dirty="0"/>
              <a:t>Los </a:t>
            </a:r>
            <a:r>
              <a:rPr dirty="0" err="1"/>
              <a:t>cálculos</a:t>
            </a:r>
            <a:r>
              <a:rPr dirty="0"/>
              <a:t> de la </a:t>
            </a:r>
            <a:r>
              <a:rPr dirty="0" err="1"/>
              <a:t>tasa</a:t>
            </a:r>
            <a:r>
              <a:rPr dirty="0"/>
              <a:t> de </a:t>
            </a:r>
            <a:r>
              <a:rPr dirty="0" err="1"/>
              <a:t>aplicación</a:t>
            </a:r>
            <a:r>
              <a:rPr dirty="0"/>
              <a:t> no solo </a:t>
            </a:r>
            <a:r>
              <a:rPr dirty="0" err="1"/>
              <a:t>te</a:t>
            </a:r>
            <a:r>
              <a:rPr dirty="0"/>
              <a:t> </a:t>
            </a:r>
            <a:r>
              <a:rPr dirty="0" err="1"/>
              <a:t>dicen</a:t>
            </a:r>
            <a:r>
              <a:rPr dirty="0"/>
              <a:t> "¿</a:t>
            </a:r>
            <a:r>
              <a:rPr dirty="0" err="1"/>
              <a:t>Cuánta</a:t>
            </a:r>
            <a:r>
              <a:rPr dirty="0"/>
              <a:t> </a:t>
            </a:r>
            <a:r>
              <a:rPr dirty="0" err="1"/>
              <a:t>espuma</a:t>
            </a:r>
            <a:r>
              <a:rPr dirty="0"/>
              <a:t> </a:t>
            </a:r>
            <a:r>
              <a:rPr dirty="0" err="1"/>
              <a:t>necesito</a:t>
            </a:r>
            <a:r>
              <a:rPr dirty="0"/>
              <a:t>?", </a:t>
            </a:r>
            <a:r>
              <a:rPr dirty="0" err="1"/>
              <a:t>sino</a:t>
            </a:r>
            <a:r>
              <a:rPr dirty="0"/>
              <a:t> </a:t>
            </a:r>
            <a:r>
              <a:rPr dirty="0" err="1"/>
              <a:t>que</a:t>
            </a:r>
            <a:r>
              <a:rPr dirty="0"/>
              <a:t> también </a:t>
            </a:r>
            <a:r>
              <a:rPr dirty="0" err="1"/>
              <a:t>te</a:t>
            </a:r>
            <a:r>
              <a:rPr dirty="0"/>
              <a:t> indican </a:t>
            </a:r>
            <a:r>
              <a:rPr dirty="0" err="1"/>
              <a:t>qué</a:t>
            </a:r>
            <a:r>
              <a:rPr dirty="0"/>
              <a:t> hardware, </a:t>
            </a:r>
            <a:r>
              <a:rPr dirty="0" err="1"/>
              <a:t>herramientas</a:t>
            </a:r>
            <a:r>
              <a:rPr dirty="0"/>
              <a:t>, </a:t>
            </a:r>
            <a:r>
              <a:rPr dirty="0" err="1"/>
              <a:t>aparatos</a:t>
            </a:r>
            <a:r>
              <a:rPr dirty="0"/>
              <a:t> e </a:t>
            </a:r>
            <a:r>
              <a:rPr dirty="0" err="1"/>
              <a:t>incluso</a:t>
            </a:r>
            <a:r>
              <a:rPr dirty="0"/>
              <a:t> </a:t>
            </a:r>
            <a:r>
              <a:rPr dirty="0" err="1"/>
              <a:t>qué</a:t>
            </a:r>
            <a:r>
              <a:rPr dirty="0"/>
              <a:t> </a:t>
            </a:r>
            <a:r>
              <a:rPr dirty="0" err="1"/>
              <a:t>técnica</a:t>
            </a:r>
            <a:r>
              <a:rPr dirty="0"/>
              <a:t> de </a:t>
            </a:r>
            <a:r>
              <a:rPr dirty="0" err="1"/>
              <a:t>aplicación</a:t>
            </a:r>
            <a:r>
              <a:rPr dirty="0"/>
              <a:t> </a:t>
            </a:r>
            <a:r>
              <a:rPr dirty="0" err="1"/>
              <a:t>puede</a:t>
            </a:r>
            <a:r>
              <a:rPr dirty="0"/>
              <a:t> </a:t>
            </a:r>
            <a:r>
              <a:rPr dirty="0" err="1"/>
              <a:t>resultar</a:t>
            </a:r>
            <a:r>
              <a:rPr dirty="0"/>
              <a:t> </a:t>
            </a:r>
            <a:r>
              <a:rPr dirty="0" err="1"/>
              <a:t>más</a:t>
            </a:r>
            <a:r>
              <a:rPr dirty="0"/>
              <a:t> </a:t>
            </a:r>
            <a:r>
              <a:rPr dirty="0" err="1"/>
              <a:t>eficaz</a:t>
            </a:r>
            <a:r>
              <a:rPr dirty="0"/>
              <a:t> </a:t>
            </a:r>
            <a:r>
              <a:rPr dirty="0" err="1"/>
              <a:t>en</a:t>
            </a:r>
            <a:r>
              <a:rPr dirty="0"/>
              <a:t> </a:t>
            </a:r>
            <a:r>
              <a:rPr dirty="0" err="1"/>
              <a:t>función</a:t>
            </a:r>
            <a:r>
              <a:rPr dirty="0"/>
              <a:t> de las </a:t>
            </a:r>
            <a:r>
              <a:rPr dirty="0" err="1"/>
              <a:t>características</a:t>
            </a:r>
            <a:r>
              <a:rPr dirty="0"/>
              <a:t> </a:t>
            </a:r>
            <a:r>
              <a:rPr dirty="0" err="1"/>
              <a:t>específicas</a:t>
            </a:r>
            <a:r>
              <a:rPr dirty="0"/>
              <a:t> del </a:t>
            </a:r>
            <a:r>
              <a:rPr dirty="0" err="1"/>
              <a:t>incidente</a:t>
            </a:r>
            <a:r>
              <a:rPr dirty="0"/>
              <a:t>, </a:t>
            </a:r>
            <a:r>
              <a:rPr dirty="0" err="1"/>
              <a:t>como</a:t>
            </a:r>
            <a:r>
              <a:rPr dirty="0"/>
              <a:t> </a:t>
            </a:r>
            <a:r>
              <a:rPr dirty="0" err="1"/>
              <a:t>el</a:t>
            </a:r>
            <a:r>
              <a:rPr dirty="0"/>
              <a:t> </a:t>
            </a:r>
            <a:r>
              <a:rPr dirty="0" err="1"/>
              <a:t>clima</a:t>
            </a:r>
            <a:r>
              <a:rPr dirty="0"/>
              <a:t> y </a:t>
            </a:r>
            <a:r>
              <a:rPr dirty="0" err="1"/>
              <a:t>el</a:t>
            </a:r>
            <a:r>
              <a:rPr dirty="0"/>
              <a:t> </a:t>
            </a:r>
            <a:r>
              <a:rPr dirty="0" err="1"/>
              <a:t>terreno</a:t>
            </a:r>
            <a:r>
              <a:rPr dirty="0"/>
              <a:t>.   </a:t>
            </a:r>
          </a:p>
        </p:txBody>
      </p:sp>
      <p:sp>
        <p:nvSpPr>
          <p:cNvPr id="74756" name="Slide Number Placeholder 3">
            <a:extLst>
              <a:ext uri="{FF2B5EF4-FFF2-40B4-BE49-F238E27FC236}">
                <a16:creationId xmlns:a16="http://schemas.microsoft.com/office/drawing/2014/main" id="{8C379D61-5340-446D-A2B7-3EC3A988022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7F5E1673-5A8B-4775-99F0-211EB47DEB2A}" type="slidenum">
              <a:rPr lang="en-US" altLang="en-US" smtClean="0">
                <a:cs typeface="Arial" panose="020B0604020202020204" pitchFamily="34" charset="0"/>
              </a:rPr>
              <a:pPr>
                <a:spcBef>
                  <a:spcPct val="0"/>
                </a:spcBef>
              </a:pPr>
              <a:t>32</a:t>
            </a:fld>
            <a:endParaRPr>
              <a:cs typeface="Arial" panose="020B0604020202020204" pitchFamily="3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a:extLst>
              <a:ext uri="{FF2B5EF4-FFF2-40B4-BE49-F238E27FC236}">
                <a16:creationId xmlns:a16="http://schemas.microsoft.com/office/drawing/2014/main" id="{A0857C46-4E60-42C4-AB07-EB1468FB9BC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4995" name="Notes Placeholder 2">
            <a:extLst>
              <a:ext uri="{FF2B5EF4-FFF2-40B4-BE49-F238E27FC236}">
                <a16:creationId xmlns:a16="http://schemas.microsoft.com/office/drawing/2014/main" id="{A6B7F92E-19B5-4E3D-9ABA-5C0B2AFF29F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0" fontAlgn="base" latinLnBrk="0" hangingPunct="0">
              <a:lnSpc>
                <a:spcPct val="100000"/>
              </a:lnSpc>
              <a:spcBef>
                <a:spcPct val="30000"/>
              </a:spcBef>
              <a:spcAft>
                <a:spcPct val="0"/>
              </a:spcAft>
              <a:buClrTx/>
              <a:buSzTx/>
              <a:buFontTx/>
              <a:buNone/>
              <a:tabLst/>
              <a:defRPr sz="1000">
                <a:effectLst/>
                <a:latin typeface="Arial" panose="020B0604020202020204" pitchFamily="34" charset="0"/>
                <a:cs typeface="Arial" panose="020B0604020202020204" pitchFamily="34" charset="0"/>
              </a:defRPr>
            </a:pPr>
            <a:r>
              <a:rPr b="1" dirty="0" err="1"/>
              <a:t>Ejemplo</a:t>
            </a:r>
            <a:r>
              <a:rPr dirty="0"/>
              <a:t> </a:t>
            </a:r>
          </a:p>
          <a:p>
            <a:pPr>
              <a:defRPr sz="1000">
                <a:effectLst/>
                <a:latin typeface="Arial" panose="020B0604020202020204" pitchFamily="34" charset="0"/>
                <a:cs typeface="Arial" panose="020B0604020202020204" pitchFamily="34" charset="0"/>
              </a:defRPr>
            </a:pPr>
            <a:r>
              <a:rPr dirty="0"/>
              <a:t>Se </a:t>
            </a:r>
            <a:r>
              <a:rPr dirty="0" err="1"/>
              <a:t>está</a:t>
            </a:r>
            <a:r>
              <a:rPr dirty="0"/>
              <a:t> </a:t>
            </a:r>
            <a:r>
              <a:rPr dirty="0" err="1"/>
              <a:t>quemando</a:t>
            </a:r>
            <a:r>
              <a:rPr dirty="0"/>
              <a:t> </a:t>
            </a:r>
            <a:r>
              <a:rPr dirty="0" err="1"/>
              <a:t>una</a:t>
            </a:r>
            <a:r>
              <a:rPr dirty="0"/>
              <a:t> </a:t>
            </a:r>
            <a:r>
              <a:rPr dirty="0" err="1"/>
              <a:t>superficie</a:t>
            </a:r>
            <a:r>
              <a:rPr dirty="0"/>
              <a:t> de 4.000 pies </a:t>
            </a:r>
            <a:r>
              <a:rPr dirty="0" err="1"/>
              <a:t>cuadrados</a:t>
            </a:r>
            <a:r>
              <a:rPr dirty="0"/>
              <a:t> de combustible </a:t>
            </a:r>
            <a:r>
              <a:rPr dirty="0" err="1"/>
              <a:t>mezclado</a:t>
            </a:r>
            <a:r>
              <a:rPr dirty="0"/>
              <a:t> con </a:t>
            </a:r>
            <a:r>
              <a:rPr dirty="0" err="1"/>
              <a:t>etanol</a:t>
            </a:r>
            <a:r>
              <a:rPr dirty="0"/>
              <a:t>. Dispones de </a:t>
            </a:r>
            <a:r>
              <a:rPr dirty="0" err="1"/>
              <a:t>espuma</a:t>
            </a:r>
            <a:r>
              <a:rPr dirty="0"/>
              <a:t> AR-AFFF con </a:t>
            </a:r>
            <a:r>
              <a:rPr dirty="0" err="1"/>
              <a:t>una</a:t>
            </a:r>
            <a:r>
              <a:rPr dirty="0"/>
              <a:t> </a:t>
            </a:r>
            <a:r>
              <a:rPr dirty="0" err="1"/>
              <a:t>densidad</a:t>
            </a:r>
            <a:r>
              <a:rPr dirty="0"/>
              <a:t> del 3%/6% para </a:t>
            </a:r>
            <a:r>
              <a:rPr dirty="0" err="1"/>
              <a:t>asegurar</a:t>
            </a:r>
            <a:r>
              <a:rPr dirty="0"/>
              <a:t> la llama. Para </a:t>
            </a:r>
            <a:r>
              <a:rPr dirty="0" err="1"/>
              <a:t>este</a:t>
            </a:r>
            <a:r>
              <a:rPr dirty="0"/>
              <a:t> </a:t>
            </a:r>
            <a:r>
              <a:rPr dirty="0" err="1"/>
              <a:t>ejemplo</a:t>
            </a:r>
            <a:r>
              <a:rPr dirty="0"/>
              <a:t>, </a:t>
            </a:r>
            <a:r>
              <a:rPr dirty="0" err="1"/>
              <a:t>utilizaremos</a:t>
            </a:r>
            <a:r>
              <a:rPr dirty="0"/>
              <a:t> </a:t>
            </a:r>
            <a:r>
              <a:rPr dirty="0" err="1"/>
              <a:t>el</a:t>
            </a:r>
            <a:r>
              <a:rPr dirty="0"/>
              <a:t> 3%.</a:t>
            </a:r>
          </a:p>
          <a:p>
            <a:pPr>
              <a:defRPr sz="1000">
                <a:effectLst/>
                <a:latin typeface="Arial" panose="020B0604020202020204" pitchFamily="34" charset="0"/>
                <a:cs typeface="Arial" panose="020B0604020202020204" pitchFamily="34" charset="0"/>
              </a:defRPr>
            </a:pPr>
            <a:r>
              <a:rPr dirty="0"/>
              <a:t> </a:t>
            </a:r>
          </a:p>
          <a:p>
            <a:pPr lvl="0">
              <a:defRPr sz="1000">
                <a:effectLst/>
                <a:latin typeface="Arial" panose="020B0604020202020204" pitchFamily="34" charset="0"/>
                <a:cs typeface="Arial" panose="020B0604020202020204" pitchFamily="34" charset="0"/>
              </a:defRPr>
            </a:pPr>
            <a:r>
              <a:rPr dirty="0"/>
              <a:t>1.) </a:t>
            </a:r>
            <a:r>
              <a:rPr dirty="0" err="1"/>
              <a:t>Ingrese</a:t>
            </a:r>
            <a:r>
              <a:rPr dirty="0"/>
              <a:t> </a:t>
            </a:r>
            <a:r>
              <a:rPr dirty="0" err="1"/>
              <a:t>el</a:t>
            </a:r>
            <a:r>
              <a:rPr dirty="0"/>
              <a:t> </a:t>
            </a:r>
            <a:r>
              <a:rPr dirty="0" err="1"/>
              <a:t>área</a:t>
            </a:r>
            <a:r>
              <a:rPr dirty="0"/>
              <a:t> de </a:t>
            </a:r>
            <a:r>
              <a:rPr b="1" dirty="0"/>
              <a:t>4000 pies </a:t>
            </a:r>
            <a:r>
              <a:rPr b="1" dirty="0" err="1"/>
              <a:t>cuadrados</a:t>
            </a:r>
            <a:r>
              <a:rPr b="1" dirty="0"/>
              <a:t>.</a:t>
            </a:r>
            <a:endParaRPr sz="1000" kern="1200" dirty="0">
              <a:solidFill>
                <a:schemeClr val="tx1"/>
              </a:solidFill>
              <a:effectLst/>
              <a:latin typeface="Arial" panose="020B0604020202020204" pitchFamily="34" charset="0"/>
              <a:ea typeface="ＭＳ Ｐゴシック" charset="0"/>
              <a:cs typeface="Arial" panose="020B0604020202020204" pitchFamily="34" charset="0"/>
            </a:endParaRPr>
          </a:p>
          <a:p>
            <a:pPr lvl="0">
              <a:defRPr sz="1000">
                <a:effectLst/>
                <a:latin typeface="Arial" panose="020B0604020202020204" pitchFamily="34" charset="0"/>
                <a:cs typeface="Arial" panose="020B0604020202020204" pitchFamily="34" charset="0"/>
              </a:defRPr>
            </a:pPr>
            <a:r>
              <a:rPr dirty="0"/>
              <a:t>2.) </a:t>
            </a:r>
            <a:r>
              <a:rPr dirty="0" err="1"/>
              <a:t>Introduzca</a:t>
            </a:r>
            <a:r>
              <a:rPr dirty="0"/>
              <a:t> la </a:t>
            </a:r>
            <a:r>
              <a:rPr dirty="0" err="1"/>
              <a:t>tasa</a:t>
            </a:r>
            <a:r>
              <a:rPr dirty="0"/>
              <a:t> de </a:t>
            </a:r>
            <a:r>
              <a:rPr dirty="0" err="1"/>
              <a:t>aplicación</a:t>
            </a:r>
            <a:r>
              <a:rPr dirty="0"/>
              <a:t>. </a:t>
            </a:r>
            <a:r>
              <a:rPr dirty="0" err="1"/>
              <a:t>Debido</a:t>
            </a:r>
            <a:r>
              <a:rPr dirty="0"/>
              <a:t> a </a:t>
            </a:r>
            <a:r>
              <a:rPr dirty="0" err="1"/>
              <a:t>que</a:t>
            </a:r>
            <a:r>
              <a:rPr dirty="0"/>
              <a:t> se </a:t>
            </a:r>
            <a:r>
              <a:rPr dirty="0" err="1"/>
              <a:t>trata</a:t>
            </a:r>
            <a:r>
              <a:rPr dirty="0"/>
              <a:t> de un </a:t>
            </a:r>
            <a:r>
              <a:rPr dirty="0" err="1"/>
              <a:t>derrame</a:t>
            </a:r>
            <a:r>
              <a:rPr dirty="0"/>
              <a:t> de combustible </a:t>
            </a:r>
            <a:r>
              <a:rPr dirty="0" err="1"/>
              <a:t>mezclado</a:t>
            </a:r>
            <a:r>
              <a:rPr dirty="0"/>
              <a:t> con </a:t>
            </a:r>
            <a:r>
              <a:rPr dirty="0" err="1"/>
              <a:t>etanol</a:t>
            </a:r>
            <a:r>
              <a:rPr dirty="0"/>
              <a:t>, la </a:t>
            </a:r>
            <a:r>
              <a:rPr dirty="0" err="1"/>
              <a:t>tasa</a:t>
            </a:r>
            <a:r>
              <a:rPr dirty="0"/>
              <a:t> de </a:t>
            </a:r>
            <a:r>
              <a:rPr dirty="0" err="1"/>
              <a:t>aplicación</a:t>
            </a:r>
            <a:r>
              <a:rPr dirty="0"/>
              <a:t> es </a:t>
            </a:r>
            <a:r>
              <a:rPr b="1" dirty="0"/>
              <a:t>.20 </a:t>
            </a:r>
            <a:r>
              <a:rPr b="1" dirty="0" err="1"/>
              <a:t>galones</a:t>
            </a:r>
            <a:r>
              <a:rPr b="1" dirty="0"/>
              <a:t> </a:t>
            </a:r>
            <a:r>
              <a:rPr b="1" dirty="0" err="1"/>
              <a:t>por</a:t>
            </a:r>
            <a:r>
              <a:rPr b="1" dirty="0"/>
              <a:t> </a:t>
            </a:r>
            <a:r>
              <a:rPr b="1" dirty="0" err="1"/>
              <a:t>minuto</a:t>
            </a:r>
            <a:r>
              <a:rPr b="1" dirty="0"/>
              <a:t>/pie </a:t>
            </a:r>
            <a:r>
              <a:rPr b="1" dirty="0" err="1"/>
              <a:t>cuadrado</a:t>
            </a:r>
            <a:r>
              <a:rPr b="1" dirty="0"/>
              <a:t>.</a:t>
            </a:r>
            <a:endParaRPr sz="1000" kern="1200" dirty="0">
              <a:solidFill>
                <a:schemeClr val="tx1"/>
              </a:solidFill>
              <a:effectLst/>
              <a:latin typeface="Arial" panose="020B0604020202020204" pitchFamily="34" charset="0"/>
              <a:ea typeface="ＭＳ Ｐゴシック" charset="0"/>
              <a:cs typeface="Arial" panose="020B0604020202020204" pitchFamily="34" charset="0"/>
            </a:endParaRPr>
          </a:p>
          <a:p>
            <a:pPr lvl="0">
              <a:defRPr sz="1000">
                <a:effectLst/>
                <a:latin typeface="Arial" panose="020B0604020202020204" pitchFamily="34" charset="0"/>
                <a:cs typeface="Arial" panose="020B0604020202020204" pitchFamily="34" charset="0"/>
              </a:defRPr>
            </a:pPr>
            <a:r>
              <a:rPr dirty="0"/>
              <a:t>3.) </a:t>
            </a:r>
            <a:r>
              <a:rPr dirty="0" err="1"/>
              <a:t>Tomando</a:t>
            </a:r>
            <a:r>
              <a:rPr dirty="0"/>
              <a:t> </a:t>
            </a:r>
            <a:r>
              <a:rPr dirty="0" err="1"/>
              <a:t>el</a:t>
            </a:r>
            <a:r>
              <a:rPr dirty="0"/>
              <a:t> </a:t>
            </a:r>
            <a:r>
              <a:rPr dirty="0" err="1"/>
              <a:t>área</a:t>
            </a:r>
            <a:r>
              <a:rPr dirty="0"/>
              <a:t> de </a:t>
            </a:r>
            <a:r>
              <a:rPr b="1" dirty="0"/>
              <a:t>4000 pies </a:t>
            </a:r>
            <a:r>
              <a:rPr b="1" dirty="0" err="1"/>
              <a:t>cuadrados</a:t>
            </a:r>
            <a:r>
              <a:rPr b="1" dirty="0"/>
              <a:t> </a:t>
            </a:r>
            <a:r>
              <a:rPr dirty="0"/>
              <a:t> y </a:t>
            </a:r>
            <a:r>
              <a:rPr dirty="0" err="1"/>
              <a:t>multiplicándola</a:t>
            </a:r>
            <a:r>
              <a:rPr dirty="0"/>
              <a:t> </a:t>
            </a:r>
            <a:r>
              <a:rPr dirty="0" err="1"/>
              <a:t>por</a:t>
            </a:r>
            <a:r>
              <a:rPr dirty="0"/>
              <a:t> la </a:t>
            </a:r>
            <a:r>
              <a:rPr dirty="0" err="1"/>
              <a:t>tasa</a:t>
            </a:r>
            <a:r>
              <a:rPr dirty="0"/>
              <a:t> de </a:t>
            </a:r>
            <a:r>
              <a:rPr dirty="0" err="1"/>
              <a:t>aplicación</a:t>
            </a:r>
            <a:r>
              <a:rPr dirty="0"/>
              <a:t> de </a:t>
            </a:r>
            <a:r>
              <a:rPr b="1" dirty="0"/>
              <a:t>.20 </a:t>
            </a:r>
            <a:r>
              <a:rPr dirty="0"/>
              <a:t> </a:t>
            </a:r>
            <a:r>
              <a:rPr dirty="0" err="1"/>
              <a:t>nos</a:t>
            </a:r>
            <a:r>
              <a:rPr dirty="0"/>
              <a:t> dice </a:t>
            </a:r>
            <a:r>
              <a:rPr dirty="0" err="1"/>
              <a:t>que</a:t>
            </a:r>
            <a:r>
              <a:rPr dirty="0"/>
              <a:t> se </a:t>
            </a:r>
            <a:r>
              <a:rPr dirty="0" err="1"/>
              <a:t>requieren</a:t>
            </a:r>
            <a:r>
              <a:rPr dirty="0"/>
              <a:t> </a:t>
            </a:r>
            <a:r>
              <a:rPr b="1" dirty="0"/>
              <a:t>800 </a:t>
            </a:r>
            <a:r>
              <a:rPr b="1" dirty="0" err="1"/>
              <a:t>galones</a:t>
            </a:r>
            <a:r>
              <a:rPr b="1" dirty="0"/>
              <a:t> </a:t>
            </a:r>
            <a:r>
              <a:rPr b="1" dirty="0" err="1"/>
              <a:t>por</a:t>
            </a:r>
            <a:r>
              <a:rPr b="1" dirty="0"/>
              <a:t> </a:t>
            </a:r>
            <a:r>
              <a:rPr b="1" dirty="0" err="1"/>
              <a:t>minuto</a:t>
            </a:r>
            <a:r>
              <a:rPr dirty="0"/>
              <a:t> </a:t>
            </a:r>
            <a:r>
              <a:rPr lang="es-ES" dirty="0"/>
              <a:t>de solución de espuma terminada</a:t>
            </a:r>
            <a:r>
              <a:rPr dirty="0"/>
              <a:t>. </a:t>
            </a:r>
          </a:p>
          <a:p>
            <a:pPr lvl="0">
              <a:defRPr sz="1000">
                <a:effectLst/>
                <a:latin typeface="Arial" panose="020B0604020202020204" pitchFamily="34" charset="0"/>
                <a:cs typeface="Arial" panose="020B0604020202020204" pitchFamily="34" charset="0"/>
              </a:defRPr>
            </a:pPr>
            <a:r>
              <a:rPr dirty="0"/>
              <a:t>4.) A </a:t>
            </a:r>
            <a:r>
              <a:rPr dirty="0" err="1"/>
              <a:t>partir</a:t>
            </a:r>
            <a:r>
              <a:rPr dirty="0"/>
              <a:t> de </a:t>
            </a:r>
            <a:r>
              <a:rPr dirty="0" err="1"/>
              <a:t>aquí</a:t>
            </a:r>
            <a:r>
              <a:rPr dirty="0"/>
              <a:t>, </a:t>
            </a:r>
            <a:r>
              <a:rPr dirty="0" err="1"/>
              <a:t>los</a:t>
            </a:r>
            <a:r>
              <a:rPr dirty="0"/>
              <a:t> </a:t>
            </a:r>
            <a:r>
              <a:rPr b="1" dirty="0"/>
              <a:t>800 </a:t>
            </a:r>
            <a:r>
              <a:rPr b="1" dirty="0" err="1"/>
              <a:t>galones</a:t>
            </a:r>
            <a:r>
              <a:rPr b="1" dirty="0"/>
              <a:t> </a:t>
            </a:r>
            <a:r>
              <a:rPr b="1" dirty="0" err="1"/>
              <a:t>por</a:t>
            </a:r>
            <a:r>
              <a:rPr b="1" dirty="0"/>
              <a:t> </a:t>
            </a:r>
            <a:r>
              <a:rPr b="1" dirty="0" err="1"/>
              <a:t>minuto</a:t>
            </a:r>
            <a:r>
              <a:rPr b="1" dirty="0"/>
              <a:t> </a:t>
            </a:r>
            <a:r>
              <a:rPr dirty="0"/>
              <a:t> </a:t>
            </a:r>
            <a:r>
              <a:rPr lang="es-ES" dirty="0"/>
              <a:t>de solución de espuma terminada </a:t>
            </a:r>
            <a:r>
              <a:rPr dirty="0" err="1"/>
              <a:t>requerido</a:t>
            </a:r>
            <a:r>
              <a:rPr dirty="0"/>
              <a:t> se </a:t>
            </a:r>
            <a:r>
              <a:rPr dirty="0" err="1"/>
              <a:t>multiplican</a:t>
            </a:r>
            <a:r>
              <a:rPr dirty="0"/>
              <a:t> </a:t>
            </a:r>
            <a:r>
              <a:rPr dirty="0" err="1"/>
              <a:t>por</a:t>
            </a:r>
            <a:r>
              <a:rPr dirty="0"/>
              <a:t> </a:t>
            </a:r>
            <a:r>
              <a:rPr dirty="0" err="1"/>
              <a:t>el</a:t>
            </a:r>
            <a:r>
              <a:rPr dirty="0"/>
              <a:t> </a:t>
            </a:r>
            <a:r>
              <a:rPr b="1" dirty="0"/>
              <a:t>3% (0.03) de </a:t>
            </a:r>
            <a:r>
              <a:rPr b="1" dirty="0" err="1"/>
              <a:t>concentrado</a:t>
            </a:r>
            <a:r>
              <a:rPr b="1" dirty="0"/>
              <a:t> </a:t>
            </a:r>
            <a:r>
              <a:rPr b="1" dirty="0" err="1"/>
              <a:t>líquido</a:t>
            </a:r>
            <a:r>
              <a:rPr b="1" dirty="0"/>
              <a:t> de </a:t>
            </a:r>
            <a:r>
              <a:rPr b="1" dirty="0" err="1"/>
              <a:t>espuma</a:t>
            </a:r>
            <a:r>
              <a:rPr dirty="0"/>
              <a:t>. Esto </a:t>
            </a:r>
            <a:r>
              <a:rPr dirty="0" err="1"/>
              <a:t>nos</a:t>
            </a:r>
            <a:r>
              <a:rPr dirty="0"/>
              <a:t> indica </a:t>
            </a:r>
            <a:r>
              <a:rPr dirty="0" err="1"/>
              <a:t>que</a:t>
            </a:r>
            <a:r>
              <a:rPr dirty="0"/>
              <a:t> se </a:t>
            </a:r>
            <a:r>
              <a:rPr dirty="0" err="1"/>
              <a:t>requieren</a:t>
            </a:r>
            <a:r>
              <a:rPr dirty="0"/>
              <a:t> </a:t>
            </a:r>
            <a:r>
              <a:rPr b="1" dirty="0"/>
              <a:t>24 </a:t>
            </a:r>
            <a:r>
              <a:rPr b="1" dirty="0" err="1"/>
              <a:t>galones</a:t>
            </a:r>
            <a:r>
              <a:rPr b="1" dirty="0"/>
              <a:t> de </a:t>
            </a:r>
            <a:r>
              <a:rPr b="1" dirty="0" err="1"/>
              <a:t>concentrado</a:t>
            </a:r>
            <a:r>
              <a:rPr b="1" dirty="0"/>
              <a:t> </a:t>
            </a:r>
            <a:r>
              <a:rPr b="1" dirty="0" err="1"/>
              <a:t>líquido</a:t>
            </a:r>
            <a:r>
              <a:rPr b="1" dirty="0"/>
              <a:t> de </a:t>
            </a:r>
            <a:r>
              <a:rPr b="1" dirty="0" err="1"/>
              <a:t>espuma</a:t>
            </a:r>
            <a:r>
              <a:rPr b="1" dirty="0"/>
              <a:t>/</a:t>
            </a:r>
            <a:r>
              <a:rPr b="1" dirty="0" err="1"/>
              <a:t>minuto</a:t>
            </a:r>
            <a:r>
              <a:rPr dirty="0"/>
              <a:t>.</a:t>
            </a:r>
          </a:p>
          <a:p>
            <a:pPr lvl="0">
              <a:defRPr sz="1000">
                <a:effectLst/>
                <a:latin typeface="Arial" panose="020B0604020202020204" pitchFamily="34" charset="0"/>
                <a:cs typeface="Arial" panose="020B0604020202020204" pitchFamily="34" charset="0"/>
              </a:defRPr>
            </a:pPr>
            <a:r>
              <a:rPr dirty="0"/>
              <a:t>5.) </a:t>
            </a:r>
            <a:r>
              <a:rPr dirty="0" err="1"/>
              <a:t>Multiplique</a:t>
            </a:r>
            <a:r>
              <a:rPr dirty="0"/>
              <a:t> </a:t>
            </a:r>
            <a:r>
              <a:rPr dirty="0" err="1"/>
              <a:t>los</a:t>
            </a:r>
            <a:r>
              <a:rPr dirty="0"/>
              <a:t> 24 </a:t>
            </a:r>
            <a:r>
              <a:rPr dirty="0" err="1"/>
              <a:t>galones</a:t>
            </a:r>
            <a:r>
              <a:rPr dirty="0"/>
              <a:t> de </a:t>
            </a:r>
            <a:r>
              <a:rPr dirty="0" err="1"/>
              <a:t>concentrado</a:t>
            </a:r>
            <a:r>
              <a:rPr dirty="0"/>
              <a:t> </a:t>
            </a:r>
            <a:r>
              <a:rPr dirty="0" err="1"/>
              <a:t>líquido</a:t>
            </a:r>
            <a:r>
              <a:rPr dirty="0"/>
              <a:t> de </a:t>
            </a:r>
            <a:r>
              <a:rPr dirty="0" err="1"/>
              <a:t>espuma</a:t>
            </a:r>
            <a:r>
              <a:rPr dirty="0"/>
              <a:t> </a:t>
            </a:r>
            <a:r>
              <a:rPr dirty="0" err="1"/>
              <a:t>por</a:t>
            </a:r>
            <a:r>
              <a:rPr dirty="0"/>
              <a:t> </a:t>
            </a:r>
            <a:r>
              <a:rPr dirty="0" err="1"/>
              <a:t>minuto</a:t>
            </a:r>
            <a:r>
              <a:rPr dirty="0"/>
              <a:t> </a:t>
            </a:r>
            <a:r>
              <a:rPr dirty="0" err="1"/>
              <a:t>por</a:t>
            </a:r>
            <a:r>
              <a:rPr dirty="0"/>
              <a:t> un </a:t>
            </a:r>
            <a:r>
              <a:rPr dirty="0" err="1"/>
              <a:t>tiempo</a:t>
            </a:r>
            <a:r>
              <a:rPr dirty="0"/>
              <a:t> de </a:t>
            </a:r>
            <a:r>
              <a:rPr dirty="0" err="1"/>
              <a:t>flujo</a:t>
            </a:r>
            <a:r>
              <a:rPr dirty="0"/>
              <a:t> de 30 </a:t>
            </a:r>
            <a:r>
              <a:rPr dirty="0" err="1"/>
              <a:t>minutos</a:t>
            </a:r>
            <a:r>
              <a:rPr dirty="0"/>
              <a:t>. Esta </a:t>
            </a:r>
            <a:r>
              <a:rPr dirty="0" err="1"/>
              <a:t>cifra</a:t>
            </a:r>
            <a:r>
              <a:rPr dirty="0"/>
              <a:t> final </a:t>
            </a:r>
            <a:r>
              <a:rPr dirty="0" err="1"/>
              <a:t>nos</a:t>
            </a:r>
            <a:r>
              <a:rPr dirty="0"/>
              <a:t> indica </a:t>
            </a:r>
            <a:r>
              <a:rPr dirty="0" err="1"/>
              <a:t>que</a:t>
            </a:r>
            <a:r>
              <a:rPr dirty="0"/>
              <a:t> se </a:t>
            </a:r>
            <a:r>
              <a:rPr dirty="0" err="1"/>
              <a:t>necesitan</a:t>
            </a:r>
            <a:r>
              <a:rPr dirty="0"/>
              <a:t> </a:t>
            </a:r>
            <a:r>
              <a:rPr b="1" dirty="0"/>
              <a:t>720 </a:t>
            </a:r>
            <a:r>
              <a:rPr b="1" dirty="0" err="1"/>
              <a:t>galones</a:t>
            </a:r>
            <a:r>
              <a:rPr b="1" dirty="0"/>
              <a:t> </a:t>
            </a:r>
            <a:r>
              <a:rPr dirty="0"/>
              <a:t> de </a:t>
            </a:r>
            <a:r>
              <a:rPr dirty="0" err="1"/>
              <a:t>concentrado</a:t>
            </a:r>
            <a:r>
              <a:rPr dirty="0"/>
              <a:t> </a:t>
            </a:r>
            <a:r>
              <a:rPr dirty="0" err="1"/>
              <a:t>líquido</a:t>
            </a:r>
            <a:r>
              <a:rPr dirty="0"/>
              <a:t> de </a:t>
            </a:r>
            <a:r>
              <a:rPr dirty="0" err="1"/>
              <a:t>espuma</a:t>
            </a:r>
            <a:r>
              <a:rPr dirty="0"/>
              <a:t> para </a:t>
            </a:r>
            <a:r>
              <a:rPr dirty="0" err="1"/>
              <a:t>combatir</a:t>
            </a:r>
            <a:r>
              <a:rPr dirty="0"/>
              <a:t> </a:t>
            </a:r>
            <a:r>
              <a:rPr dirty="0" err="1"/>
              <a:t>el</a:t>
            </a:r>
            <a:r>
              <a:rPr dirty="0"/>
              <a:t> </a:t>
            </a:r>
            <a:r>
              <a:rPr dirty="0" err="1"/>
              <a:t>incendio</a:t>
            </a:r>
            <a:r>
              <a:rPr dirty="0"/>
              <a:t> de combustible </a:t>
            </a:r>
            <a:r>
              <a:rPr dirty="0" err="1"/>
              <a:t>mezclado</a:t>
            </a:r>
            <a:r>
              <a:rPr dirty="0"/>
              <a:t> con </a:t>
            </a:r>
            <a:r>
              <a:rPr dirty="0" err="1"/>
              <a:t>etanol</a:t>
            </a:r>
            <a:r>
              <a:rPr dirty="0"/>
              <a:t>.</a:t>
            </a:r>
          </a:p>
          <a:p>
            <a:endParaRPr dirty="0">
              <a:ea typeface="ＭＳ Ｐゴシック" panose="020B0600070205080204" pitchFamily="34" charset="-128"/>
            </a:endParaRPr>
          </a:p>
        </p:txBody>
      </p:sp>
      <p:sp>
        <p:nvSpPr>
          <p:cNvPr id="84996" name="Slide Number Placeholder 3">
            <a:extLst>
              <a:ext uri="{FF2B5EF4-FFF2-40B4-BE49-F238E27FC236}">
                <a16:creationId xmlns:a16="http://schemas.microsoft.com/office/drawing/2014/main" id="{9A83F7BC-A051-4CA5-8D66-7BC97C30BB2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143B6F16-C558-476F-B935-946975A65562}" type="slidenum">
              <a:rPr lang="en-US" altLang="en-US" smtClean="0">
                <a:cs typeface="Arial" panose="020B0604020202020204" pitchFamily="34" charset="0"/>
              </a:rPr>
              <a:pPr>
                <a:spcBef>
                  <a:spcPct val="0"/>
                </a:spcBef>
              </a:pPr>
              <a:t>33</a:t>
            </a:fld>
            <a:endParaRPr>
              <a:cs typeface="Arial" panose="020B0604020202020204"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a:extLst>
              <a:ext uri="{FF2B5EF4-FFF2-40B4-BE49-F238E27FC236}">
                <a16:creationId xmlns:a16="http://schemas.microsoft.com/office/drawing/2014/main" id="{FD8F6836-AA02-405D-9413-C37B44F5C27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6019" name="Notes Placeholder 2">
            <a:extLst>
              <a:ext uri="{FF2B5EF4-FFF2-40B4-BE49-F238E27FC236}">
                <a16:creationId xmlns:a16="http://schemas.microsoft.com/office/drawing/2014/main" id="{4E7C02C7-B4B1-4E0C-BCD7-386054CC2042}"/>
              </a:ext>
            </a:extLst>
          </p:cNvPr>
          <p:cNvSpPr>
            <a:spLocks noGrp="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fontScale="77500" lnSpcReduction="20000"/>
          </a:bodyPr>
          <a:lstStyle/>
          <a:p>
            <a:pPr marL="0" marR="0" lvl="0" indent="0" algn="l" defTabSz="914400" rtl="0" eaLnBrk="0" fontAlgn="base" latinLnBrk="0" hangingPunct="0">
              <a:lnSpc>
                <a:spcPct val="100000"/>
              </a:lnSpc>
              <a:spcBef>
                <a:spcPct val="30000"/>
              </a:spcBef>
              <a:spcAft>
                <a:spcPct val="0"/>
              </a:spcAft>
              <a:buClrTx/>
              <a:buSzTx/>
              <a:buFontTx/>
              <a:buNone/>
              <a:tabLst/>
              <a:defRPr sz="1000">
                <a:latin typeface="Arial" panose="020B0604020202020204" pitchFamily="34" charset="0"/>
                <a:ea typeface="ＭＳ Ｐゴシック" pitchFamily="34" charset="-128"/>
                <a:cs typeface="Arial" panose="020B0604020202020204" pitchFamily="34" charset="0"/>
              </a:defRPr>
            </a:pPr>
            <a:r>
              <a:t>Con el tiempo, las existencias actuales de AR-AFFF se utilizarán en incidentes reales o se sustituirán por AR-SFFF en los esfuerzos continuos por cumplir con las normas reglamentarias. Siempre que esté disponible, se sigue recomendando el uso de AR-AFFF en incidentes de emergencia relacionados con etanol y combustibles mezclados con etanol. </a:t>
            </a:r>
          </a:p>
          <a:p>
            <a:endParaRPr sz="1000">
              <a:latin typeface="Arial" panose="020B0604020202020204" pitchFamily="34" charset="0"/>
              <a:ea typeface="ＭＳ Ｐゴシック" pitchFamily="34" charset="-128"/>
              <a:cs typeface="Arial" panose="020B0604020202020204" pitchFamily="34" charset="0"/>
            </a:endParaRPr>
          </a:p>
          <a:p>
            <a:pPr>
              <a:defRPr sz="1000">
                <a:latin typeface="Arial" panose="020B0604020202020204" pitchFamily="34" charset="0"/>
                <a:ea typeface="ＭＳ Ｐゴシック" pitchFamily="34" charset="-128"/>
                <a:cs typeface="Arial" panose="020B0604020202020204" pitchFamily="34" charset="0"/>
              </a:defRPr>
            </a:pPr>
            <a:r>
              <a:t>La espuma AR está considerada como el mejor agente extintor/de extinción de incendios para su uso en incidentes que involucren hidrocarburos, etanol y combustibles mezclados con etanol. Si no está clara la naturaleza química del combustible en combustión, la espuma AR es la opción preferida desde el punto de vista de la respuesta. </a:t>
            </a:r>
          </a:p>
          <a:p>
            <a:endParaRPr sz="1000">
              <a:latin typeface="Arial" panose="020B0604020202020204" pitchFamily="34" charset="0"/>
              <a:ea typeface="ＭＳ Ｐゴシック" pitchFamily="34" charset="-128"/>
              <a:cs typeface="Arial" panose="020B0604020202020204" pitchFamily="34" charset="0"/>
            </a:endParaRPr>
          </a:p>
          <a:p>
            <a:pPr eaLnBrk="1" hangingPunct="1">
              <a:lnSpc>
                <a:spcPct val="90000"/>
              </a:lnSpc>
              <a:defRPr sz="10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t>La norma NFPA 11 remite a los usuarios a la norma UL 162 como guía para la selección de concentrados de espuma. Siga los caudales especificados por el fabricante y utilice las tácticas y técnicas de aplicación adecuadas.</a:t>
            </a:r>
          </a:p>
          <a:p>
            <a:pPr eaLnBrk="1" hangingPunct="1">
              <a:lnSpc>
                <a:spcPct val="90000"/>
              </a:lnSpc>
            </a:pPr>
            <a:endParaRPr sz="1000">
              <a:latin typeface="Arial" panose="020B0604020202020204" pitchFamily="34" charset="0"/>
              <a:ea typeface="ＭＳ Ｐゴシック" pitchFamily="34" charset="-128"/>
              <a:cs typeface="Arial" panose="020B0604020202020204" pitchFamily="34" charset="0"/>
            </a:endParaRPr>
          </a:p>
          <a:p>
            <a:pPr>
              <a:defRPr sz="1000" b="1">
                <a:latin typeface="Arial" pitchFamily="34" charset="0"/>
                <a:cs typeface="Arial" pitchFamily="34" charset="0"/>
              </a:defRPr>
            </a:pPr>
            <a:r>
              <a:t>Discusión en grupo:</a:t>
            </a:r>
          </a:p>
          <a:p>
            <a:pPr>
              <a:defRPr sz="1000">
                <a:latin typeface="Arial" pitchFamily="34" charset="0"/>
                <a:cs typeface="Arial" pitchFamily="34" charset="0"/>
              </a:defRPr>
            </a:pPr>
            <a:r>
              <a:rPr i="1"/>
              <a:t>Para reforzar lo que se discutió en este módulo, muestre el segmento de 6:12 a 10:45 del video </a:t>
            </a:r>
            <a:r>
              <a:t>Respondiendo a incidentes con etanol</a:t>
            </a:r>
            <a:r>
              <a:rPr i="1"/>
              <a:t>. Este segmento trata sobre el uso de la aplicación de espuma de tipo II y tipo III. </a:t>
            </a:r>
            <a:endParaRPr sz="1000" b="1" i="1">
              <a:latin typeface="Arial" pitchFamily="34" charset="0"/>
              <a:cs typeface="Arial" pitchFamily="34" charset="0"/>
            </a:endParaRPr>
          </a:p>
          <a:p>
            <a:pPr>
              <a:defRPr sz="1000">
                <a:latin typeface="Arial" pitchFamily="34" charset="0"/>
                <a:cs typeface="Arial" pitchFamily="34" charset="0"/>
              </a:defRPr>
            </a:pPr>
            <a:r>
              <a:t> </a:t>
            </a:r>
            <a:endParaRPr sz="1000" i="1">
              <a:latin typeface="Arial" pitchFamily="34" charset="0"/>
              <a:cs typeface="Arial" pitchFamily="34" charset="0"/>
            </a:endParaRPr>
          </a:p>
          <a:p>
            <a:pPr>
              <a:defRPr sz="1000" i="1">
                <a:latin typeface="Arial" pitchFamily="34" charset="0"/>
                <a:cs typeface="Arial" pitchFamily="34" charset="0"/>
              </a:defRPr>
            </a:pPr>
            <a:r>
              <a:t>Después del video, pregunten y comenten lo siguiente:</a:t>
            </a:r>
          </a:p>
          <a:p>
            <a:pPr marL="171450" indent="-171450">
              <a:buFont typeface="Arial" pitchFamily="34" charset="0"/>
              <a:buChar char="•"/>
              <a:defRPr sz="1000" i="1">
                <a:latin typeface="Arial" pitchFamily="34" charset="0"/>
                <a:cs typeface="Arial" pitchFamily="34" charset="0"/>
              </a:defRPr>
            </a:pPr>
            <a:r>
              <a:t>¿Cuál es el propósito de la prueba de retroceso de llama? </a:t>
            </a:r>
          </a:p>
          <a:p>
            <a:pPr marL="628650" lvl="1" indent="-171450">
              <a:buFont typeface="Arial" pitchFamily="34" charset="0"/>
              <a:buChar char="•"/>
              <a:defRPr sz="1000" i="1">
                <a:latin typeface="Arial" pitchFamily="34" charset="0"/>
                <a:cs typeface="Arial" pitchFamily="34" charset="0"/>
              </a:defRPr>
            </a:pPr>
            <a:r>
              <a:rPr b="1"/>
              <a:t>Respuesta:</a:t>
            </a:r>
            <a:r>
              <a:t> Para evaluar la resistencia al fuego de una espuma.</a:t>
            </a:r>
          </a:p>
          <a:p>
            <a:pPr marL="171450" indent="-171450">
              <a:buFont typeface="Arial" pitchFamily="34" charset="0"/>
              <a:buChar char="•"/>
              <a:defRPr sz="1000" i="1">
                <a:latin typeface="Arial" pitchFamily="34" charset="0"/>
                <a:cs typeface="Arial" pitchFamily="34" charset="0"/>
              </a:defRPr>
            </a:pPr>
            <a:r>
              <a:t>En la aplicación de tipo II con etanol al 95%, ¿qué espuma fue la más eficaz? </a:t>
            </a:r>
          </a:p>
          <a:p>
            <a:pPr marL="628650" lvl="1" indent="-171450">
              <a:buFont typeface="Arial" pitchFamily="34" charset="0"/>
              <a:buChar char="•"/>
              <a:defRPr sz="1000" i="1">
                <a:latin typeface="Arial" pitchFamily="34" charset="0"/>
                <a:cs typeface="Arial" pitchFamily="34" charset="0"/>
              </a:defRPr>
            </a:pPr>
            <a:r>
              <a:rPr b="1"/>
              <a:t>Respuesta:</a:t>
            </a:r>
            <a:r>
              <a:t> AR-AFFF / AR-SFFF</a:t>
            </a:r>
          </a:p>
          <a:p>
            <a:pPr marL="171450" indent="-171450">
              <a:buFont typeface="Arial" pitchFamily="34" charset="0"/>
              <a:buChar char="•"/>
              <a:defRPr sz="1000" i="1">
                <a:latin typeface="Arial" pitchFamily="34" charset="0"/>
                <a:cs typeface="Arial" pitchFamily="34" charset="0"/>
              </a:defRPr>
            </a:pPr>
            <a:r>
              <a:t>¿Qué resultados obtuvieron los sistemas AFFF/SFFF en la prueba de tipo II con etanol al 95%? </a:t>
            </a:r>
          </a:p>
          <a:p>
            <a:pPr marL="628650" lvl="1" indent="-171450">
              <a:buFont typeface="Arial" pitchFamily="34" charset="0"/>
              <a:buChar char="•"/>
              <a:defRPr sz="1000" i="1">
                <a:latin typeface="Arial" pitchFamily="34" charset="0"/>
                <a:cs typeface="Arial" pitchFamily="34" charset="0"/>
              </a:defRPr>
            </a:pPr>
            <a:r>
              <a:rPr b="1"/>
              <a:t>Respuesta:</a:t>
            </a:r>
            <a:r>
              <a:t> Extinguió el fuego, pero no superó la prueba de retroceso de llama.</a:t>
            </a:r>
          </a:p>
          <a:p>
            <a:pPr marL="171450" indent="-171450">
              <a:buFont typeface="Arial" pitchFamily="34" charset="0"/>
              <a:buChar char="•"/>
              <a:defRPr sz="1000" i="1">
                <a:latin typeface="Arial" pitchFamily="34" charset="0"/>
                <a:cs typeface="Arial" pitchFamily="34" charset="0"/>
              </a:defRPr>
            </a:pPr>
            <a:r>
              <a:t>En la prueba de tipo III con 10 % de etanol, ¿el AR-AFFF/AR-SFFF superó la prueba a la tasa de uso normal? </a:t>
            </a:r>
          </a:p>
          <a:p>
            <a:pPr marL="628650" lvl="1" indent="-171450">
              <a:buFont typeface="Arial" pitchFamily="34" charset="0"/>
              <a:buChar char="•"/>
              <a:defRPr sz="1000" i="1">
                <a:latin typeface="Arial" pitchFamily="34" charset="0"/>
                <a:cs typeface="Arial" pitchFamily="34" charset="0"/>
              </a:defRPr>
            </a:pPr>
            <a:r>
              <a:rPr b="1"/>
              <a:t>Respuesta:</a:t>
            </a:r>
            <a:r>
              <a:t> No, solo con una tasa de uso aumentada</a:t>
            </a:r>
          </a:p>
          <a:p>
            <a:pPr marL="171450" indent="-171450">
              <a:buFont typeface="Arial" pitchFamily="34" charset="0"/>
              <a:buChar char="•"/>
              <a:defRPr sz="1000" i="1">
                <a:latin typeface="Arial" pitchFamily="34" charset="0"/>
                <a:cs typeface="Arial" pitchFamily="34" charset="0"/>
              </a:defRPr>
            </a:pPr>
            <a:r>
              <a:t>En base a lo que hemos comentado en el módulo, ¿cuál sería el mejor método de aplicación de espuma para aplicaciones de tipo III? ¿Por qué?</a:t>
            </a:r>
          </a:p>
          <a:p>
            <a:pPr marL="628650" lvl="1" indent="-171450">
              <a:buFont typeface="Arial" pitchFamily="34" charset="0"/>
              <a:buChar char="•"/>
              <a:defRPr sz="1000" i="1">
                <a:latin typeface="Arial" pitchFamily="34" charset="0"/>
                <a:cs typeface="Arial" pitchFamily="34" charset="0"/>
              </a:defRPr>
            </a:pPr>
            <a:r>
              <a:rPr b="1"/>
              <a:t>Respuesta:</a:t>
            </a:r>
            <a:r>
              <a:t> El método de aplicación por inmersión dirige el chorro de espuma hacia una estructura u objeto adyacente al combustible en combustión, creando un efecto en cascada que introduce la espuma en la superficie ardiendo de forma más suave que la aplicación directa o por inmersión.</a:t>
            </a:r>
          </a:p>
          <a:p>
            <a:pPr marL="171450" indent="-171450">
              <a:buFont typeface="Arial" pitchFamily="34" charset="0"/>
              <a:buChar char="•"/>
              <a:defRPr sz="1000" i="1">
                <a:latin typeface="Arial" pitchFamily="34" charset="0"/>
                <a:cs typeface="Arial" pitchFamily="34" charset="0"/>
              </a:defRPr>
            </a:pPr>
            <a:r>
              <a:t>¿Por qué debe evitarse la aplicación directa o la inmersión en incendios de etanol o mezclas de etanol y combustible?</a:t>
            </a:r>
          </a:p>
          <a:p>
            <a:pPr marL="628650" lvl="1" indent="-171450">
              <a:buFont typeface="Arial" pitchFamily="34" charset="0"/>
              <a:buChar char="•"/>
              <a:defRPr sz="1000">
                <a:latin typeface="Arial" pitchFamily="34" charset="0"/>
                <a:cs typeface="Arial" pitchFamily="34" charset="0"/>
              </a:defRPr>
            </a:pPr>
            <a:r>
              <a:rPr b="1"/>
              <a:t>Respuesta:</a:t>
            </a:r>
            <a:r>
              <a:t> </a:t>
            </a:r>
            <a:r>
              <a:rPr i="1"/>
              <a:t>El hundimiento altera la capa de espuma, permitiendo que el combustible se reavive.</a:t>
            </a:r>
            <a:r>
              <a:t> </a:t>
            </a:r>
            <a:endParaRPr sz="1000" i="1">
              <a:latin typeface="Arial" pitchFamily="34" charset="0"/>
              <a:cs typeface="Arial" pitchFamily="34" charset="0"/>
            </a:endParaRPr>
          </a:p>
          <a:p>
            <a:endParaRPr sz="1000">
              <a:latin typeface="Arial" panose="020B0604020202020204" pitchFamily="34" charset="0"/>
              <a:cs typeface="Arial" panose="020B0604020202020204" pitchFamily="34" charset="0"/>
            </a:endParaRPr>
          </a:p>
          <a:p>
            <a:endParaRPr sz="1000">
              <a:latin typeface="Arial" panose="020B0604020202020204" pitchFamily="34" charset="0"/>
              <a:ea typeface="ＭＳ Ｐゴシック" pitchFamily="34" charset="-128"/>
              <a:cs typeface="Arial" panose="020B0604020202020204" pitchFamily="34" charset="0"/>
            </a:endParaRPr>
          </a:p>
        </p:txBody>
      </p:sp>
      <p:sp>
        <p:nvSpPr>
          <p:cNvPr id="87044" name="Slide Number Placeholder 3">
            <a:extLst>
              <a:ext uri="{FF2B5EF4-FFF2-40B4-BE49-F238E27FC236}">
                <a16:creationId xmlns:a16="http://schemas.microsoft.com/office/drawing/2014/main" id="{010C62CD-0723-42CE-86BB-0448FC5419C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85FC74B7-0D53-4D13-A23C-3190CF682830}" type="slidenum">
              <a:rPr lang="en-US" altLang="en-US" smtClean="0">
                <a:cs typeface="Arial" panose="020B0604020202020204" pitchFamily="34" charset="0"/>
              </a:rPr>
              <a:pPr>
                <a:spcBef>
                  <a:spcPct val="0"/>
                </a:spcBef>
              </a:pPr>
              <a:t>34</a:t>
            </a:fld>
            <a:endParaRPr>
              <a:cs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 Id="rId6" Type="http://schemas.openxmlformats.org/officeDocument/2006/relationships/image" Target="../media/image3.png"/><Relationship Id="rId5" Type="http://schemas.openxmlformats.org/officeDocument/2006/relationships/image" Target="../media/image7.png"/><Relationship Id="rId4" Type="http://schemas.openxmlformats.org/officeDocument/2006/relationships/image" Target="../media/image6.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EE7C6B3-3FFA-7B72-6038-015E70F6DF8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8" name="Title 5">
            <a:extLst>
              <a:ext uri="{FF2B5EF4-FFF2-40B4-BE49-F238E27FC236}">
                <a16:creationId xmlns:a16="http://schemas.microsoft.com/office/drawing/2014/main" id="{B18A9AB6-7023-63F5-D37C-D40F02476943}"/>
              </a:ext>
            </a:extLst>
          </p:cNvPr>
          <p:cNvSpPr>
            <a:spLocks noGrp="1"/>
          </p:cNvSpPr>
          <p:nvPr>
            <p:ph type="title"/>
          </p:nvPr>
        </p:nvSpPr>
        <p:spPr>
          <a:xfrm>
            <a:off x="457200" y="258762"/>
            <a:ext cx="11277600" cy="579438"/>
          </a:xfrm>
        </p:spPr>
        <p:txBody>
          <a:bodyPr>
            <a:normAutofit/>
          </a:bodyPr>
          <a:lstStyle>
            <a:lvl1pPr algn="ctr">
              <a:defRPr sz="3600" b="1">
                <a:solidFill>
                  <a:schemeClr val="bg1"/>
                </a:solidFill>
              </a:defRPr>
            </a:lvl1pPr>
          </a:lstStyle>
          <a:p>
            <a:r>
              <a:t>Haz clic para editar el estilo del título principal.</a:t>
            </a:r>
          </a:p>
        </p:txBody>
      </p:sp>
    </p:spTree>
    <p:extLst>
      <p:ext uri="{BB962C8B-B14F-4D97-AF65-F5344CB8AC3E}">
        <p14:creationId xmlns:p14="http://schemas.microsoft.com/office/powerpoint/2010/main" val="14039172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ull Screen Imag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0" y="838200"/>
            <a:ext cx="12192000" cy="6096000"/>
          </a:xfrm>
        </p:spPr>
        <p:txBody>
          <a:bodyPr/>
          <a:lstStyle/>
          <a:p>
            <a:endParaRPr/>
          </a:p>
        </p:txBody>
      </p:sp>
      <p:sp>
        <p:nvSpPr>
          <p:cNvPr id="2" name="Title 5">
            <a:extLst>
              <a:ext uri="{FF2B5EF4-FFF2-40B4-BE49-F238E27FC236}">
                <a16:creationId xmlns:a16="http://schemas.microsoft.com/office/drawing/2014/main" id="{4EE47167-65B3-3AC5-0948-E8832F87D177}"/>
              </a:ext>
            </a:extLst>
          </p:cNvPr>
          <p:cNvSpPr>
            <a:spLocks noGrp="1"/>
          </p:cNvSpPr>
          <p:nvPr>
            <p:ph type="title"/>
          </p:nvPr>
        </p:nvSpPr>
        <p:spPr>
          <a:xfrm>
            <a:off x="457200" y="258762"/>
            <a:ext cx="11277600" cy="579438"/>
          </a:xfrm>
        </p:spPr>
        <p:txBody>
          <a:bodyPr>
            <a:normAutofit/>
          </a:bodyPr>
          <a:lstStyle>
            <a:lvl1pPr algn="ctr">
              <a:defRPr sz="3600" b="1">
                <a:solidFill>
                  <a:schemeClr val="bg1"/>
                </a:solidFill>
              </a:defRPr>
            </a:lvl1pPr>
          </a:lstStyle>
          <a:p>
            <a:r>
              <a:t>Haz clic para editar el estilo del título principal.</a:t>
            </a:r>
          </a:p>
        </p:txBody>
      </p:sp>
    </p:spTree>
    <p:extLst>
      <p:ext uri="{BB962C8B-B14F-4D97-AF65-F5344CB8AC3E}">
        <p14:creationId xmlns:p14="http://schemas.microsoft.com/office/powerpoint/2010/main" val="34652120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only">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 y="1143000"/>
            <a:ext cx="11277600"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t>Haz clic para editar los estilos de texto maestro</a:t>
            </a:r>
          </a:p>
          <a:p>
            <a:pPr lvl="1"/>
            <a:r>
              <a:t>Segundo nivel</a:t>
            </a:r>
          </a:p>
          <a:p>
            <a:pPr lvl="2"/>
            <a:r>
              <a:t>Tercer nivel</a:t>
            </a:r>
          </a:p>
          <a:p>
            <a:pPr lvl="3"/>
            <a:r>
              <a:t>Cuarto nivel</a:t>
            </a:r>
          </a:p>
          <a:p>
            <a:pPr lvl="4"/>
            <a:r>
              <a:t>Quinto nivel</a:t>
            </a:r>
          </a:p>
        </p:txBody>
      </p:sp>
      <p:pic>
        <p:nvPicPr>
          <p:cNvPr id="7" name="Picture 6">
            <a:extLst>
              <a:ext uri="{FF2B5EF4-FFF2-40B4-BE49-F238E27FC236}">
                <a16:creationId xmlns:a16="http://schemas.microsoft.com/office/drawing/2014/main" id="{4192B560-E015-6516-6B3A-D3E0FEABA3B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2" name="Title 5">
            <a:extLst>
              <a:ext uri="{FF2B5EF4-FFF2-40B4-BE49-F238E27FC236}">
                <a16:creationId xmlns:a16="http://schemas.microsoft.com/office/drawing/2014/main" id="{C3449F12-C4B9-F7EE-6828-39954590671C}"/>
              </a:ext>
            </a:extLst>
          </p:cNvPr>
          <p:cNvSpPr>
            <a:spLocks noGrp="1"/>
          </p:cNvSpPr>
          <p:nvPr>
            <p:ph type="title"/>
          </p:nvPr>
        </p:nvSpPr>
        <p:spPr>
          <a:xfrm>
            <a:off x="457200" y="258762"/>
            <a:ext cx="11277600" cy="579438"/>
          </a:xfrm>
        </p:spPr>
        <p:txBody>
          <a:bodyPr>
            <a:normAutofit/>
          </a:bodyPr>
          <a:lstStyle>
            <a:lvl1pPr algn="ctr">
              <a:defRPr sz="3600" b="1">
                <a:solidFill>
                  <a:schemeClr val="bg1"/>
                </a:solidFill>
              </a:defRPr>
            </a:lvl1pPr>
          </a:lstStyle>
          <a:p>
            <a:r>
              <a:t>Haz clic para editar el estilo del título principal.</a:t>
            </a:r>
          </a:p>
        </p:txBody>
      </p:sp>
    </p:spTree>
    <p:extLst>
      <p:ext uri="{BB962C8B-B14F-4D97-AF65-F5344CB8AC3E}">
        <p14:creationId xmlns:p14="http://schemas.microsoft.com/office/powerpoint/2010/main" val="14305076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50/50 Image Righ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6092952" y="838200"/>
            <a:ext cx="6099048" cy="6019800"/>
          </a:xfrm>
        </p:spPr>
        <p:txBody>
          <a:bodyPr/>
          <a:lstStyle>
            <a:lvl1pPr>
              <a:defRPr>
                <a:solidFill>
                  <a:schemeClr val="tx2"/>
                </a:solidFill>
              </a:defRPr>
            </a:lvl1pPr>
          </a:lstStyle>
          <a:p>
            <a:endParaRPr/>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199" y="1143000"/>
            <a:ext cx="5333999"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t>Haz clic para editar los estilos de texto maestro</a:t>
            </a:r>
          </a:p>
          <a:p>
            <a:pPr lvl="1"/>
            <a:r>
              <a:t>Segundo nivel</a:t>
            </a:r>
          </a:p>
          <a:p>
            <a:pPr lvl="2"/>
            <a:r>
              <a:t>Tercer nivel</a:t>
            </a:r>
          </a:p>
          <a:p>
            <a:pPr lvl="3"/>
            <a:r>
              <a:t>Cuarto nivel</a:t>
            </a:r>
          </a:p>
          <a:p>
            <a:pPr lvl="4"/>
            <a:r>
              <a:t>Quinto nivel</a:t>
            </a:r>
          </a:p>
        </p:txBody>
      </p:sp>
      <p:pic>
        <p:nvPicPr>
          <p:cNvPr id="2" name="Picture 1">
            <a:extLst>
              <a:ext uri="{FF2B5EF4-FFF2-40B4-BE49-F238E27FC236}">
                <a16:creationId xmlns:a16="http://schemas.microsoft.com/office/drawing/2014/main" id="{4B064B30-91AD-10FE-D71E-B9FD55F4F98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5" name="Title 5">
            <a:extLst>
              <a:ext uri="{FF2B5EF4-FFF2-40B4-BE49-F238E27FC236}">
                <a16:creationId xmlns:a16="http://schemas.microsoft.com/office/drawing/2014/main" id="{B8DB4AE8-E458-017C-5898-7114B68F3393}"/>
              </a:ext>
            </a:extLst>
          </p:cNvPr>
          <p:cNvSpPr>
            <a:spLocks noGrp="1"/>
          </p:cNvSpPr>
          <p:nvPr>
            <p:ph type="title"/>
          </p:nvPr>
        </p:nvSpPr>
        <p:spPr>
          <a:xfrm>
            <a:off x="457200" y="258762"/>
            <a:ext cx="11277600" cy="579438"/>
          </a:xfrm>
        </p:spPr>
        <p:txBody>
          <a:bodyPr>
            <a:normAutofit/>
          </a:bodyPr>
          <a:lstStyle>
            <a:lvl1pPr algn="ctr">
              <a:defRPr sz="3600" b="1">
                <a:solidFill>
                  <a:schemeClr val="bg1"/>
                </a:solidFill>
              </a:defRPr>
            </a:lvl1pPr>
          </a:lstStyle>
          <a:p>
            <a:r>
              <a:t>Haz clic para editar el estilo del título principal.</a:t>
            </a:r>
          </a:p>
        </p:txBody>
      </p:sp>
    </p:spTree>
    <p:extLst>
      <p:ext uri="{BB962C8B-B14F-4D97-AF65-F5344CB8AC3E}">
        <p14:creationId xmlns:p14="http://schemas.microsoft.com/office/powerpoint/2010/main" val="38864353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0/50 Image Lef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0" y="838200"/>
            <a:ext cx="6099048" cy="60198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6400800" y="1143000"/>
            <a:ext cx="5413248"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8" name="Picture 7">
            <a:extLst>
              <a:ext uri="{FF2B5EF4-FFF2-40B4-BE49-F238E27FC236}">
                <a16:creationId xmlns:a16="http://schemas.microsoft.com/office/drawing/2014/main" id="{6DF9AEE0-1FFC-AB19-841C-1A793A20A8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2" name="Title 5">
            <a:extLst>
              <a:ext uri="{FF2B5EF4-FFF2-40B4-BE49-F238E27FC236}">
                <a16:creationId xmlns:a16="http://schemas.microsoft.com/office/drawing/2014/main" id="{AA9EE659-91F4-CF3A-318A-B086A7CCEB85}"/>
              </a:ext>
            </a:extLst>
          </p:cNvPr>
          <p:cNvSpPr>
            <a:spLocks noGrp="1"/>
          </p:cNvSpPr>
          <p:nvPr>
            <p:ph type="title"/>
          </p:nvPr>
        </p:nvSpPr>
        <p:spPr>
          <a:xfrm>
            <a:off x="457200" y="258762"/>
            <a:ext cx="11277600" cy="579438"/>
          </a:xfrm>
        </p:spPr>
        <p:txBody>
          <a:bodyPr>
            <a:normAutofit/>
          </a:bodyPr>
          <a:lstStyle>
            <a:lvl1pPr algn="ctr">
              <a:defRPr sz="3600" b="1">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34811269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0/50 Image Left with Border">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457200" y="1109280"/>
            <a:ext cx="5638800" cy="53340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6400800" y="1109280"/>
            <a:ext cx="5413248"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9" name="Picture 8">
            <a:extLst>
              <a:ext uri="{FF2B5EF4-FFF2-40B4-BE49-F238E27FC236}">
                <a16:creationId xmlns:a16="http://schemas.microsoft.com/office/drawing/2014/main" id="{E5AE5486-31D7-E7A4-7532-EC7C28FEFF9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2" name="Title 5">
            <a:extLst>
              <a:ext uri="{FF2B5EF4-FFF2-40B4-BE49-F238E27FC236}">
                <a16:creationId xmlns:a16="http://schemas.microsoft.com/office/drawing/2014/main" id="{9FE1017C-80EF-44BD-9F21-D0547160E767}"/>
              </a:ext>
            </a:extLst>
          </p:cNvPr>
          <p:cNvSpPr>
            <a:spLocks noGrp="1"/>
          </p:cNvSpPr>
          <p:nvPr>
            <p:ph type="title"/>
          </p:nvPr>
        </p:nvSpPr>
        <p:spPr>
          <a:xfrm>
            <a:off x="457200" y="258762"/>
            <a:ext cx="11277600" cy="579438"/>
          </a:xfrm>
        </p:spPr>
        <p:txBody>
          <a:bodyPr>
            <a:normAutofit/>
          </a:bodyPr>
          <a:lstStyle>
            <a:lvl1pPr algn="ctr">
              <a:defRPr sz="3600" b="1">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8772536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0/50 Image Right with Border">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6092952" y="1105470"/>
            <a:ext cx="5716991" cy="53340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376988" y="1105470"/>
            <a:ext cx="5414211"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a:extLst>
              <a:ext uri="{FF2B5EF4-FFF2-40B4-BE49-F238E27FC236}">
                <a16:creationId xmlns:a16="http://schemas.microsoft.com/office/drawing/2014/main" id="{4B064B30-91AD-10FE-D71E-B9FD55F4F98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5" name="Title 5">
            <a:extLst>
              <a:ext uri="{FF2B5EF4-FFF2-40B4-BE49-F238E27FC236}">
                <a16:creationId xmlns:a16="http://schemas.microsoft.com/office/drawing/2014/main" id="{674916E1-10E4-3F25-B310-E21F7E912430}"/>
              </a:ext>
            </a:extLst>
          </p:cNvPr>
          <p:cNvSpPr>
            <a:spLocks noGrp="1"/>
          </p:cNvSpPr>
          <p:nvPr>
            <p:ph type="title"/>
          </p:nvPr>
        </p:nvSpPr>
        <p:spPr>
          <a:xfrm>
            <a:off x="457200" y="258762"/>
            <a:ext cx="11277600" cy="579438"/>
          </a:xfrm>
        </p:spPr>
        <p:txBody>
          <a:bodyPr>
            <a:normAutofit/>
          </a:bodyPr>
          <a:lstStyle>
            <a:lvl1pPr algn="ctr">
              <a:defRPr sz="3600" b="1">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6681858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 Image Righ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6096000" y="1143000"/>
            <a:ext cx="2743200" cy="25908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 y="1143000"/>
            <a:ext cx="5334000"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Picture Placeholder 2">
            <a:extLst>
              <a:ext uri="{FF2B5EF4-FFF2-40B4-BE49-F238E27FC236}">
                <a16:creationId xmlns:a16="http://schemas.microsoft.com/office/drawing/2014/main" id="{E699B4E2-3EB6-3682-EE21-9532913CDD85}"/>
              </a:ext>
            </a:extLst>
          </p:cNvPr>
          <p:cNvSpPr>
            <a:spLocks noGrp="1"/>
          </p:cNvSpPr>
          <p:nvPr>
            <p:ph type="pic" sz="quarter" idx="12"/>
          </p:nvPr>
        </p:nvSpPr>
        <p:spPr>
          <a:xfrm>
            <a:off x="8991600" y="1143000"/>
            <a:ext cx="2743200" cy="2590800"/>
          </a:xfrm>
        </p:spPr>
        <p:txBody>
          <a:bodyPr/>
          <a:lstStyle>
            <a:lvl1pPr>
              <a:defRPr>
                <a:solidFill>
                  <a:schemeClr val="tx2"/>
                </a:solidFill>
              </a:defRPr>
            </a:lvl1pPr>
          </a:lstStyle>
          <a:p>
            <a:endParaRPr lang="en-US"/>
          </a:p>
        </p:txBody>
      </p:sp>
      <p:sp>
        <p:nvSpPr>
          <p:cNvPr id="5" name="Picture Placeholder 2">
            <a:extLst>
              <a:ext uri="{FF2B5EF4-FFF2-40B4-BE49-F238E27FC236}">
                <a16:creationId xmlns:a16="http://schemas.microsoft.com/office/drawing/2014/main" id="{8C36E12B-1BF4-2872-E50F-948290F947D8}"/>
              </a:ext>
            </a:extLst>
          </p:cNvPr>
          <p:cNvSpPr>
            <a:spLocks noGrp="1"/>
          </p:cNvSpPr>
          <p:nvPr>
            <p:ph type="pic" sz="quarter" idx="13"/>
          </p:nvPr>
        </p:nvSpPr>
        <p:spPr>
          <a:xfrm>
            <a:off x="6096000" y="3886200"/>
            <a:ext cx="2743200" cy="2590800"/>
          </a:xfrm>
        </p:spPr>
        <p:txBody>
          <a:bodyPr/>
          <a:lstStyle>
            <a:lvl1pPr>
              <a:defRPr>
                <a:solidFill>
                  <a:schemeClr val="tx2"/>
                </a:solidFill>
              </a:defRPr>
            </a:lvl1pPr>
          </a:lstStyle>
          <a:p>
            <a:endParaRPr lang="en-US"/>
          </a:p>
        </p:txBody>
      </p:sp>
      <p:sp>
        <p:nvSpPr>
          <p:cNvPr id="7" name="Picture Placeholder 2">
            <a:extLst>
              <a:ext uri="{FF2B5EF4-FFF2-40B4-BE49-F238E27FC236}">
                <a16:creationId xmlns:a16="http://schemas.microsoft.com/office/drawing/2014/main" id="{17210E64-83A3-5254-4492-49D3A5548DE9}"/>
              </a:ext>
            </a:extLst>
          </p:cNvPr>
          <p:cNvSpPr>
            <a:spLocks noGrp="1"/>
          </p:cNvSpPr>
          <p:nvPr>
            <p:ph type="pic" sz="quarter" idx="14"/>
          </p:nvPr>
        </p:nvSpPr>
        <p:spPr>
          <a:xfrm>
            <a:off x="8991600" y="3886200"/>
            <a:ext cx="2743200" cy="2590800"/>
          </a:xfrm>
        </p:spPr>
        <p:txBody>
          <a:bodyPr/>
          <a:lstStyle>
            <a:lvl1pPr>
              <a:defRPr>
                <a:solidFill>
                  <a:schemeClr val="tx2"/>
                </a:solidFill>
              </a:defRPr>
            </a:lvl1pPr>
          </a:lstStyle>
          <a:p>
            <a:endParaRPr lang="en-US"/>
          </a:p>
        </p:txBody>
      </p:sp>
      <p:pic>
        <p:nvPicPr>
          <p:cNvPr id="8" name="Picture 7">
            <a:extLst>
              <a:ext uri="{FF2B5EF4-FFF2-40B4-BE49-F238E27FC236}">
                <a16:creationId xmlns:a16="http://schemas.microsoft.com/office/drawing/2014/main" id="{08190F37-4184-F707-D569-29F9C344B09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6" name="Title 5">
            <a:extLst>
              <a:ext uri="{FF2B5EF4-FFF2-40B4-BE49-F238E27FC236}">
                <a16:creationId xmlns:a16="http://schemas.microsoft.com/office/drawing/2014/main" id="{44B6CC50-9D42-E15E-5555-1270004DBB32}"/>
              </a:ext>
            </a:extLst>
          </p:cNvPr>
          <p:cNvSpPr>
            <a:spLocks noGrp="1"/>
          </p:cNvSpPr>
          <p:nvPr>
            <p:ph type="title"/>
          </p:nvPr>
        </p:nvSpPr>
        <p:spPr>
          <a:xfrm>
            <a:off x="457200" y="258762"/>
            <a:ext cx="11277600" cy="579438"/>
          </a:xfrm>
        </p:spPr>
        <p:txBody>
          <a:bodyPr>
            <a:normAutofit/>
          </a:bodyPr>
          <a:lstStyle>
            <a:lvl1pPr algn="ctr">
              <a:defRPr sz="3600" b="1">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29748019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 Image Lef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457200" y="1126140"/>
            <a:ext cx="2743200" cy="25908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6400800" y="1126140"/>
            <a:ext cx="5332476"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Picture Placeholder 2">
            <a:extLst>
              <a:ext uri="{FF2B5EF4-FFF2-40B4-BE49-F238E27FC236}">
                <a16:creationId xmlns:a16="http://schemas.microsoft.com/office/drawing/2014/main" id="{E699B4E2-3EB6-3682-EE21-9532913CDD85}"/>
              </a:ext>
            </a:extLst>
          </p:cNvPr>
          <p:cNvSpPr>
            <a:spLocks noGrp="1"/>
          </p:cNvSpPr>
          <p:nvPr>
            <p:ph type="pic" sz="quarter" idx="12"/>
          </p:nvPr>
        </p:nvSpPr>
        <p:spPr>
          <a:xfrm>
            <a:off x="3352800" y="1126140"/>
            <a:ext cx="2743200" cy="2590800"/>
          </a:xfrm>
        </p:spPr>
        <p:txBody>
          <a:bodyPr/>
          <a:lstStyle>
            <a:lvl1pPr>
              <a:defRPr>
                <a:solidFill>
                  <a:schemeClr val="tx2"/>
                </a:solidFill>
              </a:defRPr>
            </a:lvl1pPr>
          </a:lstStyle>
          <a:p>
            <a:endParaRPr lang="en-US"/>
          </a:p>
        </p:txBody>
      </p:sp>
      <p:sp>
        <p:nvSpPr>
          <p:cNvPr id="5" name="Picture Placeholder 2">
            <a:extLst>
              <a:ext uri="{FF2B5EF4-FFF2-40B4-BE49-F238E27FC236}">
                <a16:creationId xmlns:a16="http://schemas.microsoft.com/office/drawing/2014/main" id="{8C36E12B-1BF4-2872-E50F-948290F947D8}"/>
              </a:ext>
            </a:extLst>
          </p:cNvPr>
          <p:cNvSpPr>
            <a:spLocks noGrp="1"/>
          </p:cNvSpPr>
          <p:nvPr>
            <p:ph type="pic" sz="quarter" idx="13"/>
          </p:nvPr>
        </p:nvSpPr>
        <p:spPr>
          <a:xfrm>
            <a:off x="457200" y="3869340"/>
            <a:ext cx="2743200" cy="2590800"/>
          </a:xfrm>
        </p:spPr>
        <p:txBody>
          <a:bodyPr/>
          <a:lstStyle>
            <a:lvl1pPr>
              <a:defRPr>
                <a:solidFill>
                  <a:schemeClr val="tx2"/>
                </a:solidFill>
              </a:defRPr>
            </a:lvl1pPr>
          </a:lstStyle>
          <a:p>
            <a:endParaRPr lang="en-US"/>
          </a:p>
        </p:txBody>
      </p:sp>
      <p:sp>
        <p:nvSpPr>
          <p:cNvPr id="7" name="Picture Placeholder 2">
            <a:extLst>
              <a:ext uri="{FF2B5EF4-FFF2-40B4-BE49-F238E27FC236}">
                <a16:creationId xmlns:a16="http://schemas.microsoft.com/office/drawing/2014/main" id="{17210E64-83A3-5254-4492-49D3A5548DE9}"/>
              </a:ext>
            </a:extLst>
          </p:cNvPr>
          <p:cNvSpPr>
            <a:spLocks noGrp="1"/>
          </p:cNvSpPr>
          <p:nvPr>
            <p:ph type="pic" sz="quarter" idx="14"/>
          </p:nvPr>
        </p:nvSpPr>
        <p:spPr>
          <a:xfrm>
            <a:off x="3352800" y="3869340"/>
            <a:ext cx="2743200" cy="2590800"/>
          </a:xfrm>
        </p:spPr>
        <p:txBody>
          <a:bodyPr/>
          <a:lstStyle>
            <a:lvl1pPr>
              <a:defRPr>
                <a:solidFill>
                  <a:schemeClr val="tx2"/>
                </a:solidFill>
              </a:defRPr>
            </a:lvl1pPr>
          </a:lstStyle>
          <a:p>
            <a:endParaRPr lang="en-US"/>
          </a:p>
        </p:txBody>
      </p:sp>
      <p:pic>
        <p:nvPicPr>
          <p:cNvPr id="6" name="Picture 5">
            <a:extLst>
              <a:ext uri="{FF2B5EF4-FFF2-40B4-BE49-F238E27FC236}">
                <a16:creationId xmlns:a16="http://schemas.microsoft.com/office/drawing/2014/main" id="{613CE84C-9731-8500-6CDF-016EE31B6A6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8" name="Title 5">
            <a:extLst>
              <a:ext uri="{FF2B5EF4-FFF2-40B4-BE49-F238E27FC236}">
                <a16:creationId xmlns:a16="http://schemas.microsoft.com/office/drawing/2014/main" id="{F83C97D4-3E9F-993B-7855-39F7CD557DD0}"/>
              </a:ext>
            </a:extLst>
          </p:cNvPr>
          <p:cNvSpPr>
            <a:spLocks noGrp="1"/>
          </p:cNvSpPr>
          <p:nvPr>
            <p:ph type="title"/>
          </p:nvPr>
        </p:nvSpPr>
        <p:spPr>
          <a:xfrm>
            <a:off x="457200" y="258762"/>
            <a:ext cx="11277600" cy="579438"/>
          </a:xfrm>
        </p:spPr>
        <p:txBody>
          <a:bodyPr>
            <a:normAutofit/>
          </a:bodyPr>
          <a:lstStyle>
            <a:lvl1pPr algn="ctr">
              <a:defRPr sz="3600" b="1">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28651991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3 Image Righ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7924800" y="838200"/>
            <a:ext cx="4267200" cy="60198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 y="1143000"/>
            <a:ext cx="7218947"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a:extLst>
              <a:ext uri="{FF2B5EF4-FFF2-40B4-BE49-F238E27FC236}">
                <a16:creationId xmlns:a16="http://schemas.microsoft.com/office/drawing/2014/main" id="{3929C961-785F-42CD-AED3-2F2C16E4A7E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5" name="Title 5">
            <a:extLst>
              <a:ext uri="{FF2B5EF4-FFF2-40B4-BE49-F238E27FC236}">
                <a16:creationId xmlns:a16="http://schemas.microsoft.com/office/drawing/2014/main" id="{3C5E0ABB-9C22-D0DF-BD00-3A9E980C3B3B}"/>
              </a:ext>
            </a:extLst>
          </p:cNvPr>
          <p:cNvSpPr>
            <a:spLocks noGrp="1"/>
          </p:cNvSpPr>
          <p:nvPr>
            <p:ph type="title"/>
          </p:nvPr>
        </p:nvSpPr>
        <p:spPr>
          <a:xfrm>
            <a:off x="457200" y="258762"/>
            <a:ext cx="11277600" cy="579438"/>
          </a:xfrm>
        </p:spPr>
        <p:txBody>
          <a:bodyPr>
            <a:normAutofit/>
          </a:bodyPr>
          <a:lstStyle>
            <a:lvl1pPr algn="ctr">
              <a:defRPr sz="3600" b="1">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29427477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3 Image Lef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0" y="838200"/>
            <a:ext cx="4267200" cy="6019800"/>
          </a:xfrm>
        </p:spPr>
        <p:txBody>
          <a:bodyPr/>
          <a:lstStyle>
            <a:lvl1pPr>
              <a:defRPr>
                <a:solidFill>
                  <a:schemeClr val="tx2"/>
                </a:solidFill>
              </a:defRPr>
            </a:lvl1pPr>
          </a:lstStyle>
          <a:p>
            <a:endParaRPr/>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0" y="1109280"/>
            <a:ext cx="7218947"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t>Haz clic para editar los estilos de texto maestro</a:t>
            </a:r>
          </a:p>
          <a:p>
            <a:pPr lvl="1"/>
            <a:r>
              <a:t>Segundo nivel</a:t>
            </a:r>
          </a:p>
          <a:p>
            <a:pPr lvl="2"/>
            <a:r>
              <a:t>Tercer nivel</a:t>
            </a:r>
          </a:p>
          <a:p>
            <a:pPr lvl="3"/>
            <a:r>
              <a:t>Cuarto nivel</a:t>
            </a:r>
          </a:p>
          <a:p>
            <a:pPr lvl="4"/>
            <a:r>
              <a:t>Quinto nivel</a:t>
            </a:r>
          </a:p>
        </p:txBody>
      </p:sp>
      <p:pic>
        <p:nvPicPr>
          <p:cNvPr id="5" name="Picture 4">
            <a:extLst>
              <a:ext uri="{FF2B5EF4-FFF2-40B4-BE49-F238E27FC236}">
                <a16:creationId xmlns:a16="http://schemas.microsoft.com/office/drawing/2014/main" id="{846A30D1-4146-9B9B-C13B-E13B0FEF54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2" name="Title 5">
            <a:extLst>
              <a:ext uri="{FF2B5EF4-FFF2-40B4-BE49-F238E27FC236}">
                <a16:creationId xmlns:a16="http://schemas.microsoft.com/office/drawing/2014/main" id="{15B21CF5-F5EB-787A-0C7A-3BB584E79B68}"/>
              </a:ext>
            </a:extLst>
          </p:cNvPr>
          <p:cNvSpPr>
            <a:spLocks noGrp="1"/>
          </p:cNvSpPr>
          <p:nvPr>
            <p:ph type="title"/>
          </p:nvPr>
        </p:nvSpPr>
        <p:spPr>
          <a:xfrm>
            <a:off x="457200" y="258762"/>
            <a:ext cx="11277600" cy="579438"/>
          </a:xfrm>
        </p:spPr>
        <p:txBody>
          <a:bodyPr>
            <a:normAutofit/>
          </a:bodyPr>
          <a:lstStyle>
            <a:lvl1pPr algn="ctr">
              <a:defRPr sz="3600" b="1">
                <a:solidFill>
                  <a:schemeClr val="bg1"/>
                </a:solidFill>
              </a:defRPr>
            </a:lvl1pPr>
          </a:lstStyle>
          <a:p>
            <a:r>
              <a:t>Haz clic para editar el estilo del título principal.</a:t>
            </a:r>
          </a:p>
        </p:txBody>
      </p:sp>
    </p:spTree>
    <p:extLst>
      <p:ext uri="{BB962C8B-B14F-4D97-AF65-F5344CB8AC3E}">
        <p14:creationId xmlns:p14="http://schemas.microsoft.com/office/powerpoint/2010/main" val="11509670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3 Image Right with Borders">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7924800" y="1143000"/>
            <a:ext cx="3810000" cy="53340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01052" y="1143000"/>
            <a:ext cx="7218947"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a:extLst>
              <a:ext uri="{FF2B5EF4-FFF2-40B4-BE49-F238E27FC236}">
                <a16:creationId xmlns:a16="http://schemas.microsoft.com/office/drawing/2014/main" id="{3929C961-785F-42CD-AED3-2F2C16E4A7E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5" name="Title 5">
            <a:extLst>
              <a:ext uri="{FF2B5EF4-FFF2-40B4-BE49-F238E27FC236}">
                <a16:creationId xmlns:a16="http://schemas.microsoft.com/office/drawing/2014/main" id="{635FF68C-7261-E771-D251-79A5EE3918E7}"/>
              </a:ext>
            </a:extLst>
          </p:cNvPr>
          <p:cNvSpPr>
            <a:spLocks noGrp="1"/>
          </p:cNvSpPr>
          <p:nvPr>
            <p:ph type="title"/>
          </p:nvPr>
        </p:nvSpPr>
        <p:spPr>
          <a:xfrm>
            <a:off x="457200" y="258762"/>
            <a:ext cx="11277600" cy="579438"/>
          </a:xfrm>
        </p:spPr>
        <p:txBody>
          <a:bodyPr>
            <a:normAutofit/>
          </a:bodyPr>
          <a:lstStyle>
            <a:lvl1pPr algn="ctr">
              <a:defRPr sz="3600" b="1">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9328789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3 Image Left with Borders">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457200" y="1143000"/>
            <a:ext cx="3809999" cy="53340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0" y="1128330"/>
            <a:ext cx="7162800"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5" name="Picture 4">
            <a:extLst>
              <a:ext uri="{FF2B5EF4-FFF2-40B4-BE49-F238E27FC236}">
                <a16:creationId xmlns:a16="http://schemas.microsoft.com/office/drawing/2014/main" id="{B9C09BFD-6BEC-DC72-78BB-C01556847D6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2" name="Title 5">
            <a:extLst>
              <a:ext uri="{FF2B5EF4-FFF2-40B4-BE49-F238E27FC236}">
                <a16:creationId xmlns:a16="http://schemas.microsoft.com/office/drawing/2014/main" id="{A54A73CC-37A4-32A4-65C5-825729169B70}"/>
              </a:ext>
            </a:extLst>
          </p:cNvPr>
          <p:cNvSpPr>
            <a:spLocks noGrp="1"/>
          </p:cNvSpPr>
          <p:nvPr>
            <p:ph type="title"/>
          </p:nvPr>
        </p:nvSpPr>
        <p:spPr>
          <a:xfrm>
            <a:off x="457200" y="258762"/>
            <a:ext cx="11277600" cy="579438"/>
          </a:xfrm>
        </p:spPr>
        <p:txBody>
          <a:bodyPr>
            <a:normAutofit/>
          </a:bodyPr>
          <a:lstStyle>
            <a:lvl1pPr algn="ctr">
              <a:defRPr sz="3600" b="1">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37280380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a:defRPr sz="3200" baseline="0">
                <a:solidFill>
                  <a:schemeClr val="bg1"/>
                </a:solidFill>
                <a:latin typeface="Arial" pitchFamily="34" charset="0"/>
              </a:defRPr>
            </a:lvl1pPr>
            <a:lvl2pPr>
              <a:defRPr sz="3200" baseline="0">
                <a:solidFill>
                  <a:schemeClr val="bg1"/>
                </a:solidFill>
                <a:latin typeface="Arial" pitchFamily="34" charset="0"/>
              </a:defRPr>
            </a:lvl2pPr>
            <a:lvl3pPr>
              <a:defRPr sz="3200" baseline="0">
                <a:solidFill>
                  <a:schemeClr val="bg1"/>
                </a:solidFill>
                <a:latin typeface="Arial" pitchFamily="34" charset="0"/>
              </a:defRPr>
            </a:lvl3pPr>
            <a:lvl4pPr>
              <a:defRPr sz="3200" baseline="0">
                <a:solidFill>
                  <a:schemeClr val="bg1"/>
                </a:solidFill>
                <a:latin typeface="Arial" pitchFamily="34" charset="0"/>
              </a:defRPr>
            </a:lvl4pPr>
            <a:lvl5pPr>
              <a:defRPr sz="3200" baseline="0">
                <a:solidFill>
                  <a:schemeClr val="bg1"/>
                </a:solidFill>
                <a:latin typeface="Arial"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4">
            <a:extLst>
              <a:ext uri="{FF2B5EF4-FFF2-40B4-BE49-F238E27FC236}">
                <a16:creationId xmlns:a16="http://schemas.microsoft.com/office/drawing/2014/main" id="{2847567B-B706-F656-A19C-835D2889020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2" name="Title 5">
            <a:extLst>
              <a:ext uri="{FF2B5EF4-FFF2-40B4-BE49-F238E27FC236}">
                <a16:creationId xmlns:a16="http://schemas.microsoft.com/office/drawing/2014/main" id="{EF07AC97-286D-6223-180C-CD625CFD576C}"/>
              </a:ext>
            </a:extLst>
          </p:cNvPr>
          <p:cNvSpPr>
            <a:spLocks noGrp="1"/>
          </p:cNvSpPr>
          <p:nvPr>
            <p:ph type="title"/>
          </p:nvPr>
        </p:nvSpPr>
        <p:spPr>
          <a:xfrm>
            <a:off x="457200" y="258762"/>
            <a:ext cx="11277600" cy="579438"/>
          </a:xfrm>
        </p:spPr>
        <p:txBody>
          <a:bodyPr>
            <a:normAutofit/>
          </a:bodyPr>
          <a:lstStyle>
            <a:lvl1pPr algn="ctr">
              <a:defRPr sz="3600" b="1">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25651180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90DA5C6-9597-B8ED-D484-290988A026D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50837" y="-40072"/>
            <a:ext cx="9123227" cy="6059872"/>
          </a:xfrm>
          <a:prstGeom prst="rect">
            <a:avLst/>
          </a:prstGeom>
        </p:spPr>
      </p:pic>
      <p:pic>
        <p:nvPicPr>
          <p:cNvPr id="2" name="Picture 1">
            <a:extLst>
              <a:ext uri="{FF2B5EF4-FFF2-40B4-BE49-F238E27FC236}">
                <a16:creationId xmlns:a16="http://schemas.microsoft.com/office/drawing/2014/main" id="{D58EBFFC-F993-00D4-E8F7-BF20EA0D37F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4153" y="-40072"/>
            <a:ext cx="12320306" cy="6938144"/>
          </a:xfrm>
          <a:prstGeom prst="rect">
            <a:avLst/>
          </a:prstGeom>
        </p:spPr>
      </p:pic>
      <p:grpSp>
        <p:nvGrpSpPr>
          <p:cNvPr id="6" name="Group 5">
            <a:extLst>
              <a:ext uri="{FF2B5EF4-FFF2-40B4-BE49-F238E27FC236}">
                <a16:creationId xmlns:a16="http://schemas.microsoft.com/office/drawing/2014/main" id="{305A1F4C-275B-5168-82C6-84D2426DDED9}"/>
              </a:ext>
            </a:extLst>
          </p:cNvPr>
          <p:cNvGrpSpPr/>
          <p:nvPr userDrawn="1"/>
        </p:nvGrpSpPr>
        <p:grpSpPr>
          <a:xfrm>
            <a:off x="8458200" y="6134952"/>
            <a:ext cx="3476883" cy="513595"/>
            <a:chOff x="7162800" y="5943600"/>
            <a:chExt cx="4772283" cy="704948"/>
          </a:xfrm>
        </p:grpSpPr>
        <p:pic>
          <p:nvPicPr>
            <p:cNvPr id="22" name="Picture 21">
              <a:extLst>
                <a:ext uri="{FF2B5EF4-FFF2-40B4-BE49-F238E27FC236}">
                  <a16:creationId xmlns:a16="http://schemas.microsoft.com/office/drawing/2014/main" id="{BEC34360-7AF6-D98D-6689-CB16107025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62800" y="5943600"/>
              <a:ext cx="1686160" cy="704948"/>
            </a:xfrm>
            <a:prstGeom prst="rect">
              <a:avLst/>
            </a:prstGeom>
          </p:spPr>
        </p:pic>
        <p:pic>
          <p:nvPicPr>
            <p:cNvPr id="24" name="Picture 23">
              <a:extLst>
                <a:ext uri="{FF2B5EF4-FFF2-40B4-BE49-F238E27FC236}">
                  <a16:creationId xmlns:a16="http://schemas.microsoft.com/office/drawing/2014/main" id="{DB2AFECA-222F-DAA7-DC01-28B08B6F128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20026" y="5999050"/>
              <a:ext cx="2915057" cy="533474"/>
            </a:xfrm>
            <a:prstGeom prst="rect">
              <a:avLst/>
            </a:prstGeom>
          </p:spPr>
        </p:pic>
      </p:grpSp>
      <p:pic>
        <p:nvPicPr>
          <p:cNvPr id="26" name="Picture 25">
            <a:extLst>
              <a:ext uri="{FF2B5EF4-FFF2-40B4-BE49-F238E27FC236}">
                <a16:creationId xmlns:a16="http://schemas.microsoft.com/office/drawing/2014/main" id="{44795144-72A3-EBF8-A1B5-8893ABF03236}"/>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293061" y="228601"/>
            <a:ext cx="2907339" cy="627776"/>
          </a:xfrm>
          <a:prstGeom prst="rect">
            <a:avLst/>
          </a:prstGeom>
        </p:spPr>
      </p:pic>
      <p:sp>
        <p:nvSpPr>
          <p:cNvPr id="11" name="Text Placeholder 10">
            <a:extLst>
              <a:ext uri="{FF2B5EF4-FFF2-40B4-BE49-F238E27FC236}">
                <a16:creationId xmlns:a16="http://schemas.microsoft.com/office/drawing/2014/main" id="{1587D75A-859E-A5D3-3EC4-4A8B0E540554}"/>
              </a:ext>
            </a:extLst>
          </p:cNvPr>
          <p:cNvSpPr>
            <a:spLocks noGrp="1"/>
          </p:cNvSpPr>
          <p:nvPr>
            <p:ph type="body" sz="quarter" idx="10" hasCustomPrompt="1"/>
          </p:nvPr>
        </p:nvSpPr>
        <p:spPr>
          <a:xfrm>
            <a:off x="381000" y="2979003"/>
            <a:ext cx="4114800" cy="1123950"/>
          </a:xfrm>
        </p:spPr>
        <p:txBody>
          <a:bodyPr/>
          <a:lstStyle>
            <a:lvl1pPr marL="0" indent="0">
              <a:buNone/>
              <a:defRPr sz="6600" spc="300">
                <a:solidFill>
                  <a:srgbClr val="FFC200"/>
                </a:solidFill>
              </a:defRPr>
            </a:lvl1pPr>
            <a:lvl2pPr marL="457200" indent="0">
              <a:buNone/>
              <a:defRPr>
                <a:solidFill>
                  <a:srgbClr val="FFC200"/>
                </a:solidFill>
              </a:defRPr>
            </a:lvl2pPr>
            <a:lvl3pPr marL="914400" indent="0">
              <a:buNone/>
              <a:defRPr>
                <a:solidFill>
                  <a:srgbClr val="FFC200"/>
                </a:solidFill>
              </a:defRPr>
            </a:lvl3pPr>
            <a:lvl4pPr marL="1371600" indent="0">
              <a:buNone/>
              <a:defRPr>
                <a:solidFill>
                  <a:srgbClr val="FFC200"/>
                </a:solidFill>
              </a:defRPr>
            </a:lvl4pPr>
            <a:lvl5pPr marL="1828800" indent="0">
              <a:buNone/>
              <a:defRPr>
                <a:solidFill>
                  <a:srgbClr val="FFC200"/>
                </a:solidFill>
              </a:defRPr>
            </a:lvl5pPr>
          </a:lstStyle>
          <a:p>
            <a:pPr lvl="0"/>
            <a:r>
              <a:rPr lang="en-US" dirty="0"/>
              <a:t>Ethanol</a:t>
            </a:r>
          </a:p>
        </p:txBody>
      </p:sp>
      <p:sp>
        <p:nvSpPr>
          <p:cNvPr id="13" name="Text Placeholder 12">
            <a:extLst>
              <a:ext uri="{FF2B5EF4-FFF2-40B4-BE49-F238E27FC236}">
                <a16:creationId xmlns:a16="http://schemas.microsoft.com/office/drawing/2014/main" id="{9592DD64-9022-B1F0-D8F6-04E5469E079E}"/>
              </a:ext>
            </a:extLst>
          </p:cNvPr>
          <p:cNvSpPr>
            <a:spLocks noGrp="1"/>
          </p:cNvSpPr>
          <p:nvPr>
            <p:ph type="body" sz="quarter" idx="11" hasCustomPrompt="1"/>
          </p:nvPr>
        </p:nvSpPr>
        <p:spPr>
          <a:xfrm>
            <a:off x="381000" y="4141979"/>
            <a:ext cx="4114800" cy="400110"/>
          </a:xfrm>
          <a:solidFill>
            <a:srgbClr val="FFC200"/>
          </a:solidFill>
        </p:spPr>
        <p:txBody>
          <a:bodyPr wrap="square">
            <a:spAutoFit/>
          </a:bodyPr>
          <a:lstStyle>
            <a:lvl1pPr>
              <a:buNone/>
              <a:defRPr lang="en-US" sz="2000" b="1" spc="300" dirty="0">
                <a:solidFill>
                  <a:srgbClr val="000000"/>
                </a:solidFill>
                <a:latin typeface="+mj-lt"/>
                <a:ea typeface="ＭＳ Ｐゴシック" panose="020B0600070205080204" pitchFamily="34" charset="-128"/>
                <a:cs typeface="Arial" panose="020B0604020202020204" pitchFamily="34" charset="0"/>
              </a:defRPr>
            </a:lvl1pPr>
          </a:lstStyle>
          <a:p>
            <a:pPr lvl="0" algn="ctr">
              <a:spcBef>
                <a:spcPct val="0"/>
              </a:spcBef>
            </a:pPr>
            <a:r>
              <a:rPr lang="en-US" dirty="0"/>
              <a:t>Emergency Response</a:t>
            </a:r>
          </a:p>
        </p:txBody>
      </p:sp>
      <p:sp>
        <p:nvSpPr>
          <p:cNvPr id="18" name="Text Placeholder 17">
            <a:extLst>
              <a:ext uri="{FF2B5EF4-FFF2-40B4-BE49-F238E27FC236}">
                <a16:creationId xmlns:a16="http://schemas.microsoft.com/office/drawing/2014/main" id="{B8D42B6A-6513-EDA4-A5F7-3DED5DF97DEB}"/>
              </a:ext>
            </a:extLst>
          </p:cNvPr>
          <p:cNvSpPr>
            <a:spLocks noGrp="1"/>
          </p:cNvSpPr>
          <p:nvPr>
            <p:ph type="body" sz="quarter" idx="12" hasCustomPrompt="1"/>
          </p:nvPr>
        </p:nvSpPr>
        <p:spPr>
          <a:xfrm>
            <a:off x="381000" y="4610976"/>
            <a:ext cx="4114800" cy="461665"/>
          </a:xfrm>
          <a:noFill/>
        </p:spPr>
        <p:txBody>
          <a:bodyPr wrap="square" rtlCol="0">
            <a:spAutoFit/>
          </a:bodyPr>
          <a:lstStyle>
            <a:lvl1pPr marL="0" indent="0">
              <a:buNone/>
              <a:defRPr lang="en-US" sz="2400" spc="300" dirty="0">
                <a:solidFill>
                  <a:schemeClr val="bg1"/>
                </a:solidFill>
                <a:latin typeface="Arial" panose="020B0604020202020204" pitchFamily="34" charset="0"/>
                <a:ea typeface="ＭＳ Ｐゴシック" panose="020B0600070205080204" pitchFamily="34" charset="-128"/>
                <a:cs typeface="Arial" panose="020B0604020202020204" pitchFamily="34" charset="0"/>
              </a:defRPr>
            </a:lvl1pPr>
          </a:lstStyle>
          <a:p>
            <a:pPr lvl="0">
              <a:spcBef>
                <a:spcPct val="0"/>
              </a:spcBef>
            </a:pPr>
            <a:r>
              <a:rPr lang="en-US" dirty="0"/>
              <a:t>Module XX: Title</a:t>
            </a:r>
          </a:p>
        </p:txBody>
      </p:sp>
    </p:spTree>
    <p:extLst>
      <p:ext uri="{BB962C8B-B14F-4D97-AF65-F5344CB8AC3E}">
        <p14:creationId xmlns:p14="http://schemas.microsoft.com/office/powerpoint/2010/main" val="35412683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80964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835817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8696392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0"/>
            <a:ext cx="10972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09600" y="3938589"/>
            <a:ext cx="10972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8373772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3050"/>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598614"/>
            <a:ext cx="5384800" cy="21859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598614"/>
            <a:ext cx="5384800" cy="21859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7001"/>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7001"/>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524987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90DA5C6-9597-B8ED-D484-290988A026D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50837" y="-40072"/>
            <a:ext cx="9123227" cy="6059872"/>
          </a:xfrm>
          <a:prstGeom prst="rect">
            <a:avLst/>
          </a:prstGeom>
        </p:spPr>
      </p:pic>
      <p:pic>
        <p:nvPicPr>
          <p:cNvPr id="2" name="Picture 1">
            <a:extLst>
              <a:ext uri="{FF2B5EF4-FFF2-40B4-BE49-F238E27FC236}">
                <a16:creationId xmlns:a16="http://schemas.microsoft.com/office/drawing/2014/main" id="{D58EBFFC-F993-00D4-E8F7-BF20EA0D37F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4153" y="-40072"/>
            <a:ext cx="12320306" cy="6938144"/>
          </a:xfrm>
          <a:prstGeom prst="rect">
            <a:avLst/>
          </a:prstGeom>
        </p:spPr>
      </p:pic>
      <p:grpSp>
        <p:nvGrpSpPr>
          <p:cNvPr id="6" name="Group 5">
            <a:extLst>
              <a:ext uri="{FF2B5EF4-FFF2-40B4-BE49-F238E27FC236}">
                <a16:creationId xmlns:a16="http://schemas.microsoft.com/office/drawing/2014/main" id="{305A1F4C-275B-5168-82C6-84D2426DDED9}"/>
              </a:ext>
            </a:extLst>
          </p:cNvPr>
          <p:cNvGrpSpPr/>
          <p:nvPr userDrawn="1"/>
        </p:nvGrpSpPr>
        <p:grpSpPr>
          <a:xfrm>
            <a:off x="8458200" y="6134952"/>
            <a:ext cx="3476883" cy="513595"/>
            <a:chOff x="7162800" y="5943600"/>
            <a:chExt cx="4772283" cy="704948"/>
          </a:xfrm>
        </p:grpSpPr>
        <p:pic>
          <p:nvPicPr>
            <p:cNvPr id="22" name="Picture 21">
              <a:extLst>
                <a:ext uri="{FF2B5EF4-FFF2-40B4-BE49-F238E27FC236}">
                  <a16:creationId xmlns:a16="http://schemas.microsoft.com/office/drawing/2014/main" id="{BEC34360-7AF6-D98D-6689-CB16107025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62800" y="5943600"/>
              <a:ext cx="1686160" cy="704948"/>
            </a:xfrm>
            <a:prstGeom prst="rect">
              <a:avLst/>
            </a:prstGeom>
          </p:spPr>
        </p:pic>
        <p:pic>
          <p:nvPicPr>
            <p:cNvPr id="24" name="Picture 23">
              <a:extLst>
                <a:ext uri="{FF2B5EF4-FFF2-40B4-BE49-F238E27FC236}">
                  <a16:creationId xmlns:a16="http://schemas.microsoft.com/office/drawing/2014/main" id="{DB2AFECA-222F-DAA7-DC01-28B08B6F128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20026" y="5999050"/>
              <a:ext cx="2915057" cy="533474"/>
            </a:xfrm>
            <a:prstGeom prst="rect">
              <a:avLst/>
            </a:prstGeom>
          </p:spPr>
        </p:pic>
      </p:grpSp>
      <p:pic>
        <p:nvPicPr>
          <p:cNvPr id="26" name="Picture 25">
            <a:extLst>
              <a:ext uri="{FF2B5EF4-FFF2-40B4-BE49-F238E27FC236}">
                <a16:creationId xmlns:a16="http://schemas.microsoft.com/office/drawing/2014/main" id="{44795144-72A3-EBF8-A1B5-8893ABF03236}"/>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293061" y="228601"/>
            <a:ext cx="2907339" cy="627776"/>
          </a:xfrm>
          <a:prstGeom prst="rect">
            <a:avLst/>
          </a:prstGeom>
        </p:spPr>
      </p:pic>
      <p:sp>
        <p:nvSpPr>
          <p:cNvPr id="11" name="Text Placeholder 10">
            <a:extLst>
              <a:ext uri="{FF2B5EF4-FFF2-40B4-BE49-F238E27FC236}">
                <a16:creationId xmlns:a16="http://schemas.microsoft.com/office/drawing/2014/main" id="{1587D75A-859E-A5D3-3EC4-4A8B0E540554}"/>
              </a:ext>
            </a:extLst>
          </p:cNvPr>
          <p:cNvSpPr>
            <a:spLocks noGrp="1"/>
          </p:cNvSpPr>
          <p:nvPr>
            <p:ph type="body" sz="quarter" idx="10" hasCustomPrompt="1"/>
          </p:nvPr>
        </p:nvSpPr>
        <p:spPr>
          <a:xfrm>
            <a:off x="381000" y="2979003"/>
            <a:ext cx="4114800" cy="1123950"/>
          </a:xfrm>
        </p:spPr>
        <p:txBody>
          <a:bodyPr/>
          <a:lstStyle>
            <a:lvl1pPr marL="0" indent="0">
              <a:buNone/>
              <a:defRPr sz="6600" spc="300">
                <a:solidFill>
                  <a:srgbClr val="FFC200"/>
                </a:solidFill>
              </a:defRPr>
            </a:lvl1pPr>
            <a:lvl2pPr marL="457200" indent="0">
              <a:buNone/>
              <a:defRPr>
                <a:solidFill>
                  <a:srgbClr val="FFC200"/>
                </a:solidFill>
              </a:defRPr>
            </a:lvl2pPr>
            <a:lvl3pPr marL="914400" indent="0">
              <a:buNone/>
              <a:defRPr>
                <a:solidFill>
                  <a:srgbClr val="FFC200"/>
                </a:solidFill>
              </a:defRPr>
            </a:lvl3pPr>
            <a:lvl4pPr marL="1371600" indent="0">
              <a:buNone/>
              <a:defRPr>
                <a:solidFill>
                  <a:srgbClr val="FFC200"/>
                </a:solidFill>
              </a:defRPr>
            </a:lvl4pPr>
            <a:lvl5pPr marL="1828800" indent="0">
              <a:buNone/>
              <a:defRPr>
                <a:solidFill>
                  <a:srgbClr val="FFC200"/>
                </a:solidFill>
              </a:defRPr>
            </a:lvl5pPr>
          </a:lstStyle>
          <a:p>
            <a:pPr lvl="0"/>
            <a:r>
              <a:t>Etanol</a:t>
            </a:r>
          </a:p>
        </p:txBody>
      </p:sp>
      <p:sp>
        <p:nvSpPr>
          <p:cNvPr id="13" name="Text Placeholder 12">
            <a:extLst>
              <a:ext uri="{FF2B5EF4-FFF2-40B4-BE49-F238E27FC236}">
                <a16:creationId xmlns:a16="http://schemas.microsoft.com/office/drawing/2014/main" id="{9592DD64-9022-B1F0-D8F6-04E5469E079E}"/>
              </a:ext>
            </a:extLst>
          </p:cNvPr>
          <p:cNvSpPr>
            <a:spLocks noGrp="1"/>
          </p:cNvSpPr>
          <p:nvPr>
            <p:ph type="body" sz="quarter" idx="11" hasCustomPrompt="1"/>
          </p:nvPr>
        </p:nvSpPr>
        <p:spPr>
          <a:xfrm>
            <a:off x="381000" y="4141979"/>
            <a:ext cx="4114800" cy="400110"/>
          </a:xfrm>
          <a:solidFill>
            <a:srgbClr val="FFC200"/>
          </a:solidFill>
        </p:spPr>
        <p:txBody>
          <a:bodyPr wrap="square">
            <a:spAutoFit/>
          </a:bodyPr>
          <a:lstStyle>
            <a:lvl1pPr>
              <a:buNone/>
              <a:defRPr sz="2000" b="1" spc="300">
                <a:solidFill>
                  <a:srgbClr val="000000"/>
                </a:solidFill>
                <a:latin typeface="+mj-lt"/>
                <a:ea typeface="ＭＳ Ｐゴシック" panose="020B0600070205080204" pitchFamily="34" charset="-128"/>
                <a:cs typeface="Arial" panose="020B0604020202020204" pitchFamily="34" charset="0"/>
              </a:defRPr>
            </a:lvl1pPr>
          </a:lstStyle>
          <a:p>
            <a:pPr lvl="0" algn="ctr">
              <a:spcBef>
                <a:spcPct val="0"/>
              </a:spcBef>
            </a:pPr>
            <a:r>
              <a:t>Respuesta de emergencia</a:t>
            </a:r>
          </a:p>
        </p:txBody>
      </p:sp>
      <p:sp>
        <p:nvSpPr>
          <p:cNvPr id="18" name="Text Placeholder 17">
            <a:extLst>
              <a:ext uri="{FF2B5EF4-FFF2-40B4-BE49-F238E27FC236}">
                <a16:creationId xmlns:a16="http://schemas.microsoft.com/office/drawing/2014/main" id="{B8D42B6A-6513-EDA4-A5F7-3DED5DF97DEB}"/>
              </a:ext>
            </a:extLst>
          </p:cNvPr>
          <p:cNvSpPr>
            <a:spLocks noGrp="1"/>
          </p:cNvSpPr>
          <p:nvPr>
            <p:ph type="body" sz="quarter" idx="12" hasCustomPrompt="1"/>
          </p:nvPr>
        </p:nvSpPr>
        <p:spPr>
          <a:xfrm>
            <a:off x="381000" y="4610976"/>
            <a:ext cx="4114800" cy="1200329"/>
          </a:xfrm>
          <a:noFill/>
        </p:spPr>
        <p:txBody>
          <a:bodyPr wrap="square">
            <a:spAutoFit/>
          </a:bodyPr>
          <a:lstStyle>
            <a:lvl1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sz="2400" spc="300">
                <a:solidFill>
                  <a:schemeClr val="bg1"/>
                </a:solidFill>
                <a:latin typeface="Arial" panose="020B0604020202020204" pitchFamily="34" charset="0"/>
                <a:ea typeface="ＭＳ Ｐゴシック" panose="020B0600070205080204" pitchFamily="34" charset="-128"/>
                <a:cs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pPr>
            <a:r>
              <a:t>Módulo 2: </a:t>
            </a:r>
            <a:r>
              <a:rPr>
                <a:solidFill>
                  <a:srgbClr val="FFFFFF"/>
                </a:solidFill>
              </a:rPr>
              <a:t>Etanol y </a:t>
            </a:r>
            <a:br>
              <a:rPr lang="en-US" altLang="en-US" sz="2400" dirty="0">
                <a:solidFill>
                  <a:srgbClr val="FFFFFF"/>
                </a:solidFill>
                <a:ea typeface="ＭＳ Ｐゴシック" panose="020B0600070205080204" pitchFamily="34" charset="-128"/>
                <a:cs typeface="Arial" panose="020B0604020202020204" pitchFamily="34" charset="0"/>
              </a:rPr>
            </a:br>
            <a:r>
              <a:rPr>
                <a:solidFill>
                  <a:srgbClr val="FFFFFF"/>
                </a:solidFill>
              </a:rPr>
              <a:t>combustibles mezclados con etanol</a:t>
            </a:r>
          </a:p>
          <a:p>
            <a:pPr lvl="0">
              <a:spcBef>
                <a:spcPct val="0"/>
              </a:spcBef>
            </a:pPr>
            <a:endParaRPr>
              <a:solidFill>
                <a:srgbClr val="FFFFFF"/>
              </a:solidFill>
            </a:endParaRPr>
          </a:p>
        </p:txBody>
      </p:sp>
    </p:spTree>
    <p:extLst>
      <p:ext uri="{BB962C8B-B14F-4D97-AF65-F5344CB8AC3E}">
        <p14:creationId xmlns:p14="http://schemas.microsoft.com/office/powerpoint/2010/main" val="35282718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18.xml"/><Relationship Id="rId7" Type="http://schemas.openxmlformats.org/officeDocument/2006/relationships/theme" Target="../theme/theme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5" Type="http://schemas.openxmlformats.org/officeDocument/2006/relationships/slideLayout" Target="../slideLayouts/slideLayout20.xml"/><Relationship Id="rId10" Type="http://schemas.openxmlformats.org/officeDocument/2006/relationships/image" Target="../media/image8.png"/><Relationship Id="rId4" Type="http://schemas.openxmlformats.org/officeDocument/2006/relationships/slideLayout" Target="../slideLayouts/slideLayout19.xml"/><Relationship Id="rId9"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7">
            <a:lum/>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CD8C52FE-ABC6-4F51-85B0-512BA35E03E9}"/>
              </a:ext>
            </a:extLst>
          </p:cNvPr>
          <p:cNvSpPr>
            <a:spLocks noGrp="1"/>
          </p:cNvSpPr>
          <p:nvPr>
            <p:ph type="title"/>
          </p:nvPr>
        </p:nvSpPr>
        <p:spPr bwMode="auto">
          <a:xfrm>
            <a:off x="609600" y="838200"/>
            <a:ext cx="109728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t>Haz clic para editar la plantilla del encabezado.</a:t>
            </a:r>
          </a:p>
        </p:txBody>
      </p:sp>
      <p:sp>
        <p:nvSpPr>
          <p:cNvPr id="1027" name="Text Placeholder 2">
            <a:extLst>
              <a:ext uri="{FF2B5EF4-FFF2-40B4-BE49-F238E27FC236}">
                <a16:creationId xmlns:a16="http://schemas.microsoft.com/office/drawing/2014/main" id="{EAF3E8F3-81B2-4788-A7C0-ED29155E5F8F}"/>
              </a:ext>
            </a:extLst>
          </p:cNvPr>
          <p:cNvSpPr>
            <a:spLocks noGrp="1"/>
          </p:cNvSpPr>
          <p:nvPr>
            <p:ph type="body" idx="1"/>
          </p:nvPr>
        </p:nvSpPr>
        <p:spPr bwMode="auto">
          <a:xfrm>
            <a:off x="609600" y="1600203"/>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t>Haz clic para editar los estilos de texto maestro</a:t>
            </a:r>
          </a:p>
          <a:p>
            <a:pPr lvl="1"/>
            <a:r>
              <a:t>Segundo nivel</a:t>
            </a:r>
          </a:p>
          <a:p>
            <a:pPr lvl="2"/>
            <a:r>
              <a:t>Tercer nivel</a:t>
            </a:r>
          </a:p>
          <a:p>
            <a:pPr lvl="3"/>
            <a:r>
              <a:t>Cuarto nivel</a:t>
            </a:r>
          </a:p>
          <a:p>
            <a:pPr lvl="4"/>
            <a:r>
              <a:t>Quinto nivel</a:t>
            </a:r>
          </a:p>
        </p:txBody>
      </p:sp>
      <p:sp>
        <p:nvSpPr>
          <p:cNvPr id="5" name="Footer Placeholder 4">
            <a:extLst>
              <a:ext uri="{FF2B5EF4-FFF2-40B4-BE49-F238E27FC236}">
                <a16:creationId xmlns:a16="http://schemas.microsoft.com/office/drawing/2014/main" id="{D49DE062-CC66-4FC5-ABD7-1E92A366CFDC}"/>
              </a:ext>
            </a:extLst>
          </p:cNvPr>
          <p:cNvSpPr>
            <a:spLocks noGrp="1"/>
          </p:cNvSpPr>
          <p:nvPr>
            <p:ph type="ftr" sz="quarter" idx="3"/>
          </p:nvPr>
        </p:nvSpPr>
        <p:spPr>
          <a:xfrm>
            <a:off x="304800" y="228603"/>
            <a:ext cx="3860800" cy="365125"/>
          </a:xfrm>
          <a:prstGeom prst="rect">
            <a:avLst/>
          </a:prstGeom>
        </p:spPr>
        <p:txBody>
          <a:bodyPr vert="horz" lIns="91440" tIns="45720" rIns="91440" bIns="45720" anchor="ctr"/>
          <a:lstStyle>
            <a:lvl1pPr algn="ctr" fontAlgn="auto">
              <a:spcBef>
                <a:spcPts val="0"/>
              </a:spcBef>
              <a:spcAft>
                <a:spcPts val="0"/>
              </a:spcAft>
              <a:defRPr sz="1200">
                <a:solidFill>
                  <a:schemeClr val="tx1">
                    <a:tint val="75000"/>
                  </a:schemeClr>
                </a:solidFill>
                <a:latin typeface="+mn-lt"/>
                <a:ea typeface="+mn-ea"/>
                <a:cs typeface="+mn-cs"/>
              </a:defRPr>
            </a:lvl1pPr>
          </a:lstStyle>
          <a:p>
            <a:pPr marL="0" marR="0" lvl="0" indent="0" algn="ctr" defTabSz="914400" rtl="0" eaLnBrk="0" fontAlgn="auto" latinLnBrk="0" hangingPunct="0">
              <a:lnSpc>
                <a:spcPct val="100000"/>
              </a:lnSpc>
              <a:spcBef>
                <a:spcPts val="0"/>
              </a:spcBef>
              <a:spcAft>
                <a:spcPts val="0"/>
              </a:spcAft>
              <a:buClrTx/>
              <a:buSzTx/>
              <a:buFontTx/>
              <a:buNone/>
              <a:tabLst/>
            </a:pPr>
            <a:endParaRPr kumimoji="0" sz="1200" b="0" i="0" u="none" strike="noStrike" kern="1200" cap="none" spc="0" normalizeH="0" baseline="0">
              <a:ln>
                <a:noFill/>
              </a:ln>
              <a:solidFill>
                <a:prstClr val="black">
                  <a:tint val="75000"/>
                </a:prstClr>
              </a:solidFill>
              <a:effectLst/>
              <a:uLnTx/>
              <a:uFillTx/>
              <a:latin typeface="Arial"/>
              <a:ea typeface="+mn-ea"/>
              <a:cs typeface="+mn-cs"/>
            </a:endParaRPr>
          </a:p>
        </p:txBody>
      </p:sp>
      <p:sp>
        <p:nvSpPr>
          <p:cNvPr id="6" name="Slide Number Placeholder 5">
            <a:extLst>
              <a:ext uri="{FF2B5EF4-FFF2-40B4-BE49-F238E27FC236}">
                <a16:creationId xmlns:a16="http://schemas.microsoft.com/office/drawing/2014/main" id="{F227C623-9765-42B2-9221-C091E5B5EA0B}"/>
              </a:ext>
            </a:extLst>
          </p:cNvPr>
          <p:cNvSpPr>
            <a:spLocks noGrp="1"/>
          </p:cNvSpPr>
          <p:nvPr>
            <p:ph type="sldNum" sz="quarter" idx="4"/>
          </p:nvPr>
        </p:nvSpPr>
        <p:spPr>
          <a:xfrm>
            <a:off x="8737600" y="6356353"/>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anose="020F0502020204030204" pitchFamily="34" charset="0"/>
              </a:defRPr>
            </a:lvl1pPr>
          </a:lstStyle>
          <a:p>
            <a:pPr marL="0" marR="0" lvl="0" indent="0" algn="r" defTabSz="914400" rtl="0" eaLnBrk="0" fontAlgn="base" latinLnBrk="0" hangingPunct="0">
              <a:lnSpc>
                <a:spcPct val="100000"/>
              </a:lnSpc>
              <a:spcBef>
                <a:spcPct val="0"/>
              </a:spcBef>
              <a:spcAft>
                <a:spcPct val="0"/>
              </a:spcAft>
              <a:buClrTx/>
              <a:buSzTx/>
              <a:buFontTx/>
              <a:buNone/>
              <a:tabLst/>
            </a:pPr>
            <a:fld id="{40F9C7F6-D911-40C8-A450-DFB0A63DE127}" type="slidenum">
              <a:rPr kumimoji="0" lang="en-US" altLang="en-US" sz="1200" b="0" i="0" u="none" strike="noStrike" kern="1200" cap="none" spc="0" normalizeH="0" baseline="0" noProof="0">
                <a:ln>
                  <a:noFill/>
                </a:ln>
                <a:solidFill>
                  <a:srgbClr val="898989"/>
                </a:solidFill>
                <a:effectLst/>
                <a:uLnTx/>
                <a:uFillTx/>
                <a:latin typeface="Calibri" panose="020F050202020403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pPr>
              <a:t>‹#›</a:t>
            </a:fld>
            <a:endParaRPr kumimoji="0" sz="1200" b="0" i="0" u="none" strike="noStrike" kern="1200" cap="none" spc="0" normalizeH="0" baseline="0">
              <a:ln>
                <a:noFill/>
              </a:ln>
              <a:solidFill>
                <a:srgbClr val="898989"/>
              </a:solidFill>
              <a:effectLst/>
              <a:uLnTx/>
              <a:uFillTx/>
              <a:latin typeface="Calibri" panose="020F0502020204030204" pitchFamily="34" charset="0"/>
              <a:ea typeface="ＭＳ Ｐゴシック" panose="020B0600070205080204" pitchFamily="34" charset="-128"/>
              <a:cs typeface="+mn-cs"/>
            </a:endParaRPr>
          </a:p>
        </p:txBody>
      </p:sp>
      <p:sp>
        <p:nvSpPr>
          <p:cNvPr id="7" name="Rectangle 9">
            <a:extLst>
              <a:ext uri="{FF2B5EF4-FFF2-40B4-BE49-F238E27FC236}">
                <a16:creationId xmlns:a16="http://schemas.microsoft.com/office/drawing/2014/main" id="{10B55568-E480-422B-8093-F3A8EE24BDFA}"/>
              </a:ext>
            </a:extLst>
          </p:cNvPr>
          <p:cNvSpPr txBox="1">
            <a:spLocks noChangeArrowheads="1"/>
          </p:cNvSpPr>
          <p:nvPr/>
        </p:nvSpPr>
        <p:spPr>
          <a:xfrm>
            <a:off x="4572000" y="6216653"/>
            <a:ext cx="2844800" cy="365125"/>
          </a:xfrm>
          <a:prstGeom prst="rect">
            <a:avLst/>
          </a:prstGeom>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fld id="{736DC77F-918F-4D66-9F3B-29DB763E3249}" type="slidenum">
              <a:rPr kumimoji="0" lang="en-US" altLang="en-US" sz="1200" b="1" i="0" u="none" strike="noStrike" kern="1200" cap="none" spc="0" normalizeH="0" baseline="0" noProof="0">
                <a:ln>
                  <a:noFill/>
                </a:ln>
                <a:solidFill>
                  <a:prstClr val="white"/>
                </a:solidFill>
                <a:effectLst/>
                <a:uLnTx/>
                <a:uFillTx/>
                <a:latin typeface="Calibri" panose="020F0502020204030204" pitchFamily="34" charset="0"/>
                <a:ea typeface="ＭＳ Ｐゴシック" panose="020B0600070205080204" pitchFamily="34" charset="-128"/>
                <a:cs typeface="+mn-cs"/>
              </a:rPr>
              <a:pPr marL="0" marR="0" lvl="0" indent="0" algn="ctr" defTabSz="914400" rtl="0" eaLnBrk="1" fontAlgn="base" latinLnBrk="0" hangingPunct="1">
                <a:lnSpc>
                  <a:spcPct val="100000"/>
                </a:lnSpc>
                <a:spcBef>
                  <a:spcPct val="0"/>
                </a:spcBef>
                <a:spcAft>
                  <a:spcPct val="0"/>
                </a:spcAft>
                <a:buClrTx/>
                <a:buSzTx/>
                <a:buFontTx/>
                <a:buNone/>
                <a:tabLst/>
              </a:pPr>
              <a:t>‹#›</a:t>
            </a:fld>
            <a:endParaRPr kumimoji="0" sz="1200" b="1" i="0" u="none" strike="noStrike" kern="1200" cap="none" spc="0" normalizeH="0" baseline="0">
              <a:ln>
                <a:noFill/>
              </a:ln>
              <a:solidFill>
                <a:prstClr val="white"/>
              </a:solidFill>
              <a:effectLst/>
              <a:uLnTx/>
              <a:uFillTx/>
              <a:latin typeface="Calibri" panose="020F0502020204030204" pitchFamily="34" charset="0"/>
              <a:ea typeface="ＭＳ Ｐゴシック" panose="020B0600070205080204" pitchFamily="34" charset="-128"/>
              <a:cs typeface="+mn-cs"/>
            </a:endParaRPr>
          </a:p>
        </p:txBody>
      </p:sp>
      <p:pic>
        <p:nvPicPr>
          <p:cNvPr id="2" name="Picture 1">
            <a:extLst>
              <a:ext uri="{FF2B5EF4-FFF2-40B4-BE49-F238E27FC236}">
                <a16:creationId xmlns:a16="http://schemas.microsoft.com/office/drawing/2014/main" id="{FF2B18BA-E808-FDA9-A129-76171EE0C1E4}"/>
              </a:ext>
            </a:extLst>
          </p:cNvPr>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7620" y="-5213"/>
            <a:ext cx="12207240" cy="6868427"/>
          </a:xfrm>
          <a:prstGeom prst="rect">
            <a:avLst/>
          </a:prstGeom>
        </p:spPr>
      </p:pic>
    </p:spTree>
    <p:extLst>
      <p:ext uri="{BB962C8B-B14F-4D97-AF65-F5344CB8AC3E}">
        <p14:creationId xmlns:p14="http://schemas.microsoft.com/office/powerpoint/2010/main" val="3129618455"/>
      </p:ext>
    </p:extLst>
  </p:cSld>
  <p:clrMap bg1="lt1" tx1="dk1" bg2="lt2" tx2="dk2" accent1="accent1" accent2="accent2" accent3="accent3" accent4="accent4" accent5="accent5" accent6="accent6" hlink="hlink" folHlink="folHlink"/>
  <p:sldLayoutIdLst>
    <p:sldLayoutId id="2147484485" r:id="rId1"/>
    <p:sldLayoutId id="2147484486" r:id="rId2"/>
    <p:sldLayoutId id="2147484487" r:id="rId3"/>
    <p:sldLayoutId id="2147484488" r:id="rId4"/>
    <p:sldLayoutId id="2147484489" r:id="rId5"/>
    <p:sldLayoutId id="2147484490" r:id="rId6"/>
    <p:sldLayoutId id="2147484491" r:id="rId7"/>
    <p:sldLayoutId id="2147484492" r:id="rId8"/>
    <p:sldLayoutId id="2147484493" r:id="rId9"/>
    <p:sldLayoutId id="2147484494" r:id="rId10"/>
    <p:sldLayoutId id="2147484495" r:id="rId11"/>
    <p:sldLayoutId id="2147484496" r:id="rId12"/>
    <p:sldLayoutId id="2147484497" r:id="rId13"/>
    <p:sldLayoutId id="2147484498" r:id="rId14"/>
    <p:sldLayoutId id="2147484499" r:id="rId15"/>
  </p:sldLayoutIdLst>
  <p:txStyles>
    <p:titleStyle>
      <a:lvl1pPr algn="l" rtl="0" eaLnBrk="0" fontAlgn="base" hangingPunct="0">
        <a:spcBef>
          <a:spcPct val="0"/>
        </a:spcBef>
        <a:spcAft>
          <a:spcPct val="0"/>
        </a:spcAft>
        <a:defRPr sz="2400" b="1" kern="1200">
          <a:solidFill>
            <a:schemeClr val="tx1"/>
          </a:solidFill>
          <a:latin typeface="Arial"/>
          <a:ea typeface="ＭＳ Ｐゴシック" charset="0"/>
          <a:cs typeface="Arial"/>
        </a:defRPr>
      </a:lvl1pPr>
      <a:lvl2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2pPr>
      <a:lvl3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3pPr>
      <a:lvl4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4pPr>
      <a:lvl5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8">
            <a:lum/>
          </a:blip>
          <a:srcRect/>
          <a:stretch>
            <a:fillRect/>
          </a:stretch>
        </a:blip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E44C8B7-8949-DCC1-A9E9-E66D91027F87}"/>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7620" y="-5213"/>
            <a:ext cx="12207240" cy="6868427"/>
          </a:xfrm>
          <a:prstGeom prst="rect">
            <a:avLst/>
          </a:prstGeom>
        </p:spPr>
      </p:pic>
      <p:pic>
        <p:nvPicPr>
          <p:cNvPr id="3" name="Picture 2">
            <a:extLst>
              <a:ext uri="{FF2B5EF4-FFF2-40B4-BE49-F238E27FC236}">
                <a16:creationId xmlns:a16="http://schemas.microsoft.com/office/drawing/2014/main" id="{101FC3A5-853A-5683-7855-38FCE26169A9}"/>
              </a:ext>
            </a:extLst>
          </p:cNvPr>
          <p:cNvPicPr>
            <a:picLocks noChangeAspect="1"/>
          </p:cNvPicPr>
          <p:nvPr userDrawn="1"/>
        </p:nvPicPr>
        <p:blipFill>
          <a:blip r:embed="rId10">
            <a:extLst>
              <a:ext uri="{28A0092B-C50C-407E-A947-70E740481C1C}">
                <a14:useLocalDpi xmlns:a14="http://schemas.microsoft.com/office/drawing/2010/main" val="0"/>
              </a:ext>
            </a:extLst>
          </a:blip>
          <a:srcRect t="18889" b="70972"/>
          <a:stretch>
            <a:fillRect/>
          </a:stretch>
        </p:blipFill>
        <p:spPr>
          <a:xfrm>
            <a:off x="-7620" y="0"/>
            <a:ext cx="12207240" cy="838199"/>
          </a:xfrm>
          <a:prstGeom prst="rect">
            <a:avLst/>
          </a:prstGeom>
        </p:spPr>
      </p:pic>
      <p:sp>
        <p:nvSpPr>
          <p:cNvPr id="1026" name="Title Placeholder 1">
            <a:extLst>
              <a:ext uri="{FF2B5EF4-FFF2-40B4-BE49-F238E27FC236}">
                <a16:creationId xmlns:a16="http://schemas.microsoft.com/office/drawing/2014/main" id="{21E8EE40-8685-44FA-BC6C-5C77CD0CDA40}"/>
              </a:ext>
            </a:extLst>
          </p:cNvPr>
          <p:cNvSpPr>
            <a:spLocks noGrp="1"/>
          </p:cNvSpPr>
          <p:nvPr>
            <p:ph type="title"/>
          </p:nvPr>
        </p:nvSpPr>
        <p:spPr bwMode="auto">
          <a:xfrm>
            <a:off x="609600" y="838200"/>
            <a:ext cx="109728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t>Haz clic para editar la plantilla del encabezado.</a:t>
            </a:r>
          </a:p>
        </p:txBody>
      </p:sp>
      <p:sp>
        <p:nvSpPr>
          <p:cNvPr id="1027" name="Text Placeholder 2">
            <a:extLst>
              <a:ext uri="{FF2B5EF4-FFF2-40B4-BE49-F238E27FC236}">
                <a16:creationId xmlns:a16="http://schemas.microsoft.com/office/drawing/2014/main" id="{C98051A4-1AC0-42B2-9F52-57B9304BADC6}"/>
              </a:ext>
            </a:extLst>
          </p:cNvPr>
          <p:cNvSpPr>
            <a:spLocks noGrp="1"/>
          </p:cNvSpPr>
          <p:nvPr>
            <p:ph type="body" idx="1"/>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t>Haz clic para editar los estilos de texto maestro</a:t>
            </a:r>
          </a:p>
          <a:p>
            <a:pPr lvl="1"/>
            <a:r>
              <a:t>Segundo nivel</a:t>
            </a:r>
          </a:p>
          <a:p>
            <a:pPr lvl="2"/>
            <a:r>
              <a:t>Tercer nivel</a:t>
            </a:r>
          </a:p>
          <a:p>
            <a:pPr lvl="3"/>
            <a:r>
              <a:t>Cuarto nivel</a:t>
            </a:r>
          </a:p>
          <a:p>
            <a:pPr lvl="4"/>
            <a:r>
              <a:t>Quinto nivel</a:t>
            </a:r>
          </a:p>
        </p:txBody>
      </p:sp>
      <p:sp>
        <p:nvSpPr>
          <p:cNvPr id="5" name="Footer Placeholder 4">
            <a:extLst>
              <a:ext uri="{FF2B5EF4-FFF2-40B4-BE49-F238E27FC236}">
                <a16:creationId xmlns:a16="http://schemas.microsoft.com/office/drawing/2014/main" id="{8CA95FAB-5BDB-499F-9C2D-7AEAB3CC7E05}"/>
              </a:ext>
            </a:extLst>
          </p:cNvPr>
          <p:cNvSpPr>
            <a:spLocks noGrp="1"/>
          </p:cNvSpPr>
          <p:nvPr>
            <p:ph type="ftr" sz="quarter" idx="3"/>
          </p:nvPr>
        </p:nvSpPr>
        <p:spPr>
          <a:xfrm>
            <a:off x="304800" y="228600"/>
            <a:ext cx="3860800" cy="365125"/>
          </a:xfrm>
          <a:prstGeom prst="rect">
            <a:avLst/>
          </a:prstGeom>
        </p:spPr>
        <p:txBody>
          <a:bodyPr vert="horz" lIns="91440" tIns="45720" rIns="91440" bIns="4572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endParaRPr/>
          </a:p>
        </p:txBody>
      </p:sp>
    </p:spTree>
  </p:cSld>
  <p:clrMap bg1="lt1" tx1="dk1" bg2="lt2" tx2="dk2" accent1="accent1" accent2="accent2" accent3="accent3" accent4="accent4" accent5="accent5" accent6="accent6" hlink="hlink" folHlink="folHlink"/>
  <p:sldLayoutIdLst>
    <p:sldLayoutId id="2147484478" r:id="rId1"/>
    <p:sldLayoutId id="2147484480" r:id="rId2"/>
    <p:sldLayoutId id="2147484481" r:id="rId3"/>
    <p:sldLayoutId id="2147484482" r:id="rId4"/>
    <p:sldLayoutId id="2147484483" r:id="rId5"/>
    <p:sldLayoutId id="2147484500" r:id="rId6"/>
  </p:sldLayoutIdLst>
  <p:txStyles>
    <p:titleStyle>
      <a:lvl1pPr algn="l" rtl="0" eaLnBrk="0" fontAlgn="base" hangingPunct="0">
        <a:spcBef>
          <a:spcPct val="0"/>
        </a:spcBef>
        <a:spcAft>
          <a:spcPct val="0"/>
        </a:spcAft>
        <a:defRPr sz="2400" b="1" kern="1200">
          <a:solidFill>
            <a:schemeClr val="tx1"/>
          </a:solidFill>
          <a:latin typeface="Arial"/>
          <a:ea typeface="ＭＳ Ｐゴシック" charset="0"/>
          <a:cs typeface="Arial"/>
        </a:defRPr>
      </a:lvl1pPr>
      <a:lvl2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2pPr>
      <a:lvl3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3pPr>
      <a:lvl4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4pPr>
      <a:lvl5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1.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4.xml"/><Relationship Id="rId5" Type="http://schemas.openxmlformats.org/officeDocument/2006/relationships/image" Target="../media/image11.png"/><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4.xml"/><Relationship Id="rId5" Type="http://schemas.openxmlformats.org/officeDocument/2006/relationships/image" Target="../media/image3.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3.xml"/><Relationship Id="rId1" Type="http://schemas.openxmlformats.org/officeDocument/2006/relationships/themeOverride" Target="../theme/themeOverride1.xml"/><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3.png"/><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3.xml"/><Relationship Id="rId6" Type="http://schemas.openxmlformats.org/officeDocument/2006/relationships/image" Target="../media/image3.png"/><Relationship Id="rId5" Type="http://schemas.openxmlformats.org/officeDocument/2006/relationships/image" Target="../media/image30.jpeg"/><Relationship Id="rId4" Type="http://schemas.openxmlformats.org/officeDocument/2006/relationships/image" Target="../media/image29.jpeg"/></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21.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2.xml"/><Relationship Id="rId1" Type="http://schemas.openxmlformats.org/officeDocument/2006/relationships/slideLayout" Target="../slideLayouts/slideLayout3.xml"/><Relationship Id="rId5" Type="http://schemas.openxmlformats.org/officeDocument/2006/relationships/image" Target="../media/image35.png"/><Relationship Id="rId4" Type="http://schemas.openxmlformats.org/officeDocument/2006/relationships/image" Target="../media/image34.png"/></Relationships>
</file>

<file path=ppt/slides/_rels/slide2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3.xml"/><Relationship Id="rId1" Type="http://schemas.openxmlformats.org/officeDocument/2006/relationships/slideLayout" Target="../slideLayouts/slideLayout3.xml"/><Relationship Id="rId5" Type="http://schemas.openxmlformats.org/officeDocument/2006/relationships/image" Target="../media/image3.png"/><Relationship Id="rId4" Type="http://schemas.openxmlformats.org/officeDocument/2006/relationships/image" Target="../media/image37.png"/></Relationships>
</file>

<file path=ppt/slides/_rels/slide2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3.png"/><Relationship Id="rId4" Type="http://schemas.openxmlformats.org/officeDocument/2006/relationships/image" Target="../media/image39.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27.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34.xml"/><Relationship Id="rId1" Type="http://schemas.openxmlformats.org/officeDocument/2006/relationships/slideLayout" Target="../slideLayouts/slideLayout3.xml"/><Relationship Id="rId5" Type="http://schemas.openxmlformats.org/officeDocument/2006/relationships/image" Target="../media/image3.png"/><Relationship Id="rId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644DB4D-087F-CB6C-1B99-1D0E0C8973A9}"/>
              </a:ext>
            </a:extLst>
          </p:cNvPr>
          <p:cNvSpPr txBox="1"/>
          <p:nvPr/>
        </p:nvSpPr>
        <p:spPr>
          <a:xfrm>
            <a:off x="381000" y="2971800"/>
            <a:ext cx="4114800"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eaLnBrk="0" hangingPunct="0">
              <a:spcBef>
                <a:spcPct val="20000"/>
              </a:spcBef>
              <a:buFont typeface="Arial" panose="020B0604020202020204" pitchFamily="34" charset="0"/>
              <a:buNone/>
              <a:defRPr sz="6600" spc="300">
                <a:solidFill>
                  <a:srgbClr val="FFC200"/>
                </a:solidFill>
                <a:latin typeface="+mn-lt"/>
                <a:ea typeface="ＭＳ Ｐゴシック" charset="0"/>
                <a:cs typeface="ＭＳ Ｐゴシック" charset="0"/>
              </a:defRPr>
            </a:lvl1pPr>
            <a:lvl2pPr indent="0" eaLnBrk="0" hangingPunct="0">
              <a:spcBef>
                <a:spcPct val="20000"/>
              </a:spcBef>
              <a:buFont typeface="Arial" panose="020B0604020202020204" pitchFamily="34" charset="0"/>
              <a:buNone/>
              <a:defRPr sz="2800">
                <a:solidFill>
                  <a:srgbClr val="FFC200"/>
                </a:solidFill>
                <a:latin typeface="+mn-lt"/>
                <a:ea typeface="ＭＳ Ｐゴシック" charset="0"/>
                <a:cs typeface="+mn-cs"/>
              </a:defRPr>
            </a:lvl2pPr>
            <a:lvl3pPr indent="0" eaLnBrk="0" hangingPunct="0">
              <a:spcBef>
                <a:spcPct val="20000"/>
              </a:spcBef>
              <a:buFont typeface="Arial" panose="020B0604020202020204" pitchFamily="34" charset="0"/>
              <a:buNone/>
              <a:defRPr>
                <a:solidFill>
                  <a:srgbClr val="FFC200"/>
                </a:solidFill>
                <a:latin typeface="+mn-lt"/>
                <a:ea typeface="ＭＳ Ｐゴシック" charset="0"/>
                <a:cs typeface="+mn-cs"/>
              </a:defRPr>
            </a:lvl3pPr>
            <a:lvl4pPr indent="0" eaLnBrk="0" hangingPunct="0">
              <a:spcBef>
                <a:spcPct val="20000"/>
              </a:spcBef>
              <a:buFont typeface="Arial" panose="020B0604020202020204" pitchFamily="34" charset="0"/>
              <a:buNone/>
              <a:defRPr sz="2000">
                <a:solidFill>
                  <a:srgbClr val="FFC200"/>
                </a:solidFill>
                <a:latin typeface="+mn-lt"/>
                <a:ea typeface="ＭＳ Ｐゴシック" charset="0"/>
                <a:cs typeface="+mn-cs"/>
              </a:defRPr>
            </a:lvl4pPr>
            <a:lvl5pPr indent="0" eaLnBrk="0" hangingPunct="0">
              <a:spcBef>
                <a:spcPct val="20000"/>
              </a:spcBef>
              <a:buFont typeface="Arial" panose="020B0604020202020204" pitchFamily="34" charset="0"/>
              <a:buNone/>
              <a:defRPr sz="2000">
                <a:solidFill>
                  <a:srgbClr val="FFC200"/>
                </a:solidFill>
                <a:latin typeface="+mn-lt"/>
                <a:ea typeface="ＭＳ Ｐゴシック" charset="0"/>
                <a:cs typeface="+mn-cs"/>
              </a:defRPr>
            </a:lvl5pPr>
            <a:lvl6pPr marL="2514600" indent="-228600">
              <a:spcBef>
                <a:spcPct val="20000"/>
              </a:spcBef>
              <a:buFont typeface="Arial" pitchFamily="34" charset="0"/>
              <a:buChar char="•"/>
              <a:defRPr sz="2000">
                <a:latin typeface="+mn-lt"/>
                <a:ea typeface="+mn-ea"/>
                <a:cs typeface="+mn-cs"/>
              </a:defRPr>
            </a:lvl6pPr>
            <a:lvl7pPr marL="2971800" indent="-228600">
              <a:spcBef>
                <a:spcPct val="20000"/>
              </a:spcBef>
              <a:buFont typeface="Arial" pitchFamily="34" charset="0"/>
              <a:buChar char="•"/>
              <a:defRPr sz="2000">
                <a:latin typeface="+mn-lt"/>
                <a:ea typeface="+mn-ea"/>
                <a:cs typeface="+mn-cs"/>
              </a:defRPr>
            </a:lvl7pPr>
            <a:lvl8pPr marL="3429000" indent="-228600">
              <a:spcBef>
                <a:spcPct val="20000"/>
              </a:spcBef>
              <a:buFont typeface="Arial" pitchFamily="34" charset="0"/>
              <a:buChar char="•"/>
              <a:defRPr sz="2000">
                <a:latin typeface="+mn-lt"/>
                <a:ea typeface="+mn-ea"/>
                <a:cs typeface="+mn-cs"/>
              </a:defRPr>
            </a:lvl8pPr>
            <a:lvl9pPr marL="3886200" indent="-228600">
              <a:spcBef>
                <a:spcPct val="20000"/>
              </a:spcBef>
              <a:buFont typeface="Arial" pitchFamily="34" charset="0"/>
              <a:buChar char="•"/>
              <a:defRPr sz="2000">
                <a:latin typeface="+mn-lt"/>
                <a:ea typeface="+mn-ea"/>
                <a:cs typeface="+mn-cs"/>
              </a:defRPr>
            </a:lvl9pPr>
          </a:lstStyle>
          <a:p>
            <a:r>
              <a:t>Etanol</a:t>
            </a:r>
          </a:p>
        </p:txBody>
      </p:sp>
      <p:sp>
        <p:nvSpPr>
          <p:cNvPr id="6" name="TextBox 5">
            <a:extLst>
              <a:ext uri="{FF2B5EF4-FFF2-40B4-BE49-F238E27FC236}">
                <a16:creationId xmlns:a16="http://schemas.microsoft.com/office/drawing/2014/main" id="{4640E9DC-FE17-6B71-D34F-D36BF29D2C06}"/>
              </a:ext>
            </a:extLst>
          </p:cNvPr>
          <p:cNvSpPr txBox="1"/>
          <p:nvPr/>
        </p:nvSpPr>
        <p:spPr>
          <a:xfrm>
            <a:off x="381000" y="4132976"/>
            <a:ext cx="4114800" cy="400110"/>
          </a:xfrm>
          <a:prstGeom prst="rect">
            <a:avLst/>
          </a:prstGeom>
          <a:solidFill>
            <a:srgbClr val="FFC2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342900" indent="-342900" eaLnBrk="0" hangingPunct="0">
              <a:spcBef>
                <a:spcPct val="20000"/>
              </a:spcBef>
              <a:buFont typeface="Arial" panose="020B0604020202020204" pitchFamily="34" charset="0"/>
              <a:buNone/>
              <a:defRPr sz="2000" b="1" spc="300">
                <a:solidFill>
                  <a:srgbClr val="000000"/>
                </a:solidFill>
                <a:latin typeface="+mj-lt"/>
              </a:defRPr>
            </a:lvl1pPr>
            <a:lvl2pPr marL="742950" indent="-285750" eaLnBrk="0" hangingPunct="0">
              <a:spcBef>
                <a:spcPct val="20000"/>
              </a:spcBef>
              <a:buFont typeface="Arial" panose="020B0604020202020204" pitchFamily="34" charset="0"/>
              <a:buChar char="–"/>
              <a:defRPr sz="2800">
                <a:latin typeface="+mn-lt"/>
                <a:ea typeface="ＭＳ Ｐゴシック" charset="0"/>
                <a:cs typeface="+mn-cs"/>
              </a:defRPr>
            </a:lvl2pPr>
            <a:lvl3pPr marL="1143000" indent="-228600" eaLnBrk="0" hangingPunct="0">
              <a:spcBef>
                <a:spcPct val="20000"/>
              </a:spcBef>
              <a:buFont typeface="Arial" panose="020B0604020202020204" pitchFamily="34" charset="0"/>
              <a:buChar char="•"/>
              <a:defRPr>
                <a:latin typeface="+mn-lt"/>
                <a:ea typeface="ＭＳ Ｐゴシック" charset="0"/>
                <a:cs typeface="+mn-cs"/>
              </a:defRPr>
            </a:lvl3pPr>
            <a:lvl4pPr marL="1600200" indent="-228600" eaLnBrk="0" hangingPunct="0">
              <a:spcBef>
                <a:spcPct val="20000"/>
              </a:spcBef>
              <a:buFont typeface="Arial" panose="020B0604020202020204" pitchFamily="34" charset="0"/>
              <a:buChar char="–"/>
              <a:defRPr sz="2000">
                <a:latin typeface="+mn-lt"/>
                <a:ea typeface="ＭＳ Ｐゴシック" charset="0"/>
                <a:cs typeface="+mn-cs"/>
              </a:defRPr>
            </a:lvl4pPr>
            <a:lvl5pPr marL="2057400" indent="-228600" eaLnBrk="0" hangingPunct="0">
              <a:spcBef>
                <a:spcPct val="20000"/>
              </a:spcBef>
              <a:buFont typeface="Arial" panose="020B0604020202020204" pitchFamily="34" charset="0"/>
              <a:buChar char="»"/>
              <a:defRPr sz="2000">
                <a:latin typeface="+mn-lt"/>
                <a:ea typeface="ＭＳ Ｐゴシック" charset="0"/>
                <a:cs typeface="+mn-cs"/>
              </a:defRPr>
            </a:lvl5pPr>
            <a:lvl6pPr marL="2514600" indent="-228600">
              <a:spcBef>
                <a:spcPct val="20000"/>
              </a:spcBef>
              <a:buFont typeface="Arial" pitchFamily="34" charset="0"/>
              <a:buChar char="•"/>
              <a:defRPr sz="2000">
                <a:latin typeface="+mn-lt"/>
                <a:ea typeface="+mn-ea"/>
                <a:cs typeface="+mn-cs"/>
              </a:defRPr>
            </a:lvl6pPr>
            <a:lvl7pPr marL="2971800" indent="-228600">
              <a:spcBef>
                <a:spcPct val="20000"/>
              </a:spcBef>
              <a:buFont typeface="Arial" pitchFamily="34" charset="0"/>
              <a:buChar char="•"/>
              <a:defRPr sz="2000">
                <a:latin typeface="+mn-lt"/>
                <a:ea typeface="+mn-ea"/>
                <a:cs typeface="+mn-cs"/>
              </a:defRPr>
            </a:lvl7pPr>
            <a:lvl8pPr marL="3429000" indent="-228600">
              <a:spcBef>
                <a:spcPct val="20000"/>
              </a:spcBef>
              <a:buFont typeface="Arial" pitchFamily="34" charset="0"/>
              <a:buChar char="•"/>
              <a:defRPr sz="2000">
                <a:latin typeface="+mn-lt"/>
                <a:ea typeface="+mn-ea"/>
                <a:cs typeface="+mn-cs"/>
              </a:defRPr>
            </a:lvl8pPr>
            <a:lvl9pPr marL="3886200" indent="-228600">
              <a:spcBef>
                <a:spcPct val="20000"/>
              </a:spcBef>
              <a:buFont typeface="Arial" pitchFamily="34" charset="0"/>
              <a:buChar char="•"/>
              <a:defRPr sz="2000">
                <a:latin typeface="+mn-lt"/>
                <a:ea typeface="+mn-ea"/>
                <a:cs typeface="+mn-cs"/>
              </a:defRPr>
            </a:lvl9pPr>
          </a:lstStyle>
          <a:p>
            <a:r>
              <a:t>Respuesta de emergencia</a:t>
            </a:r>
          </a:p>
        </p:txBody>
      </p:sp>
      <p:sp>
        <p:nvSpPr>
          <p:cNvPr id="8" name="Text Placeholder 6">
            <a:extLst>
              <a:ext uri="{FF2B5EF4-FFF2-40B4-BE49-F238E27FC236}">
                <a16:creationId xmlns:a16="http://schemas.microsoft.com/office/drawing/2014/main" id="{12E05448-0D94-9609-DCF8-8D574FF15621}"/>
              </a:ext>
            </a:extLst>
          </p:cNvPr>
          <p:cNvSpPr txBox="1">
            <a:spLocks/>
          </p:cNvSpPr>
          <p:nvPr/>
        </p:nvSpPr>
        <p:spPr bwMode="auto">
          <a:xfrm>
            <a:off x="381000" y="4743271"/>
            <a:ext cx="44196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sz="2400" kern="1200" spc="300">
                <a:solidFill>
                  <a:schemeClr val="bg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t>Módulo 6: Principios del uso de espuma contra incendios</a:t>
            </a:r>
          </a:p>
        </p:txBody>
      </p:sp>
    </p:spTree>
    <p:extLst>
      <p:ext uri="{BB962C8B-B14F-4D97-AF65-F5344CB8AC3E}">
        <p14:creationId xmlns:p14="http://schemas.microsoft.com/office/powerpoint/2010/main" val="14005471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560FF309-D733-7021-C1C9-E02BC1DCD37E}"/>
              </a:ext>
            </a:extLst>
          </p:cNvPr>
          <p:cNvCxnSpPr>
            <a:cxnSpLocks/>
          </p:cNvCxnSpPr>
          <p:nvPr/>
        </p:nvCxnSpPr>
        <p:spPr>
          <a:xfrm>
            <a:off x="1928048" y="3701335"/>
            <a:ext cx="804310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 name="Rectangle 3">
            <a:extLst>
              <a:ext uri="{FF2B5EF4-FFF2-40B4-BE49-F238E27FC236}">
                <a16:creationId xmlns:a16="http://schemas.microsoft.com/office/drawing/2014/main" id="{503560AB-4E36-131F-3A3B-825CC4CB45E5}"/>
              </a:ext>
            </a:extLst>
          </p:cNvPr>
          <p:cNvSpPr txBox="1">
            <a:spLocks noChangeArrowheads="1"/>
          </p:cNvSpPr>
          <p:nvPr/>
        </p:nvSpPr>
        <p:spPr bwMode="auto">
          <a:xfrm>
            <a:off x="342900" y="1017965"/>
            <a:ext cx="11506200"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7150" indent="0" algn="ctr">
              <a:buFont typeface="Arial" panose="020B0604020202020204" pitchFamily="34" charset="0"/>
              <a:buNone/>
              <a:defRPr sz="2800">
                <a:solidFill>
                  <a:schemeClr val="bg1"/>
                </a:solidFill>
              </a:defRPr>
            </a:pPr>
            <a:r>
              <a:rPr sz="2600" dirty="0"/>
              <a:t>Al </a:t>
            </a:r>
            <a:r>
              <a:rPr sz="2600" dirty="0" err="1"/>
              <a:t>finalizar</a:t>
            </a:r>
            <a:r>
              <a:rPr sz="2600" dirty="0"/>
              <a:t> </a:t>
            </a:r>
            <a:r>
              <a:rPr sz="2600" dirty="0" err="1"/>
              <a:t>este</a:t>
            </a:r>
            <a:r>
              <a:rPr sz="2600" dirty="0"/>
              <a:t> </a:t>
            </a:r>
            <a:r>
              <a:rPr sz="2600" dirty="0" err="1"/>
              <a:t>módulo</a:t>
            </a:r>
            <a:r>
              <a:rPr sz="2600" dirty="0"/>
              <a:t>, </a:t>
            </a:r>
            <a:r>
              <a:rPr sz="2600" dirty="0" err="1"/>
              <a:t>los</a:t>
            </a:r>
            <a:r>
              <a:rPr sz="2600" dirty="0"/>
              <a:t> </a:t>
            </a:r>
            <a:r>
              <a:rPr sz="2600" dirty="0" err="1"/>
              <a:t>participantes</a:t>
            </a:r>
            <a:r>
              <a:rPr sz="2600" dirty="0"/>
              <a:t> </a:t>
            </a:r>
            <a:r>
              <a:rPr sz="2600" dirty="0" err="1"/>
              <a:t>deberán</a:t>
            </a:r>
            <a:r>
              <a:rPr sz="2600" dirty="0"/>
              <a:t> ser </a:t>
            </a:r>
            <a:r>
              <a:rPr sz="2600" dirty="0" err="1"/>
              <a:t>capaces</a:t>
            </a:r>
            <a:r>
              <a:rPr sz="2600" dirty="0"/>
              <a:t> de </a:t>
            </a:r>
            <a:r>
              <a:rPr sz="2600" dirty="0" err="1"/>
              <a:t>desarrollar</a:t>
            </a:r>
            <a:r>
              <a:rPr sz="2600" dirty="0"/>
              <a:t> </a:t>
            </a:r>
            <a:r>
              <a:rPr sz="2600" dirty="0" err="1"/>
              <a:t>estrategias</a:t>
            </a:r>
            <a:r>
              <a:rPr sz="2600" dirty="0"/>
              <a:t> de </a:t>
            </a:r>
            <a:r>
              <a:rPr sz="2600" dirty="0" err="1"/>
              <a:t>combate</a:t>
            </a:r>
            <a:r>
              <a:rPr sz="2600" dirty="0"/>
              <a:t> y </a:t>
            </a:r>
            <a:r>
              <a:rPr sz="2600" dirty="0" err="1"/>
              <a:t>tácticas</a:t>
            </a:r>
            <a:r>
              <a:rPr sz="2600" dirty="0"/>
              <a:t> de </a:t>
            </a:r>
            <a:r>
              <a:rPr sz="2600" dirty="0" err="1"/>
              <a:t>aplicación</a:t>
            </a:r>
            <a:r>
              <a:rPr sz="2600" dirty="0"/>
              <a:t> de </a:t>
            </a:r>
            <a:r>
              <a:rPr sz="2600" dirty="0" err="1"/>
              <a:t>espuma</a:t>
            </a:r>
            <a:r>
              <a:rPr sz="2600" dirty="0"/>
              <a:t> para </a:t>
            </a:r>
            <a:r>
              <a:rPr sz="2600" dirty="0" err="1"/>
              <a:t>el</a:t>
            </a:r>
            <a:r>
              <a:rPr sz="2600" dirty="0"/>
              <a:t> control y </a:t>
            </a:r>
            <a:r>
              <a:rPr sz="2600" dirty="0" err="1"/>
              <a:t>extinción</a:t>
            </a:r>
            <a:r>
              <a:rPr sz="2600" dirty="0"/>
              <a:t> de </a:t>
            </a:r>
            <a:r>
              <a:rPr sz="2600" dirty="0" err="1"/>
              <a:t>incendios</a:t>
            </a:r>
            <a:r>
              <a:rPr sz="2600" dirty="0"/>
              <a:t> </a:t>
            </a:r>
            <a:r>
              <a:rPr sz="2600" dirty="0" err="1"/>
              <a:t>relacionados</a:t>
            </a:r>
            <a:r>
              <a:rPr sz="2600" dirty="0"/>
              <a:t> con </a:t>
            </a:r>
            <a:r>
              <a:rPr sz="2600" dirty="0" err="1"/>
              <a:t>riesgos</a:t>
            </a:r>
            <a:r>
              <a:rPr sz="2600" dirty="0"/>
              <a:t> de </a:t>
            </a:r>
            <a:r>
              <a:rPr sz="2600" dirty="0" err="1"/>
              <a:t>líquidos</a:t>
            </a:r>
            <a:r>
              <a:rPr sz="2600" dirty="0"/>
              <a:t> </a:t>
            </a:r>
            <a:r>
              <a:rPr sz="2600" dirty="0" err="1"/>
              <a:t>inflamables</a:t>
            </a:r>
            <a:r>
              <a:rPr sz="2600" dirty="0"/>
              <a:t>, </a:t>
            </a:r>
            <a:r>
              <a:rPr sz="2600" dirty="0" err="1"/>
              <a:t>específicamente</a:t>
            </a:r>
            <a:r>
              <a:rPr sz="2600" dirty="0"/>
              <a:t> </a:t>
            </a:r>
            <a:r>
              <a:rPr sz="2600" dirty="0" err="1"/>
              <a:t>etanol</a:t>
            </a:r>
            <a:r>
              <a:rPr sz="2600" dirty="0"/>
              <a:t> y combustibles </a:t>
            </a:r>
            <a:r>
              <a:rPr sz="2600" dirty="0" err="1"/>
              <a:t>mezclados</a:t>
            </a:r>
            <a:r>
              <a:rPr sz="2600" dirty="0"/>
              <a:t> con </a:t>
            </a:r>
            <a:r>
              <a:rPr sz="2600" dirty="0" err="1"/>
              <a:t>etanol</a:t>
            </a:r>
            <a:r>
              <a:rPr sz="2600" dirty="0"/>
              <a:t>. </a:t>
            </a:r>
          </a:p>
        </p:txBody>
      </p:sp>
      <p:sp>
        <p:nvSpPr>
          <p:cNvPr id="14" name="TextBox 13">
            <a:extLst>
              <a:ext uri="{FF2B5EF4-FFF2-40B4-BE49-F238E27FC236}">
                <a16:creationId xmlns:a16="http://schemas.microsoft.com/office/drawing/2014/main" id="{B73761BF-F012-1ED3-86AD-456AF9608AB6}"/>
              </a:ext>
            </a:extLst>
          </p:cNvPr>
          <p:cNvSpPr txBox="1"/>
          <p:nvPr/>
        </p:nvSpPr>
        <p:spPr>
          <a:xfrm>
            <a:off x="978210" y="4270936"/>
            <a:ext cx="2485280" cy="1977464"/>
          </a:xfrm>
          <a:prstGeom prst="rect">
            <a:avLst/>
          </a:prstGeom>
          <a:noFill/>
        </p:spPr>
        <p:txBody>
          <a:bodyPr wrap="square">
            <a:spAutoFit/>
          </a:bodyPr>
          <a:lstStyle>
            <a:lvl1pPr marL="57150" indent="0" algn="ctr">
              <a:buNone/>
              <a:defRPr sz="2200">
                <a:solidFill>
                  <a:schemeClr val="bg1"/>
                </a:solidFill>
              </a:defRPr>
            </a:lvl1pPr>
          </a:lstStyle>
          <a:p>
            <a:pPr>
              <a:lnSpc>
                <a:spcPts val="2100"/>
              </a:lnSpc>
            </a:pPr>
            <a:r>
              <a:rPr sz="2000" dirty="0" err="1"/>
              <a:t>Describir</a:t>
            </a:r>
            <a:r>
              <a:rPr sz="2000" dirty="0"/>
              <a:t> la </a:t>
            </a:r>
            <a:r>
              <a:rPr sz="2000" dirty="0" err="1"/>
              <a:t>manera</a:t>
            </a:r>
            <a:r>
              <a:rPr sz="2000" dirty="0"/>
              <a:t> </a:t>
            </a:r>
            <a:r>
              <a:rPr sz="2000" dirty="0" err="1"/>
              <a:t>en</a:t>
            </a:r>
            <a:r>
              <a:rPr sz="2000" dirty="0"/>
              <a:t> </a:t>
            </a:r>
            <a:r>
              <a:rPr sz="2000" dirty="0" err="1"/>
              <a:t>que</a:t>
            </a:r>
            <a:r>
              <a:rPr sz="2000" dirty="0"/>
              <a:t> se </a:t>
            </a:r>
            <a:r>
              <a:rPr sz="2000" dirty="0" err="1"/>
              <a:t>pueden</a:t>
            </a:r>
            <a:r>
              <a:rPr sz="2000" dirty="0"/>
              <a:t> </a:t>
            </a:r>
            <a:r>
              <a:rPr sz="2000" dirty="0" err="1"/>
              <a:t>utilizar</a:t>
            </a:r>
            <a:r>
              <a:rPr sz="2000" dirty="0"/>
              <a:t> las </a:t>
            </a:r>
            <a:r>
              <a:rPr sz="2000" dirty="0" err="1"/>
              <a:t>aplicaciones</a:t>
            </a:r>
            <a:r>
              <a:rPr sz="2000" dirty="0"/>
              <a:t> de </a:t>
            </a:r>
            <a:r>
              <a:rPr sz="2000" dirty="0" err="1"/>
              <a:t>espuma</a:t>
            </a:r>
            <a:r>
              <a:rPr sz="2000" dirty="0"/>
              <a:t> para </a:t>
            </a:r>
            <a:r>
              <a:rPr sz="2000" dirty="0" err="1"/>
              <a:t>combatir</a:t>
            </a:r>
            <a:r>
              <a:rPr sz="2000" dirty="0"/>
              <a:t> </a:t>
            </a:r>
            <a:r>
              <a:rPr sz="2000" dirty="0" err="1"/>
              <a:t>incendios</a:t>
            </a:r>
            <a:r>
              <a:rPr sz="2000" dirty="0"/>
              <a:t> de combustible.</a:t>
            </a:r>
          </a:p>
        </p:txBody>
      </p:sp>
      <p:sp>
        <p:nvSpPr>
          <p:cNvPr id="15" name="TextBox 14">
            <a:extLst>
              <a:ext uri="{FF2B5EF4-FFF2-40B4-BE49-F238E27FC236}">
                <a16:creationId xmlns:a16="http://schemas.microsoft.com/office/drawing/2014/main" id="{56704C57-40C4-81A8-6949-75AA7E45C646}"/>
              </a:ext>
            </a:extLst>
          </p:cNvPr>
          <p:cNvSpPr txBox="1"/>
          <p:nvPr/>
        </p:nvSpPr>
        <p:spPr>
          <a:xfrm>
            <a:off x="6145076" y="4270936"/>
            <a:ext cx="2485280" cy="1977464"/>
          </a:xfrm>
          <a:prstGeom prst="rect">
            <a:avLst/>
          </a:prstGeom>
          <a:noFill/>
        </p:spPr>
        <p:txBody>
          <a:bodyPr wrap="square">
            <a:spAutoFit/>
          </a:bodyPr>
          <a:lstStyle/>
          <a:p>
            <a:pPr marL="57150" indent="0" algn="ctr">
              <a:lnSpc>
                <a:spcPts val="2100"/>
              </a:lnSpc>
              <a:buNone/>
              <a:defRPr sz="2200">
                <a:solidFill>
                  <a:schemeClr val="bg1"/>
                </a:solidFill>
              </a:defRPr>
            </a:pPr>
            <a:r>
              <a:rPr sz="2000" dirty="0" err="1"/>
              <a:t>Predecir</a:t>
            </a:r>
            <a:r>
              <a:rPr sz="2000" dirty="0"/>
              <a:t> </a:t>
            </a:r>
            <a:r>
              <a:rPr sz="2000" dirty="0" err="1"/>
              <a:t>cuándo</a:t>
            </a:r>
            <a:r>
              <a:rPr sz="2000" dirty="0"/>
              <a:t> </a:t>
            </a:r>
            <a:r>
              <a:rPr sz="2000" dirty="0" err="1"/>
              <a:t>combatir</a:t>
            </a:r>
            <a:r>
              <a:rPr sz="2000" dirty="0"/>
              <a:t> </a:t>
            </a:r>
            <a:r>
              <a:rPr sz="2000" dirty="0" err="1"/>
              <a:t>los</a:t>
            </a:r>
            <a:r>
              <a:rPr sz="2000" dirty="0"/>
              <a:t> </a:t>
            </a:r>
            <a:r>
              <a:rPr sz="2000" dirty="0" err="1"/>
              <a:t>incendios</a:t>
            </a:r>
            <a:r>
              <a:rPr sz="2000" dirty="0"/>
              <a:t> </a:t>
            </a:r>
            <a:r>
              <a:rPr sz="2000" dirty="0" err="1"/>
              <a:t>forestales</a:t>
            </a:r>
            <a:r>
              <a:rPr sz="2000" dirty="0"/>
              <a:t> y </a:t>
            </a:r>
            <a:r>
              <a:rPr sz="2000" dirty="0" err="1"/>
              <a:t>cuándo</a:t>
            </a:r>
            <a:r>
              <a:rPr sz="2000" dirty="0"/>
              <a:t> </a:t>
            </a:r>
            <a:r>
              <a:rPr sz="2000" dirty="0" err="1"/>
              <a:t>simplemente</a:t>
            </a:r>
            <a:r>
              <a:rPr sz="2000" dirty="0"/>
              <a:t> </a:t>
            </a:r>
            <a:r>
              <a:rPr sz="2000" dirty="0" err="1"/>
              <a:t>proteger</a:t>
            </a:r>
            <a:r>
              <a:rPr sz="2000" dirty="0"/>
              <a:t> las zonas </a:t>
            </a:r>
            <a:r>
              <a:rPr sz="2000" dirty="0" err="1"/>
              <a:t>circundantes</a:t>
            </a:r>
            <a:r>
              <a:rPr sz="2000" dirty="0"/>
              <a:t>.</a:t>
            </a:r>
          </a:p>
        </p:txBody>
      </p:sp>
      <p:sp>
        <p:nvSpPr>
          <p:cNvPr id="16" name="TextBox 15">
            <a:extLst>
              <a:ext uri="{FF2B5EF4-FFF2-40B4-BE49-F238E27FC236}">
                <a16:creationId xmlns:a16="http://schemas.microsoft.com/office/drawing/2014/main" id="{EEEF0D78-3CB6-1854-E513-B0D66DCF8E40}"/>
              </a:ext>
            </a:extLst>
          </p:cNvPr>
          <p:cNvSpPr txBox="1"/>
          <p:nvPr/>
        </p:nvSpPr>
        <p:spPr>
          <a:xfrm>
            <a:off x="3561643" y="4270936"/>
            <a:ext cx="2485280" cy="1438855"/>
          </a:xfrm>
          <a:prstGeom prst="rect">
            <a:avLst/>
          </a:prstGeom>
          <a:noFill/>
        </p:spPr>
        <p:txBody>
          <a:bodyPr wrap="square">
            <a:spAutoFit/>
          </a:bodyPr>
          <a:lstStyle>
            <a:lvl1pPr marL="57150" indent="0" algn="ctr">
              <a:buNone/>
              <a:defRPr sz="2200">
                <a:solidFill>
                  <a:schemeClr val="bg1"/>
                </a:solidFill>
              </a:defRPr>
            </a:lvl1pPr>
          </a:lstStyle>
          <a:p>
            <a:pPr>
              <a:lnSpc>
                <a:spcPts val="2100"/>
              </a:lnSpc>
            </a:pPr>
            <a:r>
              <a:rPr sz="2000"/>
              <a:t>Enumerar las formas en que las aplicaciones de espuma suprimen el fuego.</a:t>
            </a:r>
          </a:p>
        </p:txBody>
      </p:sp>
      <p:sp>
        <p:nvSpPr>
          <p:cNvPr id="18" name="Title 17">
            <a:extLst>
              <a:ext uri="{FF2B5EF4-FFF2-40B4-BE49-F238E27FC236}">
                <a16:creationId xmlns:a16="http://schemas.microsoft.com/office/drawing/2014/main" id="{8C0B96F2-CAF9-54A0-3FB2-C5FE2AB577AC}"/>
              </a:ext>
            </a:extLst>
          </p:cNvPr>
          <p:cNvSpPr>
            <a:spLocks noGrp="1"/>
          </p:cNvSpPr>
          <p:nvPr>
            <p:ph type="title"/>
          </p:nvPr>
        </p:nvSpPr>
        <p:spPr>
          <a:xfrm>
            <a:off x="457200" y="258762"/>
            <a:ext cx="11277600" cy="579438"/>
          </a:xfrm>
        </p:spPr>
        <p:txBody>
          <a:bodyPr>
            <a:noAutofit/>
          </a:bodyPr>
          <a:lstStyle/>
          <a:p>
            <a:pPr>
              <a:defRPr sz="4000"/>
            </a:pPr>
            <a:r>
              <a:t>Objetivos</a:t>
            </a:r>
          </a:p>
        </p:txBody>
      </p:sp>
      <p:sp>
        <p:nvSpPr>
          <p:cNvPr id="19" name="TextBox 18">
            <a:extLst>
              <a:ext uri="{FF2B5EF4-FFF2-40B4-BE49-F238E27FC236}">
                <a16:creationId xmlns:a16="http://schemas.microsoft.com/office/drawing/2014/main" id="{E0014112-95F9-8302-CE09-1C45872B6D62}"/>
              </a:ext>
            </a:extLst>
          </p:cNvPr>
          <p:cNvSpPr txBox="1"/>
          <p:nvPr/>
        </p:nvSpPr>
        <p:spPr>
          <a:xfrm>
            <a:off x="8679434" y="4270936"/>
            <a:ext cx="2826766" cy="1977464"/>
          </a:xfrm>
          <a:prstGeom prst="rect">
            <a:avLst/>
          </a:prstGeom>
          <a:noFill/>
        </p:spPr>
        <p:txBody>
          <a:bodyPr wrap="square">
            <a:spAutoFit/>
          </a:bodyPr>
          <a:lstStyle/>
          <a:p>
            <a:pPr marL="57150" indent="0" algn="ctr">
              <a:lnSpc>
                <a:spcPts val="2100"/>
              </a:lnSpc>
              <a:buNone/>
              <a:defRPr sz="2200">
                <a:solidFill>
                  <a:schemeClr val="bg1"/>
                </a:solidFill>
              </a:defRPr>
            </a:pPr>
            <a:r>
              <a:rPr sz="2000" dirty="0" err="1"/>
              <a:t>Indique</a:t>
            </a:r>
            <a:r>
              <a:rPr sz="2000" dirty="0"/>
              <a:t> la </a:t>
            </a:r>
            <a:r>
              <a:rPr sz="2000" dirty="0" err="1"/>
              <a:t>regla</a:t>
            </a:r>
            <a:r>
              <a:rPr sz="2000" dirty="0"/>
              <a:t> general </a:t>
            </a:r>
            <a:r>
              <a:rPr sz="2000" dirty="0" err="1"/>
              <a:t>aceptada</a:t>
            </a:r>
            <a:r>
              <a:rPr sz="2000" dirty="0"/>
              <a:t> para </a:t>
            </a:r>
            <a:r>
              <a:rPr sz="2000" dirty="0" err="1"/>
              <a:t>el</a:t>
            </a:r>
            <a:r>
              <a:rPr sz="2000" dirty="0"/>
              <a:t> </a:t>
            </a:r>
            <a:r>
              <a:rPr sz="2000" dirty="0" err="1"/>
              <a:t>uso</a:t>
            </a:r>
            <a:r>
              <a:rPr sz="2000" dirty="0"/>
              <a:t> de </a:t>
            </a:r>
            <a:r>
              <a:rPr sz="2000" dirty="0" err="1"/>
              <a:t>aplicaciones</a:t>
            </a:r>
            <a:r>
              <a:rPr sz="2000" dirty="0"/>
              <a:t> de </a:t>
            </a:r>
            <a:r>
              <a:rPr sz="2000" dirty="0" err="1"/>
              <a:t>espuma</a:t>
            </a:r>
            <a:r>
              <a:rPr sz="2000" dirty="0"/>
              <a:t> </a:t>
            </a:r>
            <a:r>
              <a:rPr sz="2000" dirty="0" err="1"/>
              <a:t>en</a:t>
            </a:r>
            <a:r>
              <a:rPr sz="2000" dirty="0"/>
              <a:t> </a:t>
            </a:r>
            <a:r>
              <a:rPr sz="2000" dirty="0" err="1"/>
              <a:t>incendios</a:t>
            </a:r>
            <a:r>
              <a:rPr sz="2000" dirty="0"/>
              <a:t> de </a:t>
            </a:r>
            <a:r>
              <a:rPr sz="2000" dirty="0" err="1"/>
              <a:t>etanol</a:t>
            </a:r>
            <a:r>
              <a:rPr sz="2000" dirty="0"/>
              <a:t> </a:t>
            </a:r>
            <a:br>
              <a:rPr lang="es-AR" sz="2000" dirty="0"/>
            </a:br>
            <a:r>
              <a:rPr sz="2000" dirty="0"/>
              <a:t>y combustibles </a:t>
            </a:r>
            <a:r>
              <a:rPr sz="2000" dirty="0" err="1"/>
              <a:t>mezclados</a:t>
            </a:r>
            <a:r>
              <a:rPr sz="2000" dirty="0"/>
              <a:t> con </a:t>
            </a:r>
            <a:r>
              <a:rPr sz="2000" dirty="0" err="1"/>
              <a:t>etanol</a:t>
            </a:r>
            <a:r>
              <a:rPr sz="2000" dirty="0"/>
              <a:t>.</a:t>
            </a:r>
          </a:p>
        </p:txBody>
      </p:sp>
      <p:grpSp>
        <p:nvGrpSpPr>
          <p:cNvPr id="8" name="Group 7">
            <a:extLst>
              <a:ext uri="{FF2B5EF4-FFF2-40B4-BE49-F238E27FC236}">
                <a16:creationId xmlns:a16="http://schemas.microsoft.com/office/drawing/2014/main" id="{BD8CCCEF-B2A3-26D5-A5BD-AB559F3331F9}"/>
              </a:ext>
            </a:extLst>
          </p:cNvPr>
          <p:cNvGrpSpPr/>
          <p:nvPr/>
        </p:nvGrpSpPr>
        <p:grpSpPr>
          <a:xfrm>
            <a:off x="6892416" y="3206034"/>
            <a:ext cx="990600" cy="990600"/>
            <a:chOff x="4655820" y="1752600"/>
            <a:chExt cx="990600" cy="990600"/>
          </a:xfrm>
        </p:grpSpPr>
        <p:sp>
          <p:nvSpPr>
            <p:cNvPr id="9" name="Oval 8">
              <a:extLst>
                <a:ext uri="{FF2B5EF4-FFF2-40B4-BE49-F238E27FC236}">
                  <a16:creationId xmlns:a16="http://schemas.microsoft.com/office/drawing/2014/main" id="{E5F63730-0CDA-4F26-6CF4-DB9E9DA5014D}"/>
                </a:ext>
              </a:extLst>
            </p:cNvPr>
            <p:cNvSpPr/>
            <p:nvPr/>
          </p:nvSpPr>
          <p:spPr>
            <a:xfrm>
              <a:off x="4655820" y="1752600"/>
              <a:ext cx="990600" cy="990600"/>
            </a:xfrm>
            <a:prstGeom prst="ellipse">
              <a:avLst/>
            </a:prstGeom>
            <a:solidFill>
              <a:srgbClr val="FFC20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endParaRPr/>
            </a:p>
          </p:txBody>
        </p:sp>
        <p:pic>
          <p:nvPicPr>
            <p:cNvPr id="10" name="Picture 9">
              <a:extLst>
                <a:ext uri="{FF2B5EF4-FFF2-40B4-BE49-F238E27FC236}">
                  <a16:creationId xmlns:a16="http://schemas.microsoft.com/office/drawing/2014/main" id="{C1FAA873-7CE7-9BFA-C057-731B0BB3849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832425" y="1929205"/>
              <a:ext cx="637390" cy="637390"/>
            </a:xfrm>
            <a:prstGeom prst="rect">
              <a:avLst/>
            </a:prstGeom>
            <a:solidFill>
              <a:srgbClr val="FFC200"/>
            </a:solidFill>
          </p:spPr>
        </p:pic>
      </p:grpSp>
      <p:grpSp>
        <p:nvGrpSpPr>
          <p:cNvPr id="11" name="Group 10">
            <a:extLst>
              <a:ext uri="{FF2B5EF4-FFF2-40B4-BE49-F238E27FC236}">
                <a16:creationId xmlns:a16="http://schemas.microsoft.com/office/drawing/2014/main" id="{2575B3BA-4F58-183C-0022-16A75AE7DF23}"/>
              </a:ext>
            </a:extLst>
          </p:cNvPr>
          <p:cNvGrpSpPr/>
          <p:nvPr/>
        </p:nvGrpSpPr>
        <p:grpSpPr>
          <a:xfrm>
            <a:off x="4308983" y="3206034"/>
            <a:ext cx="990600" cy="990600"/>
            <a:chOff x="6545580" y="1752600"/>
            <a:chExt cx="990600" cy="990600"/>
          </a:xfrm>
        </p:grpSpPr>
        <p:sp>
          <p:nvSpPr>
            <p:cNvPr id="12" name="Oval 11">
              <a:extLst>
                <a:ext uri="{FF2B5EF4-FFF2-40B4-BE49-F238E27FC236}">
                  <a16:creationId xmlns:a16="http://schemas.microsoft.com/office/drawing/2014/main" id="{A1B4333A-0DEB-19B1-F1F1-387F06F45D86}"/>
                </a:ext>
              </a:extLst>
            </p:cNvPr>
            <p:cNvSpPr/>
            <p:nvPr/>
          </p:nvSpPr>
          <p:spPr>
            <a:xfrm>
              <a:off x="6545580" y="1752600"/>
              <a:ext cx="990600" cy="990600"/>
            </a:xfrm>
            <a:prstGeom prst="ellipse">
              <a:avLst/>
            </a:prstGeom>
            <a:solidFill>
              <a:srgbClr val="FFC20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endParaRPr/>
            </a:p>
          </p:txBody>
        </p:sp>
        <p:pic>
          <p:nvPicPr>
            <p:cNvPr id="13" name="Picture 12">
              <a:extLst>
                <a:ext uri="{FF2B5EF4-FFF2-40B4-BE49-F238E27FC236}">
                  <a16:creationId xmlns:a16="http://schemas.microsoft.com/office/drawing/2014/main" id="{64CC8D08-9FBC-6A33-5808-500A57BACE6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691256" y="1898276"/>
              <a:ext cx="699249" cy="699249"/>
            </a:xfrm>
            <a:prstGeom prst="rect">
              <a:avLst/>
            </a:prstGeom>
            <a:solidFill>
              <a:srgbClr val="FFC200"/>
            </a:solidFill>
          </p:spPr>
        </p:pic>
      </p:grpSp>
      <p:grpSp>
        <p:nvGrpSpPr>
          <p:cNvPr id="27" name="Group 26">
            <a:extLst>
              <a:ext uri="{FF2B5EF4-FFF2-40B4-BE49-F238E27FC236}">
                <a16:creationId xmlns:a16="http://schemas.microsoft.com/office/drawing/2014/main" id="{17144C08-5D6E-01F5-2660-DC535206B153}"/>
              </a:ext>
            </a:extLst>
          </p:cNvPr>
          <p:cNvGrpSpPr/>
          <p:nvPr/>
        </p:nvGrpSpPr>
        <p:grpSpPr>
          <a:xfrm>
            <a:off x="1725550" y="3206034"/>
            <a:ext cx="990600" cy="990600"/>
            <a:chOff x="1725550" y="2455151"/>
            <a:chExt cx="990600" cy="990600"/>
          </a:xfrm>
        </p:grpSpPr>
        <p:sp>
          <p:nvSpPr>
            <p:cNvPr id="5" name="Oval 4">
              <a:extLst>
                <a:ext uri="{FF2B5EF4-FFF2-40B4-BE49-F238E27FC236}">
                  <a16:creationId xmlns:a16="http://schemas.microsoft.com/office/drawing/2014/main" id="{973F3AA6-BDA1-494B-5D6A-D10DCE23F7C7}"/>
                </a:ext>
              </a:extLst>
            </p:cNvPr>
            <p:cNvSpPr/>
            <p:nvPr/>
          </p:nvSpPr>
          <p:spPr>
            <a:xfrm>
              <a:off x="1725550" y="2455151"/>
              <a:ext cx="990600" cy="990600"/>
            </a:xfrm>
            <a:prstGeom prst="ellipse">
              <a:avLst/>
            </a:prstGeom>
            <a:solidFill>
              <a:srgbClr val="FFC20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endParaRPr/>
            </a:p>
          </p:txBody>
        </p:sp>
        <p:pic>
          <p:nvPicPr>
            <p:cNvPr id="26" name="Picture 25">
              <a:extLst>
                <a:ext uri="{FF2B5EF4-FFF2-40B4-BE49-F238E27FC236}">
                  <a16:creationId xmlns:a16="http://schemas.microsoft.com/office/drawing/2014/main" id="{82F6675C-D475-9F98-866F-E602EC9D1C9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14447" y="2544048"/>
              <a:ext cx="812806" cy="812806"/>
            </a:xfrm>
            <a:prstGeom prst="rect">
              <a:avLst/>
            </a:prstGeom>
          </p:spPr>
        </p:pic>
      </p:grpSp>
      <p:grpSp>
        <p:nvGrpSpPr>
          <p:cNvPr id="29" name="Group 28">
            <a:extLst>
              <a:ext uri="{FF2B5EF4-FFF2-40B4-BE49-F238E27FC236}">
                <a16:creationId xmlns:a16="http://schemas.microsoft.com/office/drawing/2014/main" id="{2690BAB0-AE89-63C7-BDA6-E8859B687809}"/>
              </a:ext>
            </a:extLst>
          </p:cNvPr>
          <p:cNvGrpSpPr/>
          <p:nvPr/>
        </p:nvGrpSpPr>
        <p:grpSpPr>
          <a:xfrm>
            <a:off x="9475850" y="3180276"/>
            <a:ext cx="990600" cy="990600"/>
            <a:chOff x="9475850" y="2429393"/>
            <a:chExt cx="990600" cy="990600"/>
          </a:xfrm>
        </p:grpSpPr>
        <p:sp>
          <p:nvSpPr>
            <p:cNvPr id="21" name="Oval 20">
              <a:extLst>
                <a:ext uri="{FF2B5EF4-FFF2-40B4-BE49-F238E27FC236}">
                  <a16:creationId xmlns:a16="http://schemas.microsoft.com/office/drawing/2014/main" id="{F8558F34-6F51-FD70-7A32-931B1F4F1F29}"/>
                </a:ext>
              </a:extLst>
            </p:cNvPr>
            <p:cNvSpPr/>
            <p:nvPr/>
          </p:nvSpPr>
          <p:spPr>
            <a:xfrm>
              <a:off x="9475850" y="2429393"/>
              <a:ext cx="990600" cy="990600"/>
            </a:xfrm>
            <a:prstGeom prst="ellipse">
              <a:avLst/>
            </a:prstGeom>
            <a:solidFill>
              <a:srgbClr val="FFC20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endParaRPr/>
            </a:p>
          </p:txBody>
        </p:sp>
        <p:pic>
          <p:nvPicPr>
            <p:cNvPr id="28" name="Picture 27">
              <a:extLst>
                <a:ext uri="{FF2B5EF4-FFF2-40B4-BE49-F238E27FC236}">
                  <a16:creationId xmlns:a16="http://schemas.microsoft.com/office/drawing/2014/main" id="{B95CDCA6-D572-0F6C-C2F8-9A96440CE8B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64747" y="2518290"/>
              <a:ext cx="812806" cy="812806"/>
            </a:xfrm>
            <a:prstGeom prst="rect">
              <a:avLst/>
            </a:prstGeom>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0D01C4B0-30E7-6FA2-5E02-356E5BE41688}"/>
              </a:ext>
            </a:extLst>
          </p:cNvPr>
          <p:cNvGrpSpPr/>
          <p:nvPr/>
        </p:nvGrpSpPr>
        <p:grpSpPr>
          <a:xfrm>
            <a:off x="0" y="-6581"/>
            <a:ext cx="12192000" cy="6871162"/>
            <a:chOff x="0" y="0"/>
            <a:chExt cx="12192000" cy="6871162"/>
          </a:xfrm>
        </p:grpSpPr>
        <p:pic>
          <p:nvPicPr>
            <p:cNvPr id="3" name="Picture 2">
              <a:extLst>
                <a:ext uri="{FF2B5EF4-FFF2-40B4-BE49-F238E27FC236}">
                  <a16:creationId xmlns:a16="http://schemas.microsoft.com/office/drawing/2014/main" id="{112C637D-8F44-B91D-10A6-898659A0E0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2488" y="0"/>
              <a:ext cx="10289512" cy="6858000"/>
            </a:xfrm>
            <a:prstGeom prst="rect">
              <a:avLst/>
            </a:prstGeom>
          </p:spPr>
        </p:pic>
        <p:sp>
          <p:nvSpPr>
            <p:cNvPr id="4" name="Rectangle 3">
              <a:extLst>
                <a:ext uri="{FF2B5EF4-FFF2-40B4-BE49-F238E27FC236}">
                  <a16:creationId xmlns:a16="http://schemas.microsoft.com/office/drawing/2014/main" id="{ACCECA6C-63A1-7012-7E04-57A4F928B928}"/>
                </a:ext>
              </a:extLst>
            </p:cNvPr>
            <p:cNvSpPr/>
            <p:nvPr/>
          </p:nvSpPr>
          <p:spPr>
            <a:xfrm>
              <a:off x="0" y="7620"/>
              <a:ext cx="10984949" cy="6863542"/>
            </a:xfrm>
            <a:prstGeom prst="rect">
              <a:avLst/>
            </a:prstGeom>
            <a:gradFill flip="none" rotWithShape="1">
              <a:gsLst>
                <a:gs pos="0">
                  <a:srgbClr val="1A2450"/>
                </a:gs>
                <a:gs pos="51000">
                  <a:srgbClr val="1A2450">
                    <a:alpha val="48000"/>
                  </a:srgbClr>
                </a:gs>
                <a:gs pos="100000">
                  <a:srgbClr val="1A2450">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endParaRPr/>
            </a:p>
          </p:txBody>
        </p:sp>
        <p:sp>
          <p:nvSpPr>
            <p:cNvPr id="5" name="Rectangle 4">
              <a:extLst>
                <a:ext uri="{FF2B5EF4-FFF2-40B4-BE49-F238E27FC236}">
                  <a16:creationId xmlns:a16="http://schemas.microsoft.com/office/drawing/2014/main" id="{E0CC143C-2AD0-5B0B-2D61-E119E7B067C9}"/>
                </a:ext>
              </a:extLst>
            </p:cNvPr>
            <p:cNvSpPr/>
            <p:nvPr/>
          </p:nvSpPr>
          <p:spPr>
            <a:xfrm>
              <a:off x="0" y="7620"/>
              <a:ext cx="10984949" cy="6863542"/>
            </a:xfrm>
            <a:prstGeom prst="rect">
              <a:avLst/>
            </a:prstGeom>
            <a:gradFill flip="none" rotWithShape="1">
              <a:gsLst>
                <a:gs pos="0">
                  <a:srgbClr val="1A2450"/>
                </a:gs>
                <a:gs pos="51000">
                  <a:srgbClr val="1A2450">
                    <a:alpha val="48000"/>
                  </a:srgbClr>
                </a:gs>
                <a:gs pos="100000">
                  <a:srgbClr val="1A2450">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endParaRPr/>
            </a:p>
          </p:txBody>
        </p:sp>
      </p:grpSp>
      <p:sp>
        <p:nvSpPr>
          <p:cNvPr id="14339" name="Rectangle 3">
            <a:extLst>
              <a:ext uri="{FF2B5EF4-FFF2-40B4-BE49-F238E27FC236}">
                <a16:creationId xmlns:a16="http://schemas.microsoft.com/office/drawing/2014/main" id="{BF6073A0-82DD-4D38-80EC-0EA36276E2FA}"/>
              </a:ext>
            </a:extLst>
          </p:cNvPr>
          <p:cNvSpPr>
            <a:spLocks noGrp="1"/>
          </p:cNvSpPr>
          <p:nvPr>
            <p:ph type="body" sz="quarter" idx="11"/>
          </p:nvPr>
        </p:nvSpPr>
        <p:spPr>
          <a:xfrm>
            <a:off x="457200" y="1648527"/>
            <a:ext cx="6705600" cy="4933658"/>
          </a:xfrm>
        </p:spPr>
        <p:txBody>
          <a:bodyPr wrap="square" anchor="t" anchorCtr="0">
            <a:spAutoFit/>
          </a:bodyPr>
          <a:lstStyle/>
          <a:p>
            <a:pPr eaLnBrk="1" hangingPunct="1">
              <a:lnSpc>
                <a:spcPct val="90000"/>
              </a:lnSpc>
              <a:defRPr sz="28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sz="2600" dirty="0"/>
              <a:t>Los </a:t>
            </a:r>
            <a:r>
              <a:rPr sz="2600" dirty="0" err="1"/>
              <a:t>equipos</a:t>
            </a:r>
            <a:r>
              <a:rPr sz="2600" dirty="0"/>
              <a:t> de </a:t>
            </a:r>
            <a:r>
              <a:rPr sz="2600" dirty="0" err="1"/>
              <a:t>respuesta</a:t>
            </a:r>
            <a:r>
              <a:rPr sz="2600" dirty="0"/>
              <a:t> a </a:t>
            </a:r>
            <a:r>
              <a:rPr sz="2600" dirty="0" err="1"/>
              <a:t>emergencias</a:t>
            </a:r>
            <a:r>
              <a:rPr sz="2600" dirty="0"/>
              <a:t> </a:t>
            </a:r>
            <a:r>
              <a:rPr sz="2600" dirty="0" err="1"/>
              <a:t>deben</a:t>
            </a:r>
            <a:r>
              <a:rPr sz="2600" dirty="0"/>
              <a:t> </a:t>
            </a:r>
            <a:r>
              <a:rPr sz="2600" dirty="0" err="1"/>
              <a:t>estar</a:t>
            </a:r>
            <a:r>
              <a:rPr sz="2600" dirty="0"/>
              <a:t> </a:t>
            </a:r>
            <a:r>
              <a:rPr sz="2600" dirty="0" err="1"/>
              <a:t>preparados</a:t>
            </a:r>
            <a:r>
              <a:rPr sz="2600" dirty="0"/>
              <a:t> para </a:t>
            </a:r>
            <a:r>
              <a:rPr sz="2600" dirty="0" err="1"/>
              <a:t>incidentes</a:t>
            </a:r>
            <a:r>
              <a:rPr sz="2600" dirty="0"/>
              <a:t> </a:t>
            </a:r>
            <a:r>
              <a:rPr sz="2600" dirty="0" err="1"/>
              <a:t>relacionados</a:t>
            </a:r>
            <a:r>
              <a:rPr sz="2600" dirty="0"/>
              <a:t> con </a:t>
            </a:r>
            <a:r>
              <a:rPr sz="2600" dirty="0" err="1"/>
              <a:t>líquidos</a:t>
            </a:r>
            <a:r>
              <a:rPr sz="2600" dirty="0"/>
              <a:t> </a:t>
            </a:r>
            <a:r>
              <a:rPr sz="2600" dirty="0" err="1"/>
              <a:t>inflamables</a:t>
            </a:r>
            <a:endParaRPr sz="2600" dirty="0"/>
          </a:p>
          <a:p>
            <a:pPr eaLnBrk="1" hangingPunct="1">
              <a:lnSpc>
                <a:spcPct val="90000"/>
              </a:lnSpc>
              <a:defRPr sz="28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sz="2600" dirty="0"/>
              <a:t>El </a:t>
            </a:r>
            <a:r>
              <a:rPr sz="2600" dirty="0" err="1"/>
              <a:t>etanol</a:t>
            </a:r>
            <a:r>
              <a:rPr sz="2600" dirty="0"/>
              <a:t> y </a:t>
            </a:r>
            <a:r>
              <a:rPr sz="2600" dirty="0" err="1"/>
              <a:t>los</a:t>
            </a:r>
            <a:r>
              <a:rPr sz="2600" dirty="0"/>
              <a:t> combustibles </a:t>
            </a:r>
            <a:r>
              <a:rPr sz="2600" dirty="0" err="1"/>
              <a:t>mezclados</a:t>
            </a:r>
            <a:r>
              <a:rPr sz="2600" dirty="0"/>
              <a:t> con </a:t>
            </a:r>
            <a:r>
              <a:rPr sz="2600" dirty="0" err="1"/>
              <a:t>etanol</a:t>
            </a:r>
            <a:r>
              <a:rPr sz="2600" dirty="0"/>
              <a:t> </a:t>
            </a:r>
            <a:r>
              <a:rPr sz="2600" dirty="0" err="1"/>
              <a:t>tienen</a:t>
            </a:r>
            <a:r>
              <a:rPr sz="2600" dirty="0"/>
              <a:t> similitudes con </a:t>
            </a:r>
            <a:r>
              <a:rPr sz="2600" dirty="0" err="1"/>
              <a:t>otros</a:t>
            </a:r>
            <a:r>
              <a:rPr sz="2600" dirty="0"/>
              <a:t> </a:t>
            </a:r>
            <a:r>
              <a:rPr sz="2600" dirty="0" err="1"/>
              <a:t>líquidos</a:t>
            </a:r>
            <a:r>
              <a:rPr sz="2600" dirty="0"/>
              <a:t> </a:t>
            </a:r>
            <a:r>
              <a:rPr sz="2600" dirty="0" err="1"/>
              <a:t>inflamables</a:t>
            </a:r>
            <a:r>
              <a:rPr sz="2600" dirty="0"/>
              <a:t>, </a:t>
            </a:r>
            <a:r>
              <a:rPr sz="2600" dirty="0" err="1"/>
              <a:t>pero</a:t>
            </a:r>
            <a:r>
              <a:rPr sz="2600" dirty="0"/>
              <a:t> también </a:t>
            </a:r>
            <a:r>
              <a:rPr sz="2600" dirty="0" err="1"/>
              <a:t>presentan</a:t>
            </a:r>
            <a:r>
              <a:rPr sz="2600" dirty="0"/>
              <a:t> </a:t>
            </a:r>
            <a:r>
              <a:rPr sz="2600" dirty="0" err="1"/>
              <a:t>características</a:t>
            </a:r>
            <a:r>
              <a:rPr sz="2600" dirty="0"/>
              <a:t> de </a:t>
            </a:r>
            <a:br>
              <a:rPr lang="es-AR" sz="2600" dirty="0"/>
            </a:br>
            <a:r>
              <a:rPr sz="2600" dirty="0" err="1"/>
              <a:t>combustión</a:t>
            </a:r>
            <a:r>
              <a:rPr sz="2600" dirty="0"/>
              <a:t> </a:t>
            </a:r>
            <a:r>
              <a:rPr sz="2600" dirty="0" err="1"/>
              <a:t>únicas</a:t>
            </a:r>
            <a:endParaRPr sz="2600" dirty="0"/>
          </a:p>
          <a:p>
            <a:pPr eaLnBrk="1" hangingPunct="1">
              <a:lnSpc>
                <a:spcPct val="90000"/>
              </a:lnSpc>
              <a:defRPr sz="28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sz="2600" dirty="0"/>
              <a:t>Los </a:t>
            </a:r>
            <a:r>
              <a:rPr sz="2600" dirty="0" err="1"/>
              <a:t>riesgos</a:t>
            </a:r>
            <a:r>
              <a:rPr sz="2600" dirty="0"/>
              <a:t> </a:t>
            </a:r>
            <a:r>
              <a:rPr sz="2600" dirty="0" err="1"/>
              <a:t>asociados</a:t>
            </a:r>
            <a:r>
              <a:rPr sz="2600" dirty="0"/>
              <a:t> con la </a:t>
            </a:r>
            <a:r>
              <a:rPr sz="2600" dirty="0" err="1"/>
              <a:t>producción</a:t>
            </a:r>
            <a:r>
              <a:rPr sz="2600" dirty="0"/>
              <a:t>, </a:t>
            </a:r>
            <a:r>
              <a:rPr sz="2600" dirty="0" err="1"/>
              <a:t>almacenamiento</a:t>
            </a:r>
            <a:r>
              <a:rPr sz="2600" dirty="0"/>
              <a:t> y </a:t>
            </a:r>
            <a:r>
              <a:rPr sz="2600" dirty="0" err="1"/>
              <a:t>transporte</a:t>
            </a:r>
            <a:r>
              <a:rPr sz="2600" dirty="0"/>
              <a:t> </a:t>
            </a:r>
            <a:r>
              <a:rPr sz="2600" dirty="0" err="1"/>
              <a:t>en</a:t>
            </a:r>
            <a:r>
              <a:rPr sz="2600" dirty="0"/>
              <a:t> </a:t>
            </a:r>
            <a:r>
              <a:rPr sz="2600" dirty="0" err="1"/>
              <a:t>camiones</a:t>
            </a:r>
            <a:r>
              <a:rPr sz="2600" dirty="0"/>
              <a:t> cisterna y </a:t>
            </a:r>
            <a:r>
              <a:rPr sz="2600" dirty="0" err="1"/>
              <a:t>vagones</a:t>
            </a:r>
            <a:r>
              <a:rPr sz="2600" dirty="0"/>
              <a:t> </a:t>
            </a:r>
            <a:r>
              <a:rPr sz="2600" dirty="0" err="1"/>
              <a:t>tanque</a:t>
            </a:r>
            <a:r>
              <a:rPr sz="2600" dirty="0"/>
              <a:t> </a:t>
            </a:r>
            <a:r>
              <a:rPr sz="2600" dirty="0" err="1"/>
              <a:t>que</a:t>
            </a:r>
            <a:r>
              <a:rPr sz="2600" dirty="0"/>
              <a:t> </a:t>
            </a:r>
            <a:r>
              <a:rPr sz="2600" dirty="0" err="1"/>
              <a:t>transportan</a:t>
            </a:r>
            <a:r>
              <a:rPr sz="2600" dirty="0"/>
              <a:t> </a:t>
            </a:r>
            <a:r>
              <a:rPr sz="2600" dirty="0" err="1"/>
              <a:t>estos</a:t>
            </a:r>
            <a:r>
              <a:rPr sz="2600" dirty="0"/>
              <a:t> </a:t>
            </a:r>
            <a:r>
              <a:rPr sz="2600" dirty="0" err="1"/>
              <a:t>productos</a:t>
            </a:r>
            <a:r>
              <a:rPr sz="2600" dirty="0"/>
              <a:t> </a:t>
            </a:r>
            <a:r>
              <a:rPr sz="2600" dirty="0" err="1"/>
              <a:t>requieren</a:t>
            </a:r>
            <a:r>
              <a:rPr sz="2600" dirty="0"/>
              <a:t> </a:t>
            </a:r>
            <a:r>
              <a:rPr sz="2600" dirty="0" err="1"/>
              <a:t>consideraciones</a:t>
            </a:r>
            <a:r>
              <a:rPr sz="2600" dirty="0"/>
              <a:t> </a:t>
            </a:r>
            <a:r>
              <a:rPr sz="2600" dirty="0" err="1"/>
              <a:t>especiales</a:t>
            </a:r>
            <a:r>
              <a:rPr sz="2600" dirty="0"/>
              <a:t>.</a:t>
            </a:r>
          </a:p>
        </p:txBody>
      </p:sp>
      <p:sp>
        <p:nvSpPr>
          <p:cNvPr id="7" name="Title 6">
            <a:extLst>
              <a:ext uri="{FF2B5EF4-FFF2-40B4-BE49-F238E27FC236}">
                <a16:creationId xmlns:a16="http://schemas.microsoft.com/office/drawing/2014/main" id="{5CAC73C9-1E0A-EFC6-84BC-43479B7AAA75}"/>
              </a:ext>
            </a:extLst>
          </p:cNvPr>
          <p:cNvSpPr>
            <a:spLocks noGrp="1"/>
          </p:cNvSpPr>
          <p:nvPr>
            <p:ph type="title"/>
          </p:nvPr>
        </p:nvSpPr>
        <p:spPr>
          <a:xfrm>
            <a:off x="457200" y="990600"/>
            <a:ext cx="11277600" cy="579438"/>
          </a:xfrm>
        </p:spPr>
        <p:txBody>
          <a:bodyPr>
            <a:noAutofit/>
          </a:bodyPr>
          <a:lstStyle/>
          <a:p>
            <a:pPr algn="l">
              <a:defRPr sz="4000"/>
            </a:pPr>
            <a:r>
              <a:t>Introducción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a:extLst>
              <a:ext uri="{FF2B5EF4-FFF2-40B4-BE49-F238E27FC236}">
                <a16:creationId xmlns:a16="http://schemas.microsoft.com/office/drawing/2014/main" id="{6099C064-039E-47D0-B268-14EA0FA11EE0}"/>
              </a:ext>
            </a:extLst>
          </p:cNvPr>
          <p:cNvSpPr>
            <a:spLocks noGrp="1"/>
          </p:cNvSpPr>
          <p:nvPr>
            <p:ph type="body" sz="quarter" idx="11"/>
          </p:nvPr>
        </p:nvSpPr>
        <p:spPr>
          <a:xfrm>
            <a:off x="381000" y="1143000"/>
            <a:ext cx="2895600" cy="2031325"/>
          </a:xfrm>
        </p:spPr>
        <p:txBody>
          <a:bodyPr anchor="t" anchorCtr="0">
            <a:spAutoFit/>
          </a:bodyPr>
          <a:lstStyle/>
          <a:p>
            <a:pPr marL="0" indent="0" algn="ctr" eaLnBrk="1" hangingPunct="1">
              <a:lnSpc>
                <a:spcPct val="90000"/>
              </a:lnSpc>
              <a:spcBef>
                <a:spcPts val="0"/>
              </a:spcBef>
              <a:spcAft>
                <a:spcPts val="1400"/>
              </a:spcAft>
              <a:buNone/>
              <a:defRPr sz="2100">
                <a:latin typeface="Arial" panose="020B0604020202020204" pitchFamily="34" charset="0"/>
                <a:ea typeface="ＭＳ Ｐゴシック" panose="020B0600070205080204" pitchFamily="34" charset="-128"/>
                <a:cs typeface="Arial" panose="020B0604020202020204" pitchFamily="34" charset="0"/>
              </a:defRPr>
            </a:pPr>
            <a:r>
              <a:rPr sz="2000" b="1" dirty="0">
                <a:solidFill>
                  <a:srgbClr val="FFB005"/>
                </a:solidFill>
              </a:rPr>
              <a:t>¿</a:t>
            </a:r>
            <a:r>
              <a:rPr sz="2000" b="1" dirty="0" err="1">
                <a:solidFill>
                  <a:srgbClr val="FFB005"/>
                </a:solidFill>
              </a:rPr>
              <a:t>Qué</a:t>
            </a:r>
            <a:r>
              <a:rPr sz="2000" b="1" dirty="0">
                <a:solidFill>
                  <a:srgbClr val="FFB005"/>
                </a:solidFill>
              </a:rPr>
              <a:t> es la </a:t>
            </a:r>
            <a:r>
              <a:rPr sz="2000" b="1" dirty="0" err="1">
                <a:solidFill>
                  <a:srgbClr val="FFB005"/>
                </a:solidFill>
              </a:rPr>
              <a:t>espuma</a:t>
            </a:r>
            <a:r>
              <a:rPr sz="2000" b="1" dirty="0">
                <a:solidFill>
                  <a:srgbClr val="FFB005"/>
                </a:solidFill>
              </a:rPr>
              <a:t>?</a:t>
            </a:r>
            <a:br>
              <a:rPr lang="en-US" altLang="en-US" sz="2000" b="1" dirty="0">
                <a:solidFill>
                  <a:srgbClr val="FFB005"/>
                </a:solidFill>
                <a:latin typeface="Arial" panose="020B0604020202020204" pitchFamily="34" charset="0"/>
                <a:ea typeface="ＭＳ Ｐゴシック" panose="020B0600070205080204" pitchFamily="34" charset="-128"/>
                <a:cs typeface="Arial" panose="020B0604020202020204" pitchFamily="34" charset="0"/>
              </a:rPr>
            </a:br>
            <a:r>
              <a:rPr sz="2000" dirty="0">
                <a:solidFill>
                  <a:schemeClr val="bg1"/>
                </a:solidFill>
              </a:rPr>
              <a:t>“…la </a:t>
            </a:r>
            <a:r>
              <a:rPr sz="2000" dirty="0" err="1">
                <a:solidFill>
                  <a:schemeClr val="bg1"/>
                </a:solidFill>
              </a:rPr>
              <a:t>espuma</a:t>
            </a:r>
            <a:r>
              <a:rPr sz="2000" dirty="0">
                <a:solidFill>
                  <a:schemeClr val="bg1"/>
                </a:solidFill>
              </a:rPr>
              <a:t> es </a:t>
            </a:r>
            <a:r>
              <a:rPr sz="2000" dirty="0" err="1">
                <a:solidFill>
                  <a:schemeClr val="bg1"/>
                </a:solidFill>
              </a:rPr>
              <a:t>una</a:t>
            </a:r>
            <a:r>
              <a:rPr sz="2000" dirty="0">
                <a:solidFill>
                  <a:schemeClr val="bg1"/>
                </a:solidFill>
              </a:rPr>
              <a:t> </a:t>
            </a:r>
            <a:r>
              <a:rPr sz="2000" dirty="0" err="1">
                <a:solidFill>
                  <a:schemeClr val="bg1"/>
                </a:solidFill>
              </a:rPr>
              <a:t>agregación</a:t>
            </a:r>
            <a:r>
              <a:rPr sz="2000" dirty="0">
                <a:solidFill>
                  <a:schemeClr val="bg1"/>
                </a:solidFill>
              </a:rPr>
              <a:t> </a:t>
            </a:r>
            <a:r>
              <a:rPr sz="2000" dirty="0" err="1">
                <a:solidFill>
                  <a:schemeClr val="bg1"/>
                </a:solidFill>
              </a:rPr>
              <a:t>estable</a:t>
            </a:r>
            <a:r>
              <a:rPr sz="2000" dirty="0">
                <a:solidFill>
                  <a:schemeClr val="bg1"/>
                </a:solidFill>
              </a:rPr>
              <a:t> de </a:t>
            </a:r>
            <a:r>
              <a:rPr sz="2000" dirty="0" err="1">
                <a:solidFill>
                  <a:schemeClr val="bg1"/>
                </a:solidFill>
              </a:rPr>
              <a:t>burbujas</a:t>
            </a:r>
            <a:r>
              <a:rPr sz="2000" dirty="0">
                <a:solidFill>
                  <a:schemeClr val="bg1"/>
                </a:solidFill>
              </a:rPr>
              <a:t> de </a:t>
            </a:r>
            <a:r>
              <a:rPr sz="2000" dirty="0" err="1">
                <a:solidFill>
                  <a:schemeClr val="bg1"/>
                </a:solidFill>
              </a:rPr>
              <a:t>menor</a:t>
            </a:r>
            <a:r>
              <a:rPr sz="2000" dirty="0">
                <a:solidFill>
                  <a:schemeClr val="bg1"/>
                </a:solidFill>
              </a:rPr>
              <a:t> </a:t>
            </a:r>
            <a:r>
              <a:rPr sz="2000" dirty="0" err="1">
                <a:solidFill>
                  <a:schemeClr val="bg1"/>
                </a:solidFill>
              </a:rPr>
              <a:t>densidad</a:t>
            </a:r>
            <a:r>
              <a:rPr sz="2000" dirty="0">
                <a:solidFill>
                  <a:schemeClr val="bg1"/>
                </a:solidFill>
              </a:rPr>
              <a:t> </a:t>
            </a:r>
            <a:r>
              <a:rPr sz="2000" dirty="0" err="1">
                <a:solidFill>
                  <a:schemeClr val="bg1"/>
                </a:solidFill>
              </a:rPr>
              <a:t>que</a:t>
            </a:r>
            <a:r>
              <a:rPr sz="2000" dirty="0">
                <a:solidFill>
                  <a:schemeClr val="bg1"/>
                </a:solidFill>
              </a:rPr>
              <a:t> </a:t>
            </a:r>
            <a:r>
              <a:rPr sz="2000" dirty="0" err="1">
                <a:solidFill>
                  <a:schemeClr val="bg1"/>
                </a:solidFill>
              </a:rPr>
              <a:t>el</a:t>
            </a:r>
            <a:r>
              <a:rPr sz="2000" dirty="0">
                <a:solidFill>
                  <a:schemeClr val="bg1"/>
                </a:solidFill>
              </a:rPr>
              <a:t> </a:t>
            </a:r>
            <a:r>
              <a:rPr sz="2000" dirty="0" err="1">
                <a:solidFill>
                  <a:schemeClr val="bg1"/>
                </a:solidFill>
              </a:rPr>
              <a:t>aceite</a:t>
            </a:r>
            <a:r>
              <a:rPr sz="2000" dirty="0">
                <a:solidFill>
                  <a:schemeClr val="bg1"/>
                </a:solidFill>
              </a:rPr>
              <a:t> o </a:t>
            </a:r>
            <a:r>
              <a:rPr sz="2000" dirty="0" err="1">
                <a:solidFill>
                  <a:schemeClr val="bg1"/>
                </a:solidFill>
              </a:rPr>
              <a:t>el</a:t>
            </a:r>
            <a:r>
              <a:rPr sz="2000" dirty="0">
                <a:solidFill>
                  <a:schemeClr val="bg1"/>
                </a:solidFill>
              </a:rPr>
              <a:t> </a:t>
            </a:r>
            <a:r>
              <a:rPr sz="2000" dirty="0" err="1">
                <a:solidFill>
                  <a:schemeClr val="bg1"/>
                </a:solidFill>
              </a:rPr>
              <a:t>agua</a:t>
            </a:r>
            <a:r>
              <a:rPr sz="2000" dirty="0">
                <a:solidFill>
                  <a:schemeClr val="bg1"/>
                </a:solidFill>
              </a:rPr>
              <a:t>.” (NFPA 11 </a:t>
            </a:r>
            <a:r>
              <a:rPr sz="2000" dirty="0" err="1">
                <a:solidFill>
                  <a:schemeClr val="bg1"/>
                </a:solidFill>
              </a:rPr>
              <a:t>versión</a:t>
            </a:r>
            <a:r>
              <a:rPr sz="2000" dirty="0">
                <a:solidFill>
                  <a:schemeClr val="bg1"/>
                </a:solidFill>
              </a:rPr>
              <a:t> 2024)</a:t>
            </a:r>
          </a:p>
        </p:txBody>
      </p:sp>
      <p:sp>
        <p:nvSpPr>
          <p:cNvPr id="4" name="Title 3">
            <a:extLst>
              <a:ext uri="{FF2B5EF4-FFF2-40B4-BE49-F238E27FC236}">
                <a16:creationId xmlns:a16="http://schemas.microsoft.com/office/drawing/2014/main" id="{4CA9C840-7A07-D224-6E22-FDF7587BF293}"/>
              </a:ext>
            </a:extLst>
          </p:cNvPr>
          <p:cNvSpPr>
            <a:spLocks noGrp="1"/>
          </p:cNvSpPr>
          <p:nvPr>
            <p:ph type="title"/>
          </p:nvPr>
        </p:nvSpPr>
        <p:spPr/>
        <p:txBody>
          <a:bodyPr>
            <a:noAutofit/>
          </a:bodyPr>
          <a:lstStyle/>
          <a:p>
            <a:pPr>
              <a:defRPr sz="4000">
                <a:latin typeface="Arial" panose="020B0604020202020204" pitchFamily="34" charset="0"/>
                <a:ea typeface="ＭＳ Ｐゴシック" panose="020B0600070205080204" pitchFamily="34" charset="-128"/>
                <a:cs typeface="Arial" panose="020B0604020202020204" pitchFamily="34" charset="0"/>
              </a:defRPr>
            </a:pPr>
            <a:r>
              <a:t>Principios básicos</a:t>
            </a:r>
            <a:r>
              <a:rPr>
                <a:solidFill>
                  <a:srgbClr val="003175"/>
                </a:solidFill>
              </a:rPr>
              <a:t> </a:t>
            </a:r>
            <a:r>
              <a:t>de la espuma</a:t>
            </a:r>
            <a:r>
              <a:rPr>
                <a:solidFill>
                  <a:srgbClr val="003175"/>
                </a:solidFill>
              </a:rPr>
              <a:t> </a:t>
            </a:r>
            <a:endParaRPr sz="4000"/>
          </a:p>
        </p:txBody>
      </p:sp>
      <p:sp>
        <p:nvSpPr>
          <p:cNvPr id="10" name="Rectangle 3">
            <a:extLst>
              <a:ext uri="{FF2B5EF4-FFF2-40B4-BE49-F238E27FC236}">
                <a16:creationId xmlns:a16="http://schemas.microsoft.com/office/drawing/2014/main" id="{ED17C19E-B5A2-BCEF-BCC2-A3B45080C7DC}"/>
              </a:ext>
            </a:extLst>
          </p:cNvPr>
          <p:cNvSpPr txBox="1">
            <a:spLocks/>
          </p:cNvSpPr>
          <p:nvPr/>
        </p:nvSpPr>
        <p:spPr bwMode="auto">
          <a:xfrm>
            <a:off x="3225800" y="1143000"/>
            <a:ext cx="2895600"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bg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bg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bg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eaLnBrk="1" hangingPunct="1">
              <a:lnSpc>
                <a:spcPct val="90000"/>
              </a:lnSpc>
              <a:spcBef>
                <a:spcPts val="0"/>
              </a:spcBef>
              <a:spcAft>
                <a:spcPts val="1400"/>
              </a:spcAft>
              <a:buFont typeface="Arial" panose="020B0604020202020204" pitchFamily="34" charset="0"/>
              <a:buNone/>
              <a:defRPr sz="2100">
                <a:latin typeface="Arial" panose="020B0604020202020204" pitchFamily="34" charset="0"/>
                <a:ea typeface="ＭＳ Ｐゴシック" panose="020B0600070205080204" pitchFamily="34" charset="-128"/>
                <a:cs typeface="Arial" panose="020B0604020202020204" pitchFamily="34" charset="0"/>
              </a:defRPr>
            </a:pPr>
            <a:r>
              <a:rPr sz="2000" b="1" dirty="0">
                <a:solidFill>
                  <a:srgbClr val="FFB005"/>
                </a:solidFill>
              </a:rPr>
              <a:t>¿</a:t>
            </a:r>
            <a:r>
              <a:rPr sz="2000" b="1" dirty="0" err="1">
                <a:solidFill>
                  <a:srgbClr val="FFB005"/>
                </a:solidFill>
              </a:rPr>
              <a:t>Qué</a:t>
            </a:r>
            <a:r>
              <a:rPr sz="2000" b="1" dirty="0">
                <a:solidFill>
                  <a:srgbClr val="FFB005"/>
                </a:solidFill>
              </a:rPr>
              <a:t> es </a:t>
            </a:r>
            <a:r>
              <a:rPr sz="2000" b="1" dirty="0" err="1">
                <a:solidFill>
                  <a:srgbClr val="FFB005"/>
                </a:solidFill>
              </a:rPr>
              <a:t>el</a:t>
            </a:r>
            <a:r>
              <a:rPr sz="2000" b="1" dirty="0">
                <a:solidFill>
                  <a:srgbClr val="FFB005"/>
                </a:solidFill>
              </a:rPr>
              <a:t> </a:t>
            </a:r>
            <a:r>
              <a:rPr sz="2000" b="1" dirty="0" err="1">
                <a:solidFill>
                  <a:srgbClr val="FFB005"/>
                </a:solidFill>
              </a:rPr>
              <a:t>concentrado</a:t>
            </a:r>
            <a:r>
              <a:rPr sz="2000" b="1" dirty="0">
                <a:solidFill>
                  <a:srgbClr val="FFB005"/>
                </a:solidFill>
              </a:rPr>
              <a:t> </a:t>
            </a:r>
            <a:br>
              <a:rPr lang="es-AR" sz="2000" b="1" dirty="0">
                <a:solidFill>
                  <a:srgbClr val="FFB005"/>
                </a:solidFill>
              </a:rPr>
            </a:br>
            <a:r>
              <a:rPr sz="2000" b="1" dirty="0">
                <a:solidFill>
                  <a:srgbClr val="FFB005"/>
                </a:solidFill>
              </a:rPr>
              <a:t>de </a:t>
            </a:r>
            <a:r>
              <a:rPr sz="2000" b="1" dirty="0" err="1">
                <a:solidFill>
                  <a:srgbClr val="FFB005"/>
                </a:solidFill>
              </a:rPr>
              <a:t>espuma</a:t>
            </a:r>
            <a:r>
              <a:rPr sz="2000" b="1" dirty="0">
                <a:solidFill>
                  <a:srgbClr val="FFB005"/>
                </a:solidFill>
              </a:rPr>
              <a:t>?</a:t>
            </a:r>
            <a:br>
              <a:rPr lang="en-US" altLang="en-US" sz="2000" b="1" dirty="0">
                <a:solidFill>
                  <a:srgbClr val="FFB005"/>
                </a:solidFill>
                <a:latin typeface="Arial" panose="020B0604020202020204" pitchFamily="34" charset="0"/>
                <a:ea typeface="ＭＳ Ｐゴシック" panose="020B0600070205080204" pitchFamily="34" charset="-128"/>
                <a:cs typeface="Arial" panose="020B0604020202020204" pitchFamily="34" charset="0"/>
              </a:rPr>
            </a:br>
            <a:r>
              <a:rPr sz="2000" dirty="0"/>
              <a:t>“…un </a:t>
            </a:r>
            <a:r>
              <a:rPr sz="2000" dirty="0" err="1"/>
              <a:t>agente</a:t>
            </a:r>
            <a:r>
              <a:rPr sz="2000" dirty="0"/>
              <a:t> </a:t>
            </a:r>
            <a:r>
              <a:rPr sz="2000" dirty="0" err="1"/>
              <a:t>espumante</a:t>
            </a:r>
            <a:r>
              <a:rPr sz="2000" dirty="0"/>
              <a:t> </a:t>
            </a:r>
            <a:r>
              <a:rPr sz="2000" dirty="0" err="1"/>
              <a:t>líquido</a:t>
            </a:r>
            <a:r>
              <a:rPr sz="2000" dirty="0"/>
              <a:t> </a:t>
            </a:r>
            <a:r>
              <a:rPr sz="2000" dirty="0" err="1"/>
              <a:t>concentrado</a:t>
            </a:r>
            <a:r>
              <a:rPr sz="2000" dirty="0"/>
              <a:t>, </a:t>
            </a:r>
            <a:r>
              <a:rPr sz="2000" dirty="0" err="1"/>
              <a:t>entregado</a:t>
            </a:r>
            <a:r>
              <a:rPr sz="2000" dirty="0"/>
              <a:t> </a:t>
            </a:r>
            <a:r>
              <a:rPr sz="2000" dirty="0" err="1"/>
              <a:t>en</a:t>
            </a:r>
            <a:r>
              <a:rPr sz="2000" dirty="0"/>
              <a:t> </a:t>
            </a:r>
            <a:r>
              <a:rPr sz="2000" dirty="0" err="1"/>
              <a:t>su</a:t>
            </a:r>
            <a:r>
              <a:rPr sz="2000" dirty="0"/>
              <a:t> forma original </a:t>
            </a:r>
            <a:r>
              <a:rPr sz="2000" dirty="0" err="1"/>
              <a:t>por</a:t>
            </a:r>
            <a:r>
              <a:rPr sz="2000" dirty="0"/>
              <a:t> </a:t>
            </a:r>
            <a:r>
              <a:rPr sz="2000" dirty="0" err="1"/>
              <a:t>el</a:t>
            </a:r>
            <a:r>
              <a:rPr sz="2000" dirty="0"/>
              <a:t> </a:t>
            </a:r>
            <a:r>
              <a:rPr sz="2000" dirty="0" err="1"/>
              <a:t>fabricante</a:t>
            </a:r>
            <a:r>
              <a:rPr sz="2000" dirty="0"/>
              <a:t>.” (NFPA </a:t>
            </a:r>
            <a:br>
              <a:rPr lang="es-AR" sz="2000" dirty="0"/>
            </a:br>
            <a:r>
              <a:rPr sz="2000" dirty="0"/>
              <a:t>11 </a:t>
            </a:r>
            <a:r>
              <a:rPr sz="2000" dirty="0" err="1"/>
              <a:t>versión</a:t>
            </a:r>
            <a:r>
              <a:rPr sz="2000" dirty="0"/>
              <a:t> 2024)</a:t>
            </a:r>
          </a:p>
        </p:txBody>
      </p:sp>
      <p:sp>
        <p:nvSpPr>
          <p:cNvPr id="11" name="Rectangle 3">
            <a:extLst>
              <a:ext uri="{FF2B5EF4-FFF2-40B4-BE49-F238E27FC236}">
                <a16:creationId xmlns:a16="http://schemas.microsoft.com/office/drawing/2014/main" id="{411242E6-B338-3C5B-4286-75AEA7F46234}"/>
              </a:ext>
            </a:extLst>
          </p:cNvPr>
          <p:cNvSpPr txBox="1">
            <a:spLocks/>
          </p:cNvSpPr>
          <p:nvPr/>
        </p:nvSpPr>
        <p:spPr bwMode="auto">
          <a:xfrm>
            <a:off x="6070600" y="1143000"/>
            <a:ext cx="289560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bg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bg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bg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eaLnBrk="1" hangingPunct="1">
              <a:lnSpc>
                <a:spcPct val="90000"/>
              </a:lnSpc>
              <a:spcBef>
                <a:spcPts val="0"/>
              </a:spcBef>
              <a:spcAft>
                <a:spcPts val="1400"/>
              </a:spcAft>
              <a:buFont typeface="Arial" panose="020B0604020202020204" pitchFamily="34" charset="0"/>
              <a:buNone/>
              <a:defRPr sz="2100">
                <a:latin typeface="Arial" panose="020B0604020202020204" pitchFamily="34" charset="0"/>
                <a:ea typeface="ＭＳ Ｐゴシック" panose="020B0600070205080204" pitchFamily="34" charset="-128"/>
                <a:cs typeface="Arial" panose="020B0604020202020204" pitchFamily="34" charset="0"/>
              </a:defRPr>
            </a:pPr>
            <a:r>
              <a:rPr sz="2000" b="1" dirty="0">
                <a:solidFill>
                  <a:srgbClr val="FFB005"/>
                </a:solidFill>
              </a:rPr>
              <a:t>¿</a:t>
            </a:r>
            <a:r>
              <a:rPr sz="2000" b="1" dirty="0" err="1">
                <a:solidFill>
                  <a:srgbClr val="FFB005"/>
                </a:solidFill>
              </a:rPr>
              <a:t>Qué</a:t>
            </a:r>
            <a:r>
              <a:rPr sz="2000" b="1" dirty="0">
                <a:solidFill>
                  <a:srgbClr val="FFB005"/>
                </a:solidFill>
              </a:rPr>
              <a:t> es </a:t>
            </a:r>
            <a:r>
              <a:rPr sz="2000" b="1" dirty="0" err="1">
                <a:solidFill>
                  <a:srgbClr val="FFB005"/>
                </a:solidFill>
              </a:rPr>
              <a:t>el</a:t>
            </a:r>
            <a:r>
              <a:rPr sz="2000" b="1" dirty="0">
                <a:solidFill>
                  <a:srgbClr val="FFB005"/>
                </a:solidFill>
              </a:rPr>
              <a:t> </a:t>
            </a:r>
            <a:r>
              <a:rPr sz="2000" b="1" dirty="0" err="1">
                <a:solidFill>
                  <a:srgbClr val="FFB005"/>
                </a:solidFill>
              </a:rPr>
              <a:t>concentrado</a:t>
            </a:r>
            <a:r>
              <a:rPr sz="2000" b="1" dirty="0">
                <a:solidFill>
                  <a:srgbClr val="FFB005"/>
                </a:solidFill>
              </a:rPr>
              <a:t> </a:t>
            </a:r>
            <a:br>
              <a:rPr lang="es-AR" sz="2000" b="1" dirty="0">
                <a:solidFill>
                  <a:srgbClr val="FFB005"/>
                </a:solidFill>
              </a:rPr>
            </a:br>
            <a:r>
              <a:rPr sz="2000" b="1" dirty="0">
                <a:solidFill>
                  <a:srgbClr val="FFB005"/>
                </a:solidFill>
              </a:rPr>
              <a:t>de </a:t>
            </a:r>
            <a:r>
              <a:rPr sz="2000" b="1" dirty="0" err="1">
                <a:solidFill>
                  <a:srgbClr val="FFB005"/>
                </a:solidFill>
              </a:rPr>
              <a:t>espuma</a:t>
            </a:r>
            <a:r>
              <a:rPr sz="2000" b="1" dirty="0">
                <a:solidFill>
                  <a:srgbClr val="FFB005"/>
                </a:solidFill>
              </a:rPr>
              <a:t> </a:t>
            </a:r>
            <a:r>
              <a:rPr sz="2000" b="1" dirty="0" err="1">
                <a:solidFill>
                  <a:srgbClr val="FFB005"/>
                </a:solidFill>
              </a:rPr>
              <a:t>resistente</a:t>
            </a:r>
            <a:r>
              <a:rPr sz="2000" b="1" dirty="0">
                <a:solidFill>
                  <a:srgbClr val="FFB005"/>
                </a:solidFill>
              </a:rPr>
              <a:t> al alcohol?</a:t>
            </a:r>
            <a:br>
              <a:rPr lang="en-US" altLang="en-US" sz="2000" b="1" dirty="0">
                <a:solidFill>
                  <a:srgbClr val="FFB005"/>
                </a:solidFill>
                <a:latin typeface="Arial" panose="020B0604020202020204" pitchFamily="34" charset="0"/>
                <a:ea typeface="ＭＳ Ｐゴシック" panose="020B0600070205080204" pitchFamily="34" charset="-128"/>
                <a:cs typeface="Arial" panose="020B0604020202020204" pitchFamily="34" charset="0"/>
              </a:rPr>
            </a:br>
            <a:r>
              <a:rPr sz="2000" dirty="0"/>
              <a:t>“…un </a:t>
            </a:r>
            <a:r>
              <a:rPr sz="2000" dirty="0" err="1"/>
              <a:t>concentrado</a:t>
            </a:r>
            <a:r>
              <a:rPr sz="2000" dirty="0"/>
              <a:t> </a:t>
            </a:r>
            <a:r>
              <a:rPr sz="2000" dirty="0" err="1"/>
              <a:t>utilizado</a:t>
            </a:r>
            <a:r>
              <a:rPr sz="2000" dirty="0"/>
              <a:t> para </a:t>
            </a:r>
            <a:r>
              <a:rPr sz="2000" dirty="0" err="1"/>
              <a:t>combatir</a:t>
            </a:r>
            <a:r>
              <a:rPr sz="2000" dirty="0"/>
              <a:t> </a:t>
            </a:r>
            <a:r>
              <a:rPr sz="2000" dirty="0" err="1"/>
              <a:t>incendios</a:t>
            </a:r>
            <a:r>
              <a:rPr sz="2000" dirty="0"/>
              <a:t> </a:t>
            </a:r>
            <a:r>
              <a:rPr sz="2000" dirty="0" err="1"/>
              <a:t>en</a:t>
            </a:r>
            <a:r>
              <a:rPr sz="2000" dirty="0"/>
              <a:t> </a:t>
            </a:r>
            <a:r>
              <a:rPr sz="2000" dirty="0" err="1"/>
              <a:t>materiales</a:t>
            </a:r>
            <a:r>
              <a:rPr sz="2000" dirty="0"/>
              <a:t> </a:t>
            </a:r>
            <a:r>
              <a:rPr sz="2000" dirty="0" err="1"/>
              <a:t>solubles</a:t>
            </a:r>
            <a:r>
              <a:rPr sz="2000" dirty="0"/>
              <a:t> </a:t>
            </a:r>
            <a:r>
              <a:rPr sz="2000" dirty="0" err="1"/>
              <a:t>en</a:t>
            </a:r>
            <a:r>
              <a:rPr sz="2000" dirty="0"/>
              <a:t> </a:t>
            </a:r>
            <a:r>
              <a:rPr sz="2000" dirty="0" err="1"/>
              <a:t>agua</a:t>
            </a:r>
            <a:r>
              <a:rPr sz="2000" dirty="0"/>
              <a:t> y </a:t>
            </a:r>
            <a:r>
              <a:rPr sz="2000" dirty="0" err="1"/>
              <a:t>otros</a:t>
            </a:r>
            <a:r>
              <a:rPr sz="2000" dirty="0"/>
              <a:t> combustibles </a:t>
            </a:r>
            <a:r>
              <a:rPr sz="2000" dirty="0" err="1"/>
              <a:t>que</a:t>
            </a:r>
            <a:r>
              <a:rPr sz="2000" dirty="0"/>
              <a:t> </a:t>
            </a:r>
            <a:r>
              <a:rPr sz="2000" dirty="0" err="1"/>
              <a:t>dañan</a:t>
            </a:r>
            <a:r>
              <a:rPr sz="2000" dirty="0"/>
              <a:t> las </a:t>
            </a:r>
            <a:r>
              <a:rPr sz="2000" dirty="0" err="1"/>
              <a:t>espumas</a:t>
            </a:r>
            <a:r>
              <a:rPr sz="2000" dirty="0"/>
              <a:t> </a:t>
            </a:r>
            <a:r>
              <a:rPr sz="2000" dirty="0" err="1"/>
              <a:t>comunes</a:t>
            </a:r>
            <a:r>
              <a:rPr sz="2000" dirty="0"/>
              <a:t>.” (NFPA 11 </a:t>
            </a:r>
            <a:r>
              <a:rPr sz="2000" dirty="0" err="1"/>
              <a:t>versión</a:t>
            </a:r>
            <a:r>
              <a:rPr sz="2000" dirty="0"/>
              <a:t> 2024)</a:t>
            </a:r>
          </a:p>
        </p:txBody>
      </p:sp>
      <p:sp>
        <p:nvSpPr>
          <p:cNvPr id="12" name="Rectangle 3">
            <a:extLst>
              <a:ext uri="{FF2B5EF4-FFF2-40B4-BE49-F238E27FC236}">
                <a16:creationId xmlns:a16="http://schemas.microsoft.com/office/drawing/2014/main" id="{0F80A18A-2C0F-2D17-9E66-5305030A6441}"/>
              </a:ext>
            </a:extLst>
          </p:cNvPr>
          <p:cNvSpPr txBox="1">
            <a:spLocks/>
          </p:cNvSpPr>
          <p:nvPr/>
        </p:nvSpPr>
        <p:spPr bwMode="auto">
          <a:xfrm>
            <a:off x="8915400" y="1143000"/>
            <a:ext cx="2895600"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bg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bg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bg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eaLnBrk="1" hangingPunct="1">
              <a:lnSpc>
                <a:spcPct val="90000"/>
              </a:lnSpc>
              <a:spcBef>
                <a:spcPts val="0"/>
              </a:spcBef>
              <a:spcAft>
                <a:spcPts val="1400"/>
              </a:spcAft>
              <a:buNone/>
              <a:defRPr sz="2100">
                <a:latin typeface="Arial" panose="020B0604020202020204" pitchFamily="34" charset="0"/>
                <a:ea typeface="ＭＳ Ｐゴシック" panose="020B0600070205080204" pitchFamily="34" charset="-128"/>
                <a:cs typeface="Arial" panose="020B0604020202020204" pitchFamily="34" charset="0"/>
              </a:defRPr>
            </a:pPr>
            <a:r>
              <a:rPr sz="2000" b="1" dirty="0">
                <a:solidFill>
                  <a:srgbClr val="FFB005"/>
                </a:solidFill>
              </a:rPr>
              <a:t>¿</a:t>
            </a:r>
            <a:r>
              <a:rPr sz="2000" b="1" dirty="0" err="1">
                <a:solidFill>
                  <a:srgbClr val="FFB005"/>
                </a:solidFill>
              </a:rPr>
              <a:t>Qué</a:t>
            </a:r>
            <a:r>
              <a:rPr sz="2000" b="1" dirty="0">
                <a:solidFill>
                  <a:srgbClr val="FFB005"/>
                </a:solidFill>
              </a:rPr>
              <a:t> es la </a:t>
            </a:r>
            <a:r>
              <a:rPr sz="2000" b="1" dirty="0" err="1">
                <a:solidFill>
                  <a:srgbClr val="FFB005"/>
                </a:solidFill>
              </a:rPr>
              <a:t>espuma</a:t>
            </a:r>
            <a:r>
              <a:rPr sz="2000" b="1" dirty="0">
                <a:solidFill>
                  <a:srgbClr val="FFB005"/>
                </a:solidFill>
              </a:rPr>
              <a:t> </a:t>
            </a:r>
            <a:r>
              <a:rPr sz="2000" b="1" dirty="0" err="1">
                <a:solidFill>
                  <a:srgbClr val="FFB005"/>
                </a:solidFill>
              </a:rPr>
              <a:t>sintética</a:t>
            </a:r>
            <a:r>
              <a:rPr sz="2000" b="1" dirty="0">
                <a:solidFill>
                  <a:srgbClr val="FFB005"/>
                </a:solidFill>
              </a:rPr>
              <a:t> libre </a:t>
            </a:r>
            <a:br>
              <a:rPr lang="es-AR" sz="2000" b="1" dirty="0">
                <a:solidFill>
                  <a:srgbClr val="FFB005"/>
                </a:solidFill>
              </a:rPr>
            </a:br>
            <a:r>
              <a:rPr sz="2000" b="1" dirty="0">
                <a:solidFill>
                  <a:srgbClr val="FFB005"/>
                </a:solidFill>
              </a:rPr>
              <a:t>de </a:t>
            </a:r>
            <a:r>
              <a:rPr sz="2000" b="1" dirty="0" err="1">
                <a:solidFill>
                  <a:srgbClr val="FFB005"/>
                </a:solidFill>
              </a:rPr>
              <a:t>flúor</a:t>
            </a:r>
            <a:r>
              <a:rPr sz="2000" b="1" dirty="0">
                <a:solidFill>
                  <a:srgbClr val="FFB005"/>
                </a:solidFill>
              </a:rPr>
              <a:t>?</a:t>
            </a:r>
            <a:br>
              <a:rPr lang="en-US" altLang="en-US" sz="2000" b="1" dirty="0">
                <a:solidFill>
                  <a:srgbClr val="FFB005"/>
                </a:solidFill>
                <a:latin typeface="Arial" panose="020B0604020202020204" pitchFamily="34" charset="0"/>
                <a:ea typeface="ＭＳ Ｐゴシック" panose="020B0600070205080204" pitchFamily="34" charset="-128"/>
                <a:cs typeface="Arial" panose="020B0604020202020204" pitchFamily="34" charset="0"/>
              </a:rPr>
            </a:br>
            <a:r>
              <a:rPr sz="2000" dirty="0" err="1"/>
              <a:t>Concentrado</a:t>
            </a:r>
            <a:r>
              <a:rPr sz="2000" dirty="0"/>
              <a:t> de </a:t>
            </a:r>
            <a:r>
              <a:rPr sz="2000" dirty="0" err="1"/>
              <a:t>espuma</a:t>
            </a:r>
            <a:r>
              <a:rPr sz="2000" dirty="0"/>
              <a:t> Clase B </a:t>
            </a:r>
            <a:r>
              <a:rPr sz="2000" dirty="0" err="1"/>
              <a:t>que</a:t>
            </a:r>
            <a:r>
              <a:rPr sz="2000" dirty="0"/>
              <a:t> no </a:t>
            </a:r>
            <a:r>
              <a:rPr sz="2000" dirty="0" err="1"/>
              <a:t>incorpora</a:t>
            </a:r>
            <a:r>
              <a:rPr sz="2000" dirty="0"/>
              <a:t> </a:t>
            </a:r>
            <a:r>
              <a:rPr sz="2000" dirty="0" err="1"/>
              <a:t>surfactantes</a:t>
            </a:r>
            <a:r>
              <a:rPr sz="2000" dirty="0"/>
              <a:t> </a:t>
            </a:r>
            <a:r>
              <a:rPr sz="2000" dirty="0" err="1"/>
              <a:t>fluorados</a:t>
            </a:r>
            <a:r>
              <a:rPr sz="2000" dirty="0"/>
              <a:t> (PFAS) de </a:t>
            </a:r>
            <a:r>
              <a:rPr sz="2000" dirty="0" err="1"/>
              <a:t>manera</a:t>
            </a:r>
            <a:r>
              <a:rPr sz="2000" dirty="0"/>
              <a:t> </a:t>
            </a:r>
            <a:r>
              <a:rPr sz="2000" dirty="0" err="1"/>
              <a:t>intencional</a:t>
            </a:r>
            <a:r>
              <a:rPr sz="2000" dirty="0"/>
              <a:t> y </a:t>
            </a:r>
            <a:r>
              <a:rPr sz="2000" dirty="0" err="1"/>
              <a:t>utiliza</a:t>
            </a:r>
            <a:r>
              <a:rPr sz="2000" dirty="0"/>
              <a:t> </a:t>
            </a:r>
            <a:r>
              <a:rPr sz="2000" dirty="0" err="1"/>
              <a:t>únicamente</a:t>
            </a:r>
            <a:r>
              <a:rPr sz="2000" dirty="0"/>
              <a:t> </a:t>
            </a:r>
            <a:r>
              <a:rPr sz="2000" dirty="0" err="1"/>
              <a:t>surfactantes</a:t>
            </a:r>
            <a:r>
              <a:rPr sz="2000" dirty="0"/>
              <a:t> </a:t>
            </a:r>
            <a:r>
              <a:rPr sz="2000" dirty="0" err="1"/>
              <a:t>sintéticos</a:t>
            </a:r>
            <a:r>
              <a:rPr sz="2000" dirty="0"/>
              <a:t> no </a:t>
            </a:r>
            <a:r>
              <a:rPr sz="2000" dirty="0" err="1"/>
              <a:t>fluorados</a:t>
            </a:r>
            <a:r>
              <a:rPr sz="2000" dirty="0"/>
              <a:t> para </a:t>
            </a:r>
            <a:r>
              <a:rPr sz="2000" dirty="0" err="1"/>
              <a:t>proporcionar</a:t>
            </a:r>
            <a:r>
              <a:rPr sz="2000" dirty="0"/>
              <a:t> </a:t>
            </a:r>
            <a:r>
              <a:rPr sz="2000" dirty="0" err="1"/>
              <a:t>separación</a:t>
            </a:r>
            <a:r>
              <a:rPr sz="2000" dirty="0"/>
              <a:t> de combustibles y </a:t>
            </a:r>
            <a:br>
              <a:rPr lang="en-US" altLang="en-US" sz="2000" dirty="0">
                <a:latin typeface="Arial" panose="020B0604020202020204" pitchFamily="34" charset="0"/>
                <a:ea typeface="ＭＳ Ｐゴシック" panose="020B0600070205080204" pitchFamily="34" charset="-128"/>
                <a:cs typeface="Arial" panose="020B0604020202020204" pitchFamily="34" charset="0"/>
              </a:rPr>
            </a:br>
            <a:r>
              <a:rPr sz="2000" dirty="0"/>
              <a:t>control de </a:t>
            </a:r>
            <a:r>
              <a:rPr sz="2000" dirty="0" err="1"/>
              <a:t>vapores</a:t>
            </a:r>
            <a:r>
              <a:rPr sz="2000" dirty="0"/>
              <a:t>. (NFPA 11 </a:t>
            </a:r>
            <a:r>
              <a:rPr sz="2000" dirty="0" err="1"/>
              <a:t>versión</a:t>
            </a:r>
            <a:r>
              <a:rPr sz="2000" dirty="0"/>
              <a:t> 2024)</a:t>
            </a:r>
          </a:p>
        </p:txBody>
      </p:sp>
      <p:sp>
        <p:nvSpPr>
          <p:cNvPr id="13" name="Oval 12">
            <a:extLst>
              <a:ext uri="{FF2B5EF4-FFF2-40B4-BE49-F238E27FC236}">
                <a16:creationId xmlns:a16="http://schemas.microsoft.com/office/drawing/2014/main" id="{7A7DD329-C542-ED03-BF42-11EE78CFAEEB}"/>
              </a:ext>
            </a:extLst>
          </p:cNvPr>
          <p:cNvSpPr/>
          <p:nvPr/>
        </p:nvSpPr>
        <p:spPr>
          <a:xfrm rot="572553">
            <a:off x="-1671564" y="3523458"/>
            <a:ext cx="8606331" cy="4388670"/>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569AE12-5FE6-9978-1CA7-C702A49E9D29}"/>
              </a:ext>
            </a:extLst>
          </p:cNvPr>
          <p:cNvPicPr>
            <a:picLocks noGrp="1" noChangeAspect="1"/>
          </p:cNvPicPr>
          <p:nvPr>
            <p:ph type="pic" sz="quarter" idx="10"/>
          </p:nvPr>
        </p:nvPicPr>
        <p:blipFill rotWithShape="1">
          <a:blip r:embed="rId3"/>
          <a:stretch>
            <a:fillRect/>
          </a:stretch>
        </p:blipFill>
        <p:spPr>
          <a:xfrm>
            <a:off x="3" y="0"/>
            <a:ext cx="12191998" cy="6858000"/>
          </a:xfrm>
          <a:prstGeom prst="rect">
            <a:avLst/>
          </a:prstGeom>
        </p:spPr>
      </p:pic>
      <p:pic>
        <p:nvPicPr>
          <p:cNvPr id="6" name="Picture 5">
            <a:extLst>
              <a:ext uri="{FF2B5EF4-FFF2-40B4-BE49-F238E27FC236}">
                <a16:creationId xmlns:a16="http://schemas.microsoft.com/office/drawing/2014/main" id="{B46CDD66-59BC-45EB-0AE7-1550F3C808F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6858000" cy="6858000"/>
          </a:xfrm>
          <a:prstGeom prst="rect">
            <a:avLst/>
          </a:prstGeom>
        </p:spPr>
      </p:pic>
      <p:sp>
        <p:nvSpPr>
          <p:cNvPr id="3" name="Content Placeholder 2">
            <a:extLst>
              <a:ext uri="{FF2B5EF4-FFF2-40B4-BE49-F238E27FC236}">
                <a16:creationId xmlns:a16="http://schemas.microsoft.com/office/drawing/2014/main" id="{5ED232A8-69B4-41DB-9AF7-9914E95F57C2}"/>
              </a:ext>
            </a:extLst>
          </p:cNvPr>
          <p:cNvSpPr>
            <a:spLocks noGrp="1"/>
          </p:cNvSpPr>
          <p:nvPr>
            <p:ph type="body" sz="quarter" idx="11"/>
          </p:nvPr>
        </p:nvSpPr>
        <p:spPr>
          <a:xfrm>
            <a:off x="457199" y="2118453"/>
            <a:ext cx="5638801" cy="3881062"/>
          </a:xfrm>
        </p:spPr>
        <p:txBody>
          <a:bodyPr wrap="square">
            <a:spAutoFit/>
          </a:bodyPr>
          <a:lstStyle/>
          <a:p>
            <a:pPr marL="0" indent="0">
              <a:lnSpc>
                <a:spcPct val="90000"/>
              </a:lnSpc>
              <a:buFont typeface="Arial" panose="020B0604020202020204" pitchFamily="34" charset="0"/>
              <a:buNone/>
              <a:defRPr sz="2800">
                <a:solidFill>
                  <a:schemeClr val="bg1"/>
                </a:solidFill>
                <a:latin typeface="Arial" pitchFamily="34" charset="0"/>
                <a:cs typeface="Arial" pitchFamily="34" charset="0"/>
              </a:defRPr>
            </a:pPr>
            <a:r>
              <a:rPr sz="2600" dirty="0"/>
              <a:t>¿Por </a:t>
            </a:r>
            <a:r>
              <a:rPr sz="2600" dirty="0" err="1"/>
              <a:t>qué</a:t>
            </a:r>
            <a:r>
              <a:rPr sz="2600" dirty="0"/>
              <a:t> usar </a:t>
            </a:r>
            <a:r>
              <a:rPr sz="2600" dirty="0" err="1"/>
              <a:t>espuma</a:t>
            </a:r>
            <a:r>
              <a:rPr sz="2600" dirty="0"/>
              <a:t>?</a:t>
            </a:r>
          </a:p>
          <a:p>
            <a:pPr lvl="1">
              <a:lnSpc>
                <a:spcPct val="90000"/>
              </a:lnSpc>
              <a:defRPr sz="2600">
                <a:solidFill>
                  <a:schemeClr val="bg1"/>
                </a:solidFill>
                <a:latin typeface="Arial" pitchFamily="34" charset="0"/>
                <a:cs typeface="Arial" pitchFamily="34" charset="0"/>
              </a:defRPr>
            </a:pPr>
            <a:r>
              <a:rPr sz="2600" dirty="0" err="1"/>
              <a:t>Puede</a:t>
            </a:r>
            <a:r>
              <a:rPr sz="2600" dirty="0"/>
              <a:t> </a:t>
            </a:r>
            <a:r>
              <a:rPr sz="2600" dirty="0" err="1"/>
              <a:t>proporcionar</a:t>
            </a:r>
            <a:r>
              <a:rPr sz="2600" dirty="0"/>
              <a:t> </a:t>
            </a:r>
            <a:r>
              <a:rPr sz="2600" dirty="0" err="1"/>
              <a:t>protección</a:t>
            </a:r>
            <a:r>
              <a:rPr sz="2600" dirty="0"/>
              <a:t> contra </a:t>
            </a:r>
            <a:r>
              <a:rPr sz="2600" dirty="0" err="1"/>
              <a:t>líquidos</a:t>
            </a:r>
            <a:r>
              <a:rPr sz="2600" dirty="0"/>
              <a:t> </a:t>
            </a:r>
            <a:r>
              <a:rPr sz="2600" dirty="0" err="1"/>
              <a:t>inflamables</a:t>
            </a:r>
            <a:r>
              <a:rPr sz="2600" dirty="0"/>
              <a:t> para </a:t>
            </a:r>
            <a:r>
              <a:rPr sz="2600" dirty="0" err="1"/>
              <a:t>el</a:t>
            </a:r>
            <a:r>
              <a:rPr sz="2600" dirty="0"/>
              <a:t> personal de </a:t>
            </a:r>
            <a:r>
              <a:rPr sz="2600" dirty="0" err="1"/>
              <a:t>bomberos</a:t>
            </a:r>
            <a:r>
              <a:rPr sz="2600" dirty="0"/>
              <a:t> y </a:t>
            </a:r>
            <a:r>
              <a:rPr sz="2600" dirty="0" err="1"/>
              <a:t>rescate</a:t>
            </a:r>
            <a:r>
              <a:rPr sz="2600" dirty="0"/>
              <a:t> </a:t>
            </a:r>
            <a:r>
              <a:rPr sz="2600" dirty="0" err="1"/>
              <a:t>durante</a:t>
            </a:r>
            <a:r>
              <a:rPr sz="2600" dirty="0"/>
              <a:t> </a:t>
            </a:r>
            <a:r>
              <a:rPr sz="2600" dirty="0" err="1"/>
              <a:t>operaciones</a:t>
            </a:r>
            <a:r>
              <a:rPr sz="2600" dirty="0"/>
              <a:t> </a:t>
            </a:r>
            <a:br>
              <a:rPr lang="es-AR" sz="2600" dirty="0"/>
            </a:br>
            <a:r>
              <a:rPr sz="2600" dirty="0"/>
              <a:t>de </a:t>
            </a:r>
            <a:r>
              <a:rPr sz="2600" dirty="0" err="1"/>
              <a:t>emergencia</a:t>
            </a:r>
            <a:r>
              <a:rPr sz="2600" dirty="0"/>
              <a:t>.</a:t>
            </a:r>
          </a:p>
          <a:p>
            <a:pPr lvl="1">
              <a:lnSpc>
                <a:spcPct val="90000"/>
              </a:lnSpc>
              <a:defRPr sz="2600">
                <a:solidFill>
                  <a:schemeClr val="bg1"/>
                </a:solidFill>
                <a:latin typeface="Arial" pitchFamily="34" charset="0"/>
                <a:cs typeface="Arial" pitchFamily="34" charset="0"/>
              </a:defRPr>
            </a:pPr>
            <a:r>
              <a:rPr sz="2600" dirty="0" err="1"/>
              <a:t>Puede</a:t>
            </a:r>
            <a:r>
              <a:rPr sz="2600" dirty="0"/>
              <a:t> </a:t>
            </a:r>
            <a:r>
              <a:rPr sz="2600" dirty="0" err="1"/>
              <a:t>proporcionar</a:t>
            </a:r>
            <a:r>
              <a:rPr sz="2600" dirty="0"/>
              <a:t> </a:t>
            </a:r>
            <a:r>
              <a:rPr sz="2600" dirty="0" err="1"/>
              <a:t>seguridad</a:t>
            </a:r>
            <a:r>
              <a:rPr sz="2600" dirty="0"/>
              <a:t> posterior al </a:t>
            </a:r>
            <a:r>
              <a:rPr sz="2600" dirty="0" err="1"/>
              <a:t>incendio</a:t>
            </a:r>
            <a:r>
              <a:rPr sz="2600" dirty="0"/>
              <a:t> al </a:t>
            </a:r>
            <a:r>
              <a:rPr sz="2600" dirty="0" err="1"/>
              <a:t>proteger</a:t>
            </a:r>
            <a:r>
              <a:rPr sz="2600" dirty="0"/>
              <a:t> </a:t>
            </a:r>
            <a:r>
              <a:rPr sz="2600" dirty="0" err="1"/>
              <a:t>el</a:t>
            </a:r>
            <a:r>
              <a:rPr sz="2600" dirty="0"/>
              <a:t> </a:t>
            </a:r>
            <a:r>
              <a:rPr sz="2600" dirty="0" err="1"/>
              <a:t>riesgo</a:t>
            </a:r>
            <a:r>
              <a:rPr sz="2600" dirty="0"/>
              <a:t> hasta </a:t>
            </a:r>
            <a:r>
              <a:rPr sz="2600" dirty="0" err="1"/>
              <a:t>que</a:t>
            </a:r>
            <a:r>
              <a:rPr sz="2600" dirty="0"/>
              <a:t> </a:t>
            </a:r>
            <a:r>
              <a:rPr sz="2600" dirty="0" err="1"/>
              <a:t>pueda</a:t>
            </a:r>
            <a:r>
              <a:rPr sz="2600" dirty="0"/>
              <a:t> ser </a:t>
            </a:r>
            <a:r>
              <a:rPr sz="2600" dirty="0" err="1"/>
              <a:t>asegurado</a:t>
            </a:r>
            <a:r>
              <a:rPr sz="2600" dirty="0"/>
              <a:t> o </a:t>
            </a:r>
            <a:r>
              <a:rPr sz="2600" dirty="0" err="1"/>
              <a:t>eliminado</a:t>
            </a:r>
            <a:endParaRPr sz="2600" dirty="0">
              <a:solidFill>
                <a:schemeClr val="bg1"/>
              </a:solidFill>
              <a:latin typeface="Arial" pitchFamily="34" charset="0"/>
              <a:cs typeface="Arial" pitchFamily="34" charset="0"/>
            </a:endParaRPr>
          </a:p>
        </p:txBody>
      </p:sp>
      <p:sp>
        <p:nvSpPr>
          <p:cNvPr id="2" name="Title 1">
            <a:extLst>
              <a:ext uri="{FF2B5EF4-FFF2-40B4-BE49-F238E27FC236}">
                <a16:creationId xmlns:a16="http://schemas.microsoft.com/office/drawing/2014/main" id="{D7CC9E37-C638-5874-7097-EC8B538DFC6A}"/>
              </a:ext>
            </a:extLst>
          </p:cNvPr>
          <p:cNvSpPr>
            <a:spLocks noGrp="1"/>
          </p:cNvSpPr>
          <p:nvPr>
            <p:ph type="title"/>
          </p:nvPr>
        </p:nvSpPr>
        <p:spPr>
          <a:xfrm>
            <a:off x="457200" y="474533"/>
            <a:ext cx="11277600" cy="1246495"/>
          </a:xfrm>
        </p:spPr>
        <p:txBody>
          <a:bodyPr>
            <a:spAutoFit/>
          </a:bodyPr>
          <a:lstStyle/>
          <a:p>
            <a:pPr algn="l">
              <a:lnSpc>
                <a:spcPts val="4500"/>
              </a:lnSpc>
              <a:defRPr sz="4000"/>
            </a:pPr>
            <a:r>
              <a:rPr dirty="0" err="1"/>
              <a:t>Principios</a:t>
            </a:r>
            <a:r>
              <a:rPr dirty="0"/>
              <a:t> </a:t>
            </a:r>
            <a:r>
              <a:rPr dirty="0" err="1"/>
              <a:t>básicos</a:t>
            </a:r>
            <a:r>
              <a:rPr dirty="0"/>
              <a:t> </a:t>
            </a:r>
            <a:br>
              <a:rPr lang="es-AR" dirty="0"/>
            </a:br>
            <a:r>
              <a:rPr dirty="0"/>
              <a:t>de la </a:t>
            </a:r>
            <a:r>
              <a:rPr dirty="0" err="1"/>
              <a:t>espuma</a:t>
            </a:r>
            <a:endParaRPr dirty="0"/>
          </a:p>
        </p:txBody>
      </p:sp>
      <p:pic>
        <p:nvPicPr>
          <p:cNvPr id="4" name="Picture 3">
            <a:extLst>
              <a:ext uri="{FF2B5EF4-FFF2-40B4-BE49-F238E27FC236}">
                <a16:creationId xmlns:a16="http://schemas.microsoft.com/office/drawing/2014/main" id="{4AC50490-C3FF-C325-6558-58A35B60713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7671" y="6443280"/>
            <a:ext cx="1438729" cy="310662"/>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C29CDB8-92FF-5E2A-6856-AFF07B2CD213}"/>
              </a:ext>
            </a:extLst>
          </p:cNvPr>
          <p:cNvSpPr/>
          <p:nvPr/>
        </p:nvSpPr>
        <p:spPr>
          <a:xfrm>
            <a:off x="0" y="0"/>
            <a:ext cx="12192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endParaRPr/>
          </a:p>
        </p:txBody>
      </p:sp>
      <p:pic>
        <p:nvPicPr>
          <p:cNvPr id="9" name="Picture 8">
            <a:extLst>
              <a:ext uri="{FF2B5EF4-FFF2-40B4-BE49-F238E27FC236}">
                <a16:creationId xmlns:a16="http://schemas.microsoft.com/office/drawing/2014/main" id="{B2866D23-FDEA-8FD4-AC3C-AD218D2241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20090" y="-32179"/>
            <a:ext cx="8046720" cy="6922358"/>
          </a:xfrm>
          <a:prstGeom prst="rect">
            <a:avLst/>
          </a:prstGeom>
        </p:spPr>
      </p:pic>
      <p:sp>
        <p:nvSpPr>
          <p:cNvPr id="20483" name="Rectangle 3">
            <a:extLst>
              <a:ext uri="{FF2B5EF4-FFF2-40B4-BE49-F238E27FC236}">
                <a16:creationId xmlns:a16="http://schemas.microsoft.com/office/drawing/2014/main" id="{76C4C48C-B9D6-4E83-986A-AC4545EC2BB2}"/>
              </a:ext>
            </a:extLst>
          </p:cNvPr>
          <p:cNvSpPr>
            <a:spLocks noGrp="1"/>
          </p:cNvSpPr>
          <p:nvPr>
            <p:ph type="body" sz="quarter" idx="11"/>
          </p:nvPr>
        </p:nvSpPr>
        <p:spPr>
          <a:xfrm>
            <a:off x="6400800" y="2007781"/>
            <a:ext cx="5354782" cy="3554819"/>
          </a:xfrm>
        </p:spPr>
        <p:txBody>
          <a:bodyPr>
            <a:spAutoFit/>
          </a:bodyPr>
          <a:lstStyle/>
          <a:p>
            <a:pPr marL="0" indent="0" eaLnBrk="1" hangingPunct="1">
              <a:lnSpc>
                <a:spcPct val="90000"/>
              </a:lnSpc>
              <a:buFont typeface="Arial" panose="020B0604020202020204" pitchFamily="34" charset="0"/>
              <a:buNone/>
              <a:defRPr sz="28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dirty="0"/>
              <a:t>Cómo </a:t>
            </a:r>
            <a:r>
              <a:rPr dirty="0" err="1"/>
              <a:t>funciona</a:t>
            </a:r>
            <a:r>
              <a:rPr dirty="0"/>
              <a:t> la </a:t>
            </a:r>
            <a:r>
              <a:rPr dirty="0" err="1"/>
              <a:t>espuma</a:t>
            </a:r>
            <a:r>
              <a:rPr dirty="0"/>
              <a:t>:</a:t>
            </a:r>
            <a:endParaRPr sz="2200" dirty="0">
              <a:solidFill>
                <a:schemeClr val="bg1"/>
              </a:solidFill>
              <a:latin typeface="Arial" panose="020B0604020202020204" pitchFamily="34" charset="0"/>
              <a:ea typeface="ＭＳ Ｐゴシック" panose="020B0600070205080204" pitchFamily="34" charset="-128"/>
              <a:cs typeface="Arial" panose="020B0604020202020204" pitchFamily="34" charset="0"/>
            </a:endParaRPr>
          </a:p>
          <a:p>
            <a:pPr lvl="1" eaLnBrk="1" hangingPunct="1">
              <a:lnSpc>
                <a:spcPct val="90000"/>
              </a:lnSpc>
              <a:defRPr>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sz="2600" dirty="0" err="1"/>
              <a:t>Tetraedro</a:t>
            </a:r>
            <a:r>
              <a:rPr sz="2600" dirty="0"/>
              <a:t> de </a:t>
            </a:r>
            <a:r>
              <a:rPr sz="2600" dirty="0" err="1"/>
              <a:t>espuma</a:t>
            </a:r>
            <a:r>
              <a:rPr sz="2400" dirty="0"/>
              <a:t>:</a:t>
            </a:r>
            <a:endParaRPr sz="2200" dirty="0">
              <a:solidFill>
                <a:schemeClr val="bg1"/>
              </a:solidFill>
              <a:latin typeface="Arial" panose="020B0604020202020204" pitchFamily="34" charset="0"/>
              <a:ea typeface="ＭＳ Ｐゴシック" panose="020B0600070205080204" pitchFamily="34" charset="-128"/>
              <a:cs typeface="Arial" panose="020B0604020202020204" pitchFamily="34" charset="0"/>
            </a:endParaRPr>
          </a:p>
          <a:p>
            <a:pPr lvl="2" eaLnBrk="1" hangingPunct="1">
              <a:lnSpc>
                <a:spcPct val="90000"/>
              </a:lnSpc>
              <a:defRPr>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dirty="0"/>
              <a:t>Antes de </a:t>
            </a:r>
            <a:r>
              <a:rPr dirty="0" err="1"/>
              <a:t>su</a:t>
            </a:r>
            <a:r>
              <a:rPr dirty="0"/>
              <a:t> </a:t>
            </a:r>
            <a:r>
              <a:rPr dirty="0" err="1"/>
              <a:t>uso</a:t>
            </a:r>
            <a:r>
              <a:rPr dirty="0"/>
              <a:t>, </a:t>
            </a:r>
            <a:r>
              <a:rPr dirty="0" err="1"/>
              <a:t>debe</a:t>
            </a:r>
            <a:r>
              <a:rPr dirty="0"/>
              <a:t> </a:t>
            </a:r>
            <a:r>
              <a:rPr dirty="0" err="1"/>
              <a:t>dosificarse</a:t>
            </a:r>
            <a:r>
              <a:rPr dirty="0"/>
              <a:t> y </a:t>
            </a:r>
            <a:r>
              <a:rPr dirty="0" err="1"/>
              <a:t>airearse</a:t>
            </a:r>
            <a:endParaRPr dirty="0"/>
          </a:p>
          <a:p>
            <a:pPr lvl="2" eaLnBrk="1" hangingPunct="1">
              <a:lnSpc>
                <a:spcPct val="90000"/>
              </a:lnSpc>
              <a:defRPr>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dirty="0"/>
              <a:t>4 </a:t>
            </a:r>
            <a:r>
              <a:rPr dirty="0" err="1"/>
              <a:t>elementos</a:t>
            </a:r>
            <a:r>
              <a:rPr sz="2200" dirty="0"/>
              <a:t>:</a:t>
            </a:r>
          </a:p>
          <a:p>
            <a:pPr lvl="3" eaLnBrk="1" hangingPunct="1">
              <a:lnSpc>
                <a:spcPct val="90000"/>
              </a:lnSpc>
              <a:defRPr sz="22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dirty="0" err="1"/>
              <a:t>Concentrado</a:t>
            </a:r>
            <a:r>
              <a:rPr dirty="0"/>
              <a:t> de </a:t>
            </a:r>
            <a:r>
              <a:rPr dirty="0" err="1"/>
              <a:t>espuma</a:t>
            </a:r>
            <a:endParaRPr dirty="0"/>
          </a:p>
          <a:p>
            <a:pPr lvl="3" eaLnBrk="1" hangingPunct="1">
              <a:lnSpc>
                <a:spcPct val="90000"/>
              </a:lnSpc>
              <a:defRPr sz="22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dirty="0"/>
              <a:t>Agua</a:t>
            </a:r>
          </a:p>
          <a:p>
            <a:pPr lvl="3" eaLnBrk="1" hangingPunct="1">
              <a:lnSpc>
                <a:spcPct val="90000"/>
              </a:lnSpc>
              <a:defRPr sz="22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dirty="0"/>
              <a:t>Aire</a:t>
            </a:r>
          </a:p>
          <a:p>
            <a:pPr lvl="3" eaLnBrk="1" hangingPunct="1">
              <a:lnSpc>
                <a:spcPct val="90000"/>
              </a:lnSpc>
              <a:defRPr sz="22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dirty="0" err="1"/>
              <a:t>Aireación</a:t>
            </a:r>
            <a:endParaRPr dirty="0"/>
          </a:p>
        </p:txBody>
      </p:sp>
      <p:sp>
        <p:nvSpPr>
          <p:cNvPr id="20482" name="Rectangle 2">
            <a:extLst>
              <a:ext uri="{FF2B5EF4-FFF2-40B4-BE49-F238E27FC236}">
                <a16:creationId xmlns:a16="http://schemas.microsoft.com/office/drawing/2014/main" id="{CF56FC46-81A2-4686-B3BB-C24BDF9CEBAB}"/>
              </a:ext>
            </a:extLst>
          </p:cNvPr>
          <p:cNvSpPr>
            <a:spLocks noGrp="1"/>
          </p:cNvSpPr>
          <p:nvPr>
            <p:ph type="title"/>
          </p:nvPr>
        </p:nvSpPr>
        <p:spPr>
          <a:xfrm>
            <a:off x="6282852" y="609600"/>
            <a:ext cx="5756748" cy="1246495"/>
          </a:xfrm>
        </p:spPr>
        <p:txBody>
          <a:bodyPr wrap="square">
            <a:spAutoFit/>
          </a:bodyPr>
          <a:lstStyle/>
          <a:p>
            <a:pPr algn="l" eaLnBrk="1" hangingPunct="1">
              <a:lnSpc>
                <a:spcPts val="4500"/>
              </a:lnSpc>
              <a:defRPr sz="4000">
                <a:latin typeface="Arial" panose="020B0604020202020204" pitchFamily="34" charset="0"/>
                <a:ea typeface="ＭＳ Ｐゴシック" panose="020B0600070205080204" pitchFamily="34" charset="-128"/>
                <a:cs typeface="Arial" panose="020B0604020202020204" pitchFamily="34" charset="0"/>
              </a:defRPr>
            </a:pPr>
            <a:r>
              <a:rPr dirty="0" err="1"/>
              <a:t>Principios</a:t>
            </a:r>
            <a:r>
              <a:rPr dirty="0"/>
              <a:t> </a:t>
            </a:r>
            <a:r>
              <a:rPr dirty="0" err="1"/>
              <a:t>básicos</a:t>
            </a:r>
            <a:r>
              <a:rPr dirty="0"/>
              <a:t> </a:t>
            </a:r>
            <a:br>
              <a:rPr lang="es-AR" dirty="0"/>
            </a:br>
            <a:r>
              <a:rPr dirty="0"/>
              <a:t>de la </a:t>
            </a:r>
            <a:r>
              <a:rPr dirty="0" err="1"/>
              <a:t>espuma</a:t>
            </a:r>
            <a:endParaRPr dirty="0"/>
          </a:p>
        </p:txBody>
      </p:sp>
      <p:grpSp>
        <p:nvGrpSpPr>
          <p:cNvPr id="8" name="Group 7">
            <a:extLst>
              <a:ext uri="{FF2B5EF4-FFF2-40B4-BE49-F238E27FC236}">
                <a16:creationId xmlns:a16="http://schemas.microsoft.com/office/drawing/2014/main" id="{73BF3BFF-44FD-2DF3-F3A4-171614F67653}"/>
              </a:ext>
            </a:extLst>
          </p:cNvPr>
          <p:cNvGrpSpPr/>
          <p:nvPr/>
        </p:nvGrpSpPr>
        <p:grpSpPr>
          <a:xfrm>
            <a:off x="499417" y="685800"/>
            <a:ext cx="4880230" cy="5552846"/>
            <a:chOff x="1440876" y="1384012"/>
            <a:chExt cx="4429545" cy="5040045"/>
          </a:xfrm>
        </p:grpSpPr>
        <p:sp>
          <p:nvSpPr>
            <p:cNvPr id="2" name="TextBox 1">
              <a:extLst>
                <a:ext uri="{FF2B5EF4-FFF2-40B4-BE49-F238E27FC236}">
                  <a16:creationId xmlns:a16="http://schemas.microsoft.com/office/drawing/2014/main" id="{28A4F2BD-CEF3-AC1E-5920-D9613835999A}"/>
                </a:ext>
              </a:extLst>
            </p:cNvPr>
            <p:cNvSpPr txBox="1"/>
            <p:nvPr/>
          </p:nvSpPr>
          <p:spPr>
            <a:xfrm>
              <a:off x="1440876" y="1384012"/>
              <a:ext cx="1600200" cy="530771"/>
            </a:xfrm>
            <a:prstGeom prst="rect">
              <a:avLst/>
            </a:prstGeom>
            <a:noFill/>
          </p:spPr>
          <p:txBody>
            <a:bodyPr wrap="square">
              <a:spAutoFit/>
            </a:bodyPr>
            <a:lstStyle/>
            <a:p>
              <a:pPr>
                <a:defRPr sz="1600">
                  <a:solidFill>
                    <a:sysClr val="windowText" lastClr="000000"/>
                  </a:solidFill>
                </a:defRPr>
              </a:pPr>
              <a:r>
                <a:rPr dirty="0" err="1"/>
                <a:t>Finalizado</a:t>
              </a:r>
              <a:r>
                <a:rPr dirty="0"/>
                <a:t> </a:t>
              </a:r>
            </a:p>
            <a:p>
              <a:pPr>
                <a:defRPr sz="1600">
                  <a:solidFill>
                    <a:sysClr val="windowText" lastClr="000000"/>
                  </a:solidFill>
                </a:defRPr>
              </a:pPr>
              <a:r>
                <a:rPr dirty="0" err="1"/>
                <a:t>Espuma</a:t>
              </a:r>
              <a:endParaRPr dirty="0"/>
            </a:p>
          </p:txBody>
        </p:sp>
        <p:pic>
          <p:nvPicPr>
            <p:cNvPr id="4" name="Picture 3">
              <a:extLst>
                <a:ext uri="{FF2B5EF4-FFF2-40B4-BE49-F238E27FC236}">
                  <a16:creationId xmlns:a16="http://schemas.microsoft.com/office/drawing/2014/main" id="{9D12C77A-80BF-73E0-3905-7C0FE197C69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847771" y="1395040"/>
              <a:ext cx="3162458" cy="4710700"/>
            </a:xfrm>
            <a:prstGeom prst="rect">
              <a:avLst/>
            </a:prstGeom>
          </p:spPr>
        </p:pic>
        <p:sp>
          <p:nvSpPr>
            <p:cNvPr id="5" name="TextBox 4">
              <a:extLst>
                <a:ext uri="{FF2B5EF4-FFF2-40B4-BE49-F238E27FC236}">
                  <a16:creationId xmlns:a16="http://schemas.microsoft.com/office/drawing/2014/main" id="{1AB4242C-B07B-5B5F-1038-1CD6E29B2341}"/>
                </a:ext>
              </a:extLst>
            </p:cNvPr>
            <p:cNvSpPr txBox="1"/>
            <p:nvPr/>
          </p:nvSpPr>
          <p:spPr>
            <a:xfrm>
              <a:off x="3744648" y="1676399"/>
              <a:ext cx="2125773" cy="530771"/>
            </a:xfrm>
            <a:prstGeom prst="rect">
              <a:avLst/>
            </a:prstGeom>
            <a:noFill/>
          </p:spPr>
          <p:txBody>
            <a:bodyPr wrap="square">
              <a:spAutoFit/>
            </a:bodyPr>
            <a:lstStyle/>
            <a:p>
              <a:pPr>
                <a:defRPr sz="1600">
                  <a:solidFill>
                    <a:sysClr val="windowText" lastClr="000000"/>
                  </a:solidFill>
                </a:defRPr>
              </a:pPr>
              <a:r>
                <a:rPr dirty="0" err="1"/>
                <a:t>Espuma</a:t>
              </a:r>
              <a:endParaRPr dirty="0"/>
            </a:p>
            <a:p>
              <a:pPr>
                <a:defRPr sz="1600">
                  <a:solidFill>
                    <a:sysClr val="windowText" lastClr="000000"/>
                  </a:solidFill>
                </a:defRPr>
              </a:pPr>
              <a:r>
                <a:rPr dirty="0" err="1"/>
                <a:t>Proporción</a:t>
              </a:r>
              <a:r>
                <a:rPr dirty="0"/>
                <a:t> de </a:t>
              </a:r>
              <a:r>
                <a:rPr dirty="0" err="1"/>
                <a:t>espuma</a:t>
              </a:r>
              <a:endParaRPr dirty="0"/>
            </a:p>
          </p:txBody>
        </p:sp>
        <p:sp>
          <p:nvSpPr>
            <p:cNvPr id="6" name="TextBox 5">
              <a:extLst>
                <a:ext uri="{FF2B5EF4-FFF2-40B4-BE49-F238E27FC236}">
                  <a16:creationId xmlns:a16="http://schemas.microsoft.com/office/drawing/2014/main" id="{995F6EDD-8B0C-748E-255E-D6B90C6FA7F4}"/>
                </a:ext>
              </a:extLst>
            </p:cNvPr>
            <p:cNvSpPr txBox="1"/>
            <p:nvPr/>
          </p:nvSpPr>
          <p:spPr>
            <a:xfrm>
              <a:off x="3706091" y="6116768"/>
              <a:ext cx="1846246" cy="307289"/>
            </a:xfrm>
            <a:prstGeom prst="rect">
              <a:avLst/>
            </a:prstGeom>
            <a:noFill/>
          </p:spPr>
          <p:txBody>
            <a:bodyPr wrap="square">
              <a:spAutoFit/>
            </a:bodyPr>
            <a:lstStyle/>
            <a:p>
              <a:pPr>
                <a:defRPr sz="1600">
                  <a:solidFill>
                    <a:sysClr val="windowText" lastClr="000000"/>
                  </a:solidFill>
                </a:defRPr>
              </a:pPr>
              <a:r>
                <a:rPr dirty="0" err="1"/>
                <a:t>Suministro</a:t>
              </a:r>
              <a:r>
                <a:rPr dirty="0"/>
                <a:t> de </a:t>
              </a:r>
              <a:r>
                <a:rPr dirty="0" err="1"/>
                <a:t>agua</a:t>
              </a:r>
              <a:endParaRPr dirty="0"/>
            </a:p>
          </p:txBody>
        </p:sp>
        <p:sp>
          <p:nvSpPr>
            <p:cNvPr id="7" name="TextBox 6">
              <a:extLst>
                <a:ext uri="{FF2B5EF4-FFF2-40B4-BE49-F238E27FC236}">
                  <a16:creationId xmlns:a16="http://schemas.microsoft.com/office/drawing/2014/main" id="{2D81D31B-C5D2-775A-DFE0-7FA9D7AD1C5E}"/>
                </a:ext>
              </a:extLst>
            </p:cNvPr>
            <p:cNvSpPr txBox="1"/>
            <p:nvPr/>
          </p:nvSpPr>
          <p:spPr>
            <a:xfrm>
              <a:off x="1828800" y="4878185"/>
              <a:ext cx="1276429" cy="502837"/>
            </a:xfrm>
            <a:prstGeom prst="rect">
              <a:avLst/>
            </a:prstGeom>
            <a:noFill/>
          </p:spPr>
          <p:txBody>
            <a:bodyPr wrap="square">
              <a:spAutoFit/>
            </a:bodyPr>
            <a:lstStyle/>
            <a:p>
              <a:pPr algn="ctr">
                <a:defRPr sz="1500">
                  <a:solidFill>
                    <a:sysClr val="windowText" lastClr="000000"/>
                  </a:solidFill>
                </a:defRPr>
              </a:pPr>
              <a:r>
                <a:t>Espuma</a:t>
              </a:r>
            </a:p>
            <a:p>
              <a:pPr algn="ctr">
                <a:defRPr sz="1500">
                  <a:solidFill>
                    <a:sysClr val="windowText" lastClr="000000"/>
                  </a:solidFill>
                </a:defRPr>
              </a:pPr>
              <a:r>
                <a:t>Concentrada</a:t>
              </a:r>
            </a:p>
          </p:txBody>
        </p:sp>
      </p:grpSp>
      <p:pic>
        <p:nvPicPr>
          <p:cNvPr id="3" name="Picture 2">
            <a:extLst>
              <a:ext uri="{FF2B5EF4-FFF2-40B4-BE49-F238E27FC236}">
                <a16:creationId xmlns:a16="http://schemas.microsoft.com/office/drawing/2014/main" id="{B36160FB-7C06-1BBE-DF40-B30EE98C7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00871" y="6443280"/>
            <a:ext cx="1438729" cy="310662"/>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4">
            <a:lum/>
          </a:blip>
          <a:srcRect/>
          <a:stretch>
            <a:fillRect/>
          </a:stretch>
        </a:blipFill>
        <a:effectLst/>
      </p:bgPr>
    </p:bg>
    <p:spTree>
      <p:nvGrpSpPr>
        <p:cNvPr id="1" name="">
          <a:extLst>
            <a:ext uri="{FF2B5EF4-FFF2-40B4-BE49-F238E27FC236}">
              <a16:creationId xmlns:a16="http://schemas.microsoft.com/office/drawing/2014/main" id="{24EFBA83-8BF6-5354-030F-459FAAD43A44}"/>
            </a:ext>
          </a:extLst>
        </p:cNvPr>
        <p:cNvGrpSpPr/>
        <p:nvPr/>
      </p:nvGrpSpPr>
      <p:grpSpPr>
        <a:xfrm>
          <a:off x="0" y="0"/>
          <a:ext cx="0" cy="0"/>
          <a:chOff x="0" y="0"/>
          <a:chExt cx="0" cy="0"/>
        </a:xfrm>
      </p:grpSpPr>
      <p:sp>
        <p:nvSpPr>
          <p:cNvPr id="22531" name="Rectangle 3">
            <a:extLst>
              <a:ext uri="{FF2B5EF4-FFF2-40B4-BE49-F238E27FC236}">
                <a16:creationId xmlns:a16="http://schemas.microsoft.com/office/drawing/2014/main" id="{DFD850DB-B968-931E-4662-76308B51F4E5}"/>
              </a:ext>
            </a:extLst>
          </p:cNvPr>
          <p:cNvSpPr>
            <a:spLocks noGrp="1"/>
          </p:cNvSpPr>
          <p:nvPr>
            <p:ph type="body" sz="quarter" idx="11"/>
          </p:nvPr>
        </p:nvSpPr>
        <p:spPr>
          <a:xfrm>
            <a:off x="6172200" y="1143000"/>
            <a:ext cx="5410200" cy="2468368"/>
          </a:xfrm>
        </p:spPr>
        <p:txBody>
          <a:bodyPr wrap="square">
            <a:spAutoFit/>
          </a:bodyPr>
          <a:lstStyle/>
          <a:p>
            <a:pPr marL="0" indent="0" eaLnBrk="1" hangingPunct="1">
              <a:lnSpc>
                <a:spcPct val="90000"/>
              </a:lnSpc>
              <a:buNone/>
              <a:defRPr sz="2800" b="1">
                <a:solidFill>
                  <a:srgbClr val="FFC000"/>
                </a:solidFill>
                <a:latin typeface="Arial" panose="020B0604020202020204" pitchFamily="34" charset="0"/>
                <a:ea typeface="ＭＳ Ｐゴシック" panose="020B0600070205080204" pitchFamily="34" charset="-128"/>
                <a:cs typeface="Arial" panose="020B0604020202020204" pitchFamily="34" charset="0"/>
              </a:defRPr>
            </a:pPr>
            <a:r>
              <a:rPr dirty="0"/>
              <a:t>¿En </a:t>
            </a:r>
            <a:r>
              <a:rPr dirty="0" err="1"/>
              <a:t>qué</a:t>
            </a:r>
            <a:r>
              <a:rPr dirty="0"/>
              <a:t> </a:t>
            </a:r>
            <a:r>
              <a:rPr dirty="0" err="1"/>
              <a:t>situaciones</a:t>
            </a:r>
            <a:r>
              <a:rPr dirty="0"/>
              <a:t> NO </a:t>
            </a:r>
            <a:br>
              <a:rPr lang="es-AR" dirty="0"/>
            </a:br>
            <a:r>
              <a:rPr dirty="0"/>
              <a:t>es </a:t>
            </a:r>
            <a:r>
              <a:rPr dirty="0" err="1"/>
              <a:t>efectiva</a:t>
            </a:r>
            <a:r>
              <a:rPr dirty="0"/>
              <a:t> la </a:t>
            </a:r>
            <a:r>
              <a:rPr dirty="0" err="1"/>
              <a:t>espuma</a:t>
            </a:r>
            <a:r>
              <a:rPr dirty="0"/>
              <a:t>?</a:t>
            </a:r>
          </a:p>
          <a:p>
            <a:pPr eaLnBrk="1" hangingPunct="1">
              <a:lnSpc>
                <a:spcPct val="90000"/>
              </a:lnSpc>
              <a:defRPr sz="26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dirty="0"/>
              <a:t>No es </a:t>
            </a:r>
            <a:r>
              <a:rPr dirty="0" err="1"/>
              <a:t>eficaz</a:t>
            </a:r>
            <a:r>
              <a:rPr dirty="0"/>
              <a:t> </a:t>
            </a:r>
            <a:r>
              <a:rPr dirty="0" err="1"/>
              <a:t>en</a:t>
            </a:r>
            <a:r>
              <a:rPr dirty="0"/>
              <a:t> gases </a:t>
            </a:r>
            <a:r>
              <a:rPr dirty="0" err="1"/>
              <a:t>inflamables</a:t>
            </a:r>
            <a:r>
              <a:rPr dirty="0"/>
              <a:t> a </a:t>
            </a:r>
            <a:r>
              <a:rPr dirty="0" err="1"/>
              <a:t>presión</a:t>
            </a:r>
            <a:endParaRPr dirty="0"/>
          </a:p>
          <a:p>
            <a:pPr eaLnBrk="1" hangingPunct="1">
              <a:lnSpc>
                <a:spcPct val="90000"/>
              </a:lnSpc>
              <a:defRPr sz="26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dirty="0"/>
              <a:t>No es </a:t>
            </a:r>
            <a:r>
              <a:rPr dirty="0" err="1"/>
              <a:t>eficaz</a:t>
            </a:r>
            <a:r>
              <a:rPr dirty="0"/>
              <a:t> </a:t>
            </a:r>
            <a:r>
              <a:rPr dirty="0" err="1"/>
              <a:t>en</a:t>
            </a:r>
            <a:r>
              <a:rPr dirty="0"/>
              <a:t> </a:t>
            </a:r>
            <a:r>
              <a:rPr dirty="0" err="1"/>
              <a:t>metales</a:t>
            </a:r>
            <a:r>
              <a:rPr dirty="0"/>
              <a:t> combustibles</a:t>
            </a:r>
          </a:p>
        </p:txBody>
      </p:sp>
      <p:sp>
        <p:nvSpPr>
          <p:cNvPr id="2" name="Title 1">
            <a:extLst>
              <a:ext uri="{FF2B5EF4-FFF2-40B4-BE49-F238E27FC236}">
                <a16:creationId xmlns:a16="http://schemas.microsoft.com/office/drawing/2014/main" id="{012CDD44-3532-2F98-15B8-E4B1C884C5D2}"/>
              </a:ext>
            </a:extLst>
          </p:cNvPr>
          <p:cNvSpPr>
            <a:spLocks noGrp="1"/>
          </p:cNvSpPr>
          <p:nvPr>
            <p:ph type="title"/>
          </p:nvPr>
        </p:nvSpPr>
        <p:spPr/>
        <p:txBody>
          <a:bodyPr>
            <a:noAutofit/>
          </a:bodyPr>
          <a:lstStyle/>
          <a:p>
            <a:pPr>
              <a:defRPr sz="4000"/>
            </a:pPr>
            <a:r>
              <a:t>Principios básicos de la espuma</a:t>
            </a:r>
          </a:p>
        </p:txBody>
      </p:sp>
      <p:sp>
        <p:nvSpPr>
          <p:cNvPr id="4" name="TextBox 3">
            <a:extLst>
              <a:ext uri="{FF2B5EF4-FFF2-40B4-BE49-F238E27FC236}">
                <a16:creationId xmlns:a16="http://schemas.microsoft.com/office/drawing/2014/main" id="{EBA07CB9-0318-5F13-8176-75EF5717973D}"/>
              </a:ext>
            </a:extLst>
          </p:cNvPr>
          <p:cNvSpPr txBox="1"/>
          <p:nvPr/>
        </p:nvSpPr>
        <p:spPr>
          <a:xfrm>
            <a:off x="685800" y="5641270"/>
            <a:ext cx="10896600" cy="461665"/>
          </a:xfrm>
          <a:prstGeom prst="rect">
            <a:avLst/>
          </a:prstGeom>
          <a:solidFill>
            <a:srgbClr val="FFB005"/>
          </a:solidFill>
        </p:spPr>
        <p:txBody>
          <a:bodyPr wrap="square">
            <a:spAutoFit/>
          </a:bodyPr>
          <a:lstStyle/>
          <a:p>
            <a:pPr algn="ctr">
              <a:defRPr b="1"/>
            </a:pPr>
            <a:r>
              <a:rPr dirty="0"/>
              <a:t>Nunca </a:t>
            </a:r>
            <a:r>
              <a:rPr dirty="0" err="1"/>
              <a:t>mezcle</a:t>
            </a:r>
            <a:r>
              <a:rPr dirty="0"/>
              <a:t> </a:t>
            </a:r>
            <a:r>
              <a:rPr dirty="0" err="1"/>
              <a:t>concentrados</a:t>
            </a:r>
            <a:r>
              <a:rPr dirty="0"/>
              <a:t> de </a:t>
            </a:r>
            <a:r>
              <a:rPr dirty="0" err="1"/>
              <a:t>espuma</a:t>
            </a:r>
            <a:r>
              <a:rPr dirty="0"/>
              <a:t> de </a:t>
            </a:r>
            <a:r>
              <a:rPr dirty="0" err="1"/>
              <a:t>diferentes</a:t>
            </a:r>
            <a:r>
              <a:rPr dirty="0"/>
              <a:t> </a:t>
            </a:r>
            <a:r>
              <a:rPr dirty="0" err="1"/>
              <a:t>fabricantes</a:t>
            </a:r>
            <a:endParaRPr dirty="0"/>
          </a:p>
        </p:txBody>
      </p:sp>
      <p:sp>
        <p:nvSpPr>
          <p:cNvPr id="5" name="Rectangle 3">
            <a:extLst>
              <a:ext uri="{FF2B5EF4-FFF2-40B4-BE49-F238E27FC236}">
                <a16:creationId xmlns:a16="http://schemas.microsoft.com/office/drawing/2014/main" id="{56A8E936-7ABA-9033-22E1-A2BAF393BF5B}"/>
              </a:ext>
            </a:extLst>
          </p:cNvPr>
          <p:cNvSpPr txBox="1">
            <a:spLocks/>
          </p:cNvSpPr>
          <p:nvPr/>
        </p:nvSpPr>
        <p:spPr bwMode="auto">
          <a:xfrm>
            <a:off x="685800" y="1059156"/>
            <a:ext cx="5029200" cy="3945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bg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bg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bg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eaLnBrk="1" hangingPunct="1">
              <a:lnSpc>
                <a:spcPct val="90000"/>
              </a:lnSpc>
              <a:buFont typeface="Arial" panose="020B0604020202020204" pitchFamily="34" charset="0"/>
              <a:buNone/>
              <a:defRPr sz="2800" b="1">
                <a:solidFill>
                  <a:srgbClr val="FFC000"/>
                </a:solidFill>
                <a:latin typeface="Arial" panose="020B0604020202020204" pitchFamily="34" charset="0"/>
                <a:ea typeface="ＭＳ Ｐゴシック" panose="020B0600070205080204" pitchFamily="34" charset="-128"/>
                <a:cs typeface="Arial" panose="020B0604020202020204" pitchFamily="34" charset="0"/>
              </a:defRPr>
            </a:pPr>
            <a:r>
              <a:rPr dirty="0"/>
              <a:t>¿Para </a:t>
            </a:r>
            <a:r>
              <a:rPr dirty="0" err="1"/>
              <a:t>qué</a:t>
            </a:r>
            <a:r>
              <a:rPr dirty="0"/>
              <a:t> es </a:t>
            </a:r>
            <a:r>
              <a:rPr dirty="0" err="1"/>
              <a:t>eficaz</a:t>
            </a:r>
            <a:r>
              <a:rPr dirty="0"/>
              <a:t> </a:t>
            </a:r>
            <a:br>
              <a:rPr lang="es-AR" dirty="0"/>
            </a:br>
            <a:r>
              <a:rPr dirty="0"/>
              <a:t>la </a:t>
            </a:r>
            <a:r>
              <a:rPr dirty="0" err="1"/>
              <a:t>espuma</a:t>
            </a:r>
            <a:r>
              <a:rPr dirty="0"/>
              <a:t>?</a:t>
            </a:r>
          </a:p>
          <a:p>
            <a:pPr eaLnBrk="1" hangingPunct="1">
              <a:lnSpc>
                <a:spcPct val="90000"/>
              </a:lnSpc>
              <a:defRPr sz="2600">
                <a:latin typeface="Arial" panose="020B0604020202020204" pitchFamily="34" charset="0"/>
                <a:ea typeface="ＭＳ Ｐゴシック" panose="020B0600070205080204" pitchFamily="34" charset="-128"/>
                <a:cs typeface="Arial" panose="020B0604020202020204" pitchFamily="34" charset="0"/>
              </a:defRPr>
            </a:pPr>
            <a:r>
              <a:rPr dirty="0" err="1"/>
              <a:t>Eficaz</a:t>
            </a:r>
            <a:r>
              <a:rPr dirty="0"/>
              <a:t> para </a:t>
            </a:r>
            <a:r>
              <a:rPr dirty="0" err="1"/>
              <a:t>suprimir</a:t>
            </a:r>
            <a:r>
              <a:rPr dirty="0"/>
              <a:t> </a:t>
            </a:r>
            <a:r>
              <a:rPr dirty="0" err="1"/>
              <a:t>vapores</a:t>
            </a:r>
            <a:r>
              <a:rPr dirty="0"/>
              <a:t> y </a:t>
            </a:r>
            <a:r>
              <a:rPr dirty="0" err="1"/>
              <a:t>extinguir</a:t>
            </a:r>
            <a:r>
              <a:rPr dirty="0"/>
              <a:t> </a:t>
            </a:r>
            <a:r>
              <a:rPr dirty="0" err="1"/>
              <a:t>incendios</a:t>
            </a:r>
            <a:r>
              <a:rPr dirty="0"/>
              <a:t> de </a:t>
            </a:r>
            <a:r>
              <a:rPr dirty="0" err="1"/>
              <a:t>clase</a:t>
            </a:r>
            <a:r>
              <a:rPr dirty="0"/>
              <a:t> B</a:t>
            </a:r>
          </a:p>
          <a:p>
            <a:pPr eaLnBrk="1" hangingPunct="1">
              <a:lnSpc>
                <a:spcPct val="90000"/>
              </a:lnSpc>
              <a:defRPr sz="2600">
                <a:latin typeface="Arial" panose="020B0604020202020204" pitchFamily="34" charset="0"/>
                <a:ea typeface="ＭＳ Ｐゴシック" panose="020B0600070205080204" pitchFamily="34" charset="-128"/>
                <a:cs typeface="Arial" panose="020B0604020202020204" pitchFamily="34" charset="0"/>
              </a:defRPr>
            </a:pPr>
            <a:r>
              <a:rPr dirty="0"/>
              <a:t>2 </a:t>
            </a:r>
            <a:r>
              <a:rPr dirty="0" err="1"/>
              <a:t>categorías</a:t>
            </a:r>
            <a:r>
              <a:rPr dirty="0"/>
              <a:t> de </a:t>
            </a:r>
            <a:r>
              <a:rPr dirty="0" err="1"/>
              <a:t>productos</a:t>
            </a:r>
            <a:r>
              <a:rPr dirty="0"/>
              <a:t> de Clase B:</a:t>
            </a:r>
          </a:p>
          <a:p>
            <a:pPr lvl="1" eaLnBrk="1" hangingPunct="1">
              <a:lnSpc>
                <a:spcPct val="90000"/>
              </a:lnSpc>
              <a:defRPr sz="2400">
                <a:latin typeface="Arial" panose="020B0604020202020204" pitchFamily="34" charset="0"/>
                <a:ea typeface="ＭＳ Ｐゴシック" panose="020B0600070205080204" pitchFamily="34" charset="-128"/>
                <a:cs typeface="Arial" panose="020B0604020202020204" pitchFamily="34" charset="0"/>
              </a:defRPr>
            </a:pPr>
            <a:r>
              <a:rPr dirty="0" err="1"/>
              <a:t>Hidrocarburos</a:t>
            </a:r>
            <a:r>
              <a:rPr dirty="0"/>
              <a:t>, </a:t>
            </a:r>
            <a:r>
              <a:rPr dirty="0" err="1"/>
              <a:t>como</a:t>
            </a:r>
            <a:r>
              <a:rPr dirty="0"/>
              <a:t> AFFF </a:t>
            </a:r>
            <a:br>
              <a:rPr lang="es-AR" dirty="0"/>
            </a:br>
            <a:r>
              <a:rPr dirty="0"/>
              <a:t>y SFFF</a:t>
            </a:r>
          </a:p>
          <a:p>
            <a:pPr lvl="1" eaLnBrk="1" hangingPunct="1">
              <a:lnSpc>
                <a:spcPct val="90000"/>
              </a:lnSpc>
              <a:defRPr sz="2400">
                <a:latin typeface="Arial" panose="020B0604020202020204" pitchFamily="34" charset="0"/>
                <a:ea typeface="ＭＳ Ｐゴシック" panose="020B0600070205080204" pitchFamily="34" charset="-128"/>
                <a:cs typeface="Arial" panose="020B0604020202020204" pitchFamily="34" charset="0"/>
              </a:defRPr>
            </a:pPr>
            <a:r>
              <a:rPr dirty="0" err="1"/>
              <a:t>Disolventes</a:t>
            </a:r>
            <a:r>
              <a:rPr dirty="0"/>
              <a:t> </a:t>
            </a:r>
            <a:r>
              <a:rPr dirty="0" err="1"/>
              <a:t>polares</a:t>
            </a:r>
            <a:r>
              <a:rPr dirty="0"/>
              <a:t>, </a:t>
            </a:r>
            <a:r>
              <a:rPr dirty="0" err="1"/>
              <a:t>como</a:t>
            </a:r>
            <a:r>
              <a:rPr dirty="0"/>
              <a:t> AR-AFFF y AR-SFFF.</a:t>
            </a:r>
          </a:p>
        </p:txBody>
      </p:sp>
    </p:spTree>
    <p:extLst>
      <p:ext uri="{BB962C8B-B14F-4D97-AF65-F5344CB8AC3E}">
        <p14:creationId xmlns:p14="http://schemas.microsoft.com/office/powerpoint/2010/main" val="1840499020"/>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a:extLst>
              <a:ext uri="{FF2B5EF4-FFF2-40B4-BE49-F238E27FC236}">
                <a16:creationId xmlns:a16="http://schemas.microsoft.com/office/drawing/2014/main" id="{55DADE07-402C-F7EE-2388-138F4EF418A2}"/>
              </a:ext>
            </a:extLst>
          </p:cNvPr>
          <p:cNvGraphicFramePr>
            <a:graphicFrameLocks noGrp="1"/>
          </p:cNvGraphicFramePr>
          <p:nvPr>
            <p:extLst>
              <p:ext uri="{D42A27DB-BD31-4B8C-83A1-F6EECF244321}">
                <p14:modId xmlns:p14="http://schemas.microsoft.com/office/powerpoint/2010/main" val="1652683567"/>
              </p:ext>
            </p:extLst>
          </p:nvPr>
        </p:nvGraphicFramePr>
        <p:xfrm>
          <a:off x="609600" y="1371600"/>
          <a:ext cx="10820400" cy="4941516"/>
        </p:xfrm>
        <a:graphic>
          <a:graphicData uri="http://schemas.openxmlformats.org/drawingml/2006/table">
            <a:tbl>
              <a:tblPr>
                <a:tableStyleId>{5C22544A-7EE6-4342-B048-85BDC9FD1C3A}</a:tableStyleId>
              </a:tblPr>
              <a:tblGrid>
                <a:gridCol w="5410200">
                  <a:extLst>
                    <a:ext uri="{9D8B030D-6E8A-4147-A177-3AD203B41FA5}">
                      <a16:colId xmlns:a16="http://schemas.microsoft.com/office/drawing/2014/main" val="2925199920"/>
                    </a:ext>
                  </a:extLst>
                </a:gridCol>
                <a:gridCol w="5410200">
                  <a:extLst>
                    <a:ext uri="{9D8B030D-6E8A-4147-A177-3AD203B41FA5}">
                      <a16:colId xmlns:a16="http://schemas.microsoft.com/office/drawing/2014/main" val="3076629936"/>
                    </a:ext>
                  </a:extLst>
                </a:gridCol>
              </a:tblGrid>
              <a:tr h="2503927">
                <a:tc>
                  <a:txBody>
                    <a:bodyPr/>
                    <a:lstStyle/>
                    <a:p>
                      <a:endParaRPr/>
                    </a:p>
                  </a:txBody>
                  <a:tcPr>
                    <a:lnL w="12700" cap="flat" cmpd="sng" algn="ctr">
                      <a:noFill/>
                      <a:prstDash val="solid"/>
                      <a:round/>
                      <a:headEnd type="none" w="med" len="med"/>
                      <a:tailEnd type="none" w="med" len="med"/>
                    </a:lnL>
                    <a:lnR w="12700" cap="flat" cmpd="sng" algn="ctr">
                      <a:solidFill>
                        <a:srgbClr val="FFB005"/>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FFB005"/>
                      </a:solidFill>
                      <a:prstDash val="solid"/>
                      <a:round/>
                      <a:headEnd type="none" w="med" len="med"/>
                      <a:tailEnd type="none" w="med" len="med"/>
                    </a:lnB>
                    <a:noFill/>
                  </a:tcPr>
                </a:tc>
                <a:tc>
                  <a:txBody>
                    <a:bodyPr/>
                    <a:lstStyle/>
                    <a:p>
                      <a:endParaRPr dirty="0"/>
                    </a:p>
                  </a:txBody>
                  <a:tcPr>
                    <a:lnL w="12700" cap="flat" cmpd="sng" algn="ctr">
                      <a:solidFill>
                        <a:srgbClr val="FFB005"/>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FFB005"/>
                      </a:solidFill>
                      <a:prstDash val="solid"/>
                      <a:round/>
                      <a:headEnd type="none" w="med" len="med"/>
                      <a:tailEnd type="none" w="med" len="med"/>
                    </a:lnB>
                    <a:noFill/>
                  </a:tcPr>
                </a:tc>
                <a:extLst>
                  <a:ext uri="{0D108BD9-81ED-4DB2-BD59-A6C34878D82A}">
                    <a16:rowId xmlns:a16="http://schemas.microsoft.com/office/drawing/2014/main" val="1303052102"/>
                  </a:ext>
                </a:extLst>
              </a:tr>
              <a:tr h="2437589">
                <a:tc>
                  <a:txBody>
                    <a:bodyPr/>
                    <a:lstStyle/>
                    <a:p>
                      <a:endParaRPr/>
                    </a:p>
                  </a:txBody>
                  <a:tcPr>
                    <a:lnL w="12700" cap="flat" cmpd="sng" algn="ctr">
                      <a:noFill/>
                      <a:prstDash val="solid"/>
                      <a:round/>
                      <a:headEnd type="none" w="med" len="med"/>
                      <a:tailEnd type="none" w="med" len="med"/>
                    </a:lnL>
                    <a:lnR w="12700" cap="flat" cmpd="sng" algn="ctr">
                      <a:solidFill>
                        <a:srgbClr val="FFB005"/>
                      </a:solidFill>
                      <a:prstDash val="solid"/>
                      <a:round/>
                      <a:headEnd type="none" w="med" len="med"/>
                      <a:tailEnd type="none" w="med" len="med"/>
                    </a:lnR>
                    <a:lnT w="12700" cap="flat" cmpd="sng" algn="ctr">
                      <a:solidFill>
                        <a:srgbClr val="FFB005"/>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dirty="0"/>
                    </a:p>
                  </a:txBody>
                  <a:tcPr>
                    <a:lnL w="12700" cap="flat" cmpd="sng" algn="ctr">
                      <a:solidFill>
                        <a:srgbClr val="FFB005"/>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FFB005"/>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140493000"/>
                  </a:ext>
                </a:extLst>
              </a:tr>
            </a:tbl>
          </a:graphicData>
        </a:graphic>
      </p:graphicFrame>
      <p:sp>
        <p:nvSpPr>
          <p:cNvPr id="24579" name="Rectangle 3">
            <a:extLst>
              <a:ext uri="{FF2B5EF4-FFF2-40B4-BE49-F238E27FC236}">
                <a16:creationId xmlns:a16="http://schemas.microsoft.com/office/drawing/2014/main" id="{9C21CD2B-C5E4-4CAC-AC04-2E90A348C0CA}"/>
              </a:ext>
            </a:extLst>
          </p:cNvPr>
          <p:cNvSpPr>
            <a:spLocks noGrp="1"/>
          </p:cNvSpPr>
          <p:nvPr>
            <p:ph type="body" sz="quarter" idx="11"/>
          </p:nvPr>
        </p:nvSpPr>
        <p:spPr>
          <a:xfrm>
            <a:off x="762000" y="1524000"/>
            <a:ext cx="4648200" cy="1957459"/>
          </a:xfrm>
        </p:spPr>
        <p:txBody>
          <a:bodyPr wrap="square" anchor="t" anchorCtr="0">
            <a:spAutoFit/>
          </a:bodyPr>
          <a:lstStyle/>
          <a:p>
            <a:pPr marL="0" indent="0" eaLnBrk="1" hangingPunct="1">
              <a:lnSpc>
                <a:spcPct val="90000"/>
              </a:lnSpc>
              <a:buNone/>
              <a:defRPr sz="2600" b="1">
                <a:solidFill>
                  <a:srgbClr val="FFC000"/>
                </a:solidFill>
                <a:latin typeface="Arial" panose="020B0604020202020204" pitchFamily="34" charset="0"/>
                <a:ea typeface="ＭＳ Ｐゴシック" panose="020B0600070205080204" pitchFamily="34" charset="-128"/>
                <a:cs typeface="Arial" panose="020B0604020202020204" pitchFamily="34" charset="0"/>
              </a:defRPr>
            </a:pPr>
            <a:r>
              <a:rPr sz="2500" dirty="0" err="1"/>
              <a:t>Espuma</a:t>
            </a:r>
            <a:r>
              <a:rPr sz="2500" dirty="0"/>
              <a:t> de </a:t>
            </a:r>
            <a:r>
              <a:rPr sz="2500" dirty="0" err="1"/>
              <a:t>proteína</a:t>
            </a:r>
            <a:endParaRPr sz="2500" dirty="0"/>
          </a:p>
          <a:p>
            <a:pPr marL="0" indent="0" eaLnBrk="1" hangingPunct="1">
              <a:lnSpc>
                <a:spcPct val="90000"/>
              </a:lnSpc>
              <a:buNone/>
              <a:defRPr sz="2400">
                <a:latin typeface="Arial" panose="020B0604020202020204" pitchFamily="34" charset="0"/>
                <a:ea typeface="ＭＳ Ｐゴシック" panose="020B0600070205080204" pitchFamily="34" charset="-128"/>
                <a:cs typeface="Arial" panose="020B0604020202020204" pitchFamily="34" charset="0"/>
              </a:defRPr>
            </a:pPr>
            <a:r>
              <a:rPr sz="2100" dirty="0" err="1">
                <a:latin typeface="Arial" panose="020B0604020202020204" pitchFamily="34" charset="0"/>
                <a:ea typeface="ＭＳ Ｐゴシック" panose="020B0600070205080204" pitchFamily="34" charset="-128"/>
                <a:cs typeface="Arial" panose="020B0604020202020204" pitchFamily="34" charset="0"/>
              </a:rPr>
              <a:t>Elaborada</a:t>
            </a:r>
            <a:r>
              <a:rPr sz="2100" dirty="0">
                <a:latin typeface="Arial" panose="020B0604020202020204" pitchFamily="34" charset="0"/>
                <a:ea typeface="ＭＳ Ｐゴシック" panose="020B0600070205080204" pitchFamily="34" charset="-128"/>
                <a:cs typeface="Arial" panose="020B0604020202020204" pitchFamily="34" charset="0"/>
              </a:rPr>
              <a:t> a </a:t>
            </a:r>
            <a:r>
              <a:rPr sz="2100" dirty="0" err="1">
                <a:latin typeface="Arial" panose="020B0604020202020204" pitchFamily="34" charset="0"/>
                <a:ea typeface="ＭＳ Ｐゴシック" panose="020B0600070205080204" pitchFamily="34" charset="-128"/>
                <a:cs typeface="Arial" panose="020B0604020202020204" pitchFamily="34" charset="0"/>
              </a:rPr>
              <a:t>partir</a:t>
            </a:r>
            <a:r>
              <a:rPr sz="2100" dirty="0">
                <a:latin typeface="Arial" panose="020B0604020202020204" pitchFamily="34" charset="0"/>
                <a:ea typeface="ＭＳ Ｐゴシック" panose="020B0600070205080204" pitchFamily="34" charset="-128"/>
                <a:cs typeface="Arial" panose="020B0604020202020204" pitchFamily="34" charset="0"/>
              </a:rPr>
              <a:t> de </a:t>
            </a:r>
            <a:r>
              <a:rPr sz="2100" dirty="0" err="1">
                <a:latin typeface="Arial" panose="020B0604020202020204" pitchFamily="34" charset="0"/>
                <a:ea typeface="ＭＳ Ｐゴシック" panose="020B0600070205080204" pitchFamily="34" charset="-128"/>
                <a:cs typeface="Arial" panose="020B0604020202020204" pitchFamily="34" charset="0"/>
              </a:rPr>
              <a:t>productos</a:t>
            </a:r>
            <a:r>
              <a:rPr sz="2100" dirty="0">
                <a:latin typeface="Arial" panose="020B0604020202020204" pitchFamily="34" charset="0"/>
                <a:ea typeface="ＭＳ Ｐゴシック" panose="020B0600070205080204" pitchFamily="34" charset="-128"/>
                <a:cs typeface="Arial" panose="020B0604020202020204" pitchFamily="34" charset="0"/>
              </a:rPr>
              <a:t> naturales </a:t>
            </a:r>
            <a:r>
              <a:rPr sz="2100" dirty="0" err="1">
                <a:latin typeface="Arial" panose="020B0604020202020204" pitchFamily="34" charset="0"/>
                <a:ea typeface="ＭＳ Ｐゴシック" panose="020B0600070205080204" pitchFamily="34" charset="-128"/>
                <a:cs typeface="Arial" panose="020B0604020202020204" pitchFamily="34" charset="0"/>
              </a:rPr>
              <a:t>ricos</a:t>
            </a:r>
            <a:r>
              <a:rPr sz="2100" dirty="0">
                <a:latin typeface="Arial" panose="020B0604020202020204" pitchFamily="34" charset="0"/>
                <a:ea typeface="ＭＳ Ｐゴシック" panose="020B0600070205080204" pitchFamily="34" charset="-128"/>
                <a:cs typeface="Arial" panose="020B0604020202020204" pitchFamily="34" charset="0"/>
              </a:rPr>
              <a:t> </a:t>
            </a:r>
            <a:r>
              <a:rPr sz="2100" dirty="0" err="1">
                <a:latin typeface="Arial" panose="020B0604020202020204" pitchFamily="34" charset="0"/>
                <a:ea typeface="ＭＳ Ｐゴシック" panose="020B0600070205080204" pitchFamily="34" charset="-128"/>
                <a:cs typeface="Arial" panose="020B0604020202020204" pitchFamily="34" charset="0"/>
              </a:rPr>
              <a:t>en</a:t>
            </a:r>
            <a:r>
              <a:rPr sz="2100" dirty="0">
                <a:latin typeface="Arial" panose="020B0604020202020204" pitchFamily="34" charset="0"/>
                <a:ea typeface="ＭＳ Ｐゴシック" panose="020B0600070205080204" pitchFamily="34" charset="-128"/>
                <a:cs typeface="Arial" panose="020B0604020202020204" pitchFamily="34" charset="0"/>
              </a:rPr>
              <a:t> </a:t>
            </a:r>
            <a:r>
              <a:rPr sz="2100" dirty="0" err="1">
                <a:latin typeface="Arial" panose="020B0604020202020204" pitchFamily="34" charset="0"/>
                <a:ea typeface="ＭＳ Ｐゴシック" panose="020B0600070205080204" pitchFamily="34" charset="-128"/>
                <a:cs typeface="Arial" panose="020B0604020202020204" pitchFamily="34" charset="0"/>
              </a:rPr>
              <a:t>proteínas</a:t>
            </a:r>
            <a:r>
              <a:rPr sz="2100" dirty="0">
                <a:latin typeface="Arial" panose="020B0604020202020204" pitchFamily="34" charset="0"/>
                <a:ea typeface="ＭＳ Ｐゴシック" panose="020B0600070205080204" pitchFamily="34" charset="-128"/>
                <a:cs typeface="Arial" panose="020B0604020202020204" pitchFamily="34" charset="0"/>
              </a:rPr>
              <a:t>, </a:t>
            </a:r>
            <a:r>
              <a:rPr sz="2100" dirty="0" err="1">
                <a:latin typeface="Arial" panose="020B0604020202020204" pitchFamily="34" charset="0"/>
                <a:ea typeface="ＭＳ Ｐゴシック" panose="020B0600070205080204" pitchFamily="34" charset="-128"/>
                <a:cs typeface="Arial" panose="020B0604020202020204" pitchFamily="34" charset="0"/>
              </a:rPr>
              <a:t>como</a:t>
            </a:r>
            <a:r>
              <a:rPr sz="2100" dirty="0">
                <a:latin typeface="Arial" panose="020B0604020202020204" pitchFamily="34" charset="0"/>
                <a:ea typeface="ＭＳ Ｐゴシック" panose="020B0600070205080204" pitchFamily="34" charset="-128"/>
                <a:cs typeface="Arial" panose="020B0604020202020204" pitchFamily="34" charset="0"/>
              </a:rPr>
              <a:t> soya, </a:t>
            </a:r>
            <a:r>
              <a:rPr sz="2100" dirty="0" err="1">
                <a:latin typeface="Arial" panose="020B0604020202020204" pitchFamily="34" charset="0"/>
                <a:ea typeface="ＭＳ Ｐゴシック" panose="020B0600070205080204" pitchFamily="34" charset="-128"/>
                <a:cs typeface="Arial" panose="020B0604020202020204" pitchFamily="34" charset="0"/>
              </a:rPr>
              <a:t>picos</a:t>
            </a:r>
            <a:r>
              <a:rPr sz="2100" dirty="0">
                <a:latin typeface="Arial" panose="020B0604020202020204" pitchFamily="34" charset="0"/>
                <a:ea typeface="ＭＳ Ｐゴシック" panose="020B0600070205080204" pitchFamily="34" charset="-128"/>
                <a:cs typeface="Arial" panose="020B0604020202020204" pitchFamily="34" charset="0"/>
              </a:rPr>
              <a:t> de pollo, </a:t>
            </a:r>
            <a:r>
              <a:rPr sz="2100" dirty="0" err="1">
                <a:latin typeface="Arial" panose="020B0604020202020204" pitchFamily="34" charset="0"/>
                <a:ea typeface="ＭＳ Ｐゴシック" panose="020B0600070205080204" pitchFamily="34" charset="-128"/>
                <a:cs typeface="Arial" panose="020B0604020202020204" pitchFamily="34" charset="0"/>
              </a:rPr>
              <a:t>huesos</a:t>
            </a:r>
            <a:r>
              <a:rPr sz="2100" dirty="0">
                <a:latin typeface="Arial" panose="020B0604020202020204" pitchFamily="34" charset="0"/>
                <a:ea typeface="ＭＳ Ｐゴシック" panose="020B0600070205080204" pitchFamily="34" charset="-128"/>
                <a:cs typeface="Arial" panose="020B0604020202020204" pitchFamily="34" charset="0"/>
              </a:rPr>
              <a:t> de </a:t>
            </a:r>
            <a:r>
              <a:rPr sz="2100" dirty="0" err="1">
                <a:latin typeface="Arial" panose="020B0604020202020204" pitchFamily="34" charset="0"/>
                <a:ea typeface="ＭＳ Ｐゴシック" panose="020B0600070205080204" pitchFamily="34" charset="-128"/>
                <a:cs typeface="Arial" panose="020B0604020202020204" pitchFamily="34" charset="0"/>
              </a:rPr>
              <a:t>pescado</a:t>
            </a:r>
            <a:r>
              <a:rPr sz="2100" dirty="0">
                <a:latin typeface="Arial" panose="020B0604020202020204" pitchFamily="34" charset="0"/>
                <a:ea typeface="ＭＳ Ｐゴシック" panose="020B0600070205080204" pitchFamily="34" charset="-128"/>
                <a:cs typeface="Arial" panose="020B0604020202020204" pitchFamily="34" charset="0"/>
              </a:rPr>
              <a:t> y </a:t>
            </a:r>
            <a:r>
              <a:rPr sz="2100" dirty="0" err="1">
                <a:latin typeface="Arial" panose="020B0604020202020204" pitchFamily="34" charset="0"/>
                <a:ea typeface="ＭＳ Ｐゴシック" panose="020B0600070205080204" pitchFamily="34" charset="-128"/>
                <a:cs typeface="Arial" panose="020B0604020202020204" pitchFamily="34" charset="0"/>
              </a:rPr>
              <a:t>pezuñas</a:t>
            </a:r>
            <a:r>
              <a:rPr sz="2100" dirty="0">
                <a:latin typeface="Arial" panose="020B0604020202020204" pitchFamily="34" charset="0"/>
                <a:ea typeface="ＭＳ Ｐゴシック" panose="020B0600070205080204" pitchFamily="34" charset="-128"/>
                <a:cs typeface="Arial" panose="020B0604020202020204" pitchFamily="34" charset="0"/>
              </a:rPr>
              <a:t> de </a:t>
            </a:r>
            <a:r>
              <a:rPr sz="2100" dirty="0" err="1">
                <a:latin typeface="Arial" panose="020B0604020202020204" pitchFamily="34" charset="0"/>
                <a:ea typeface="ＭＳ Ｐゴシック" panose="020B0600070205080204" pitchFamily="34" charset="-128"/>
                <a:cs typeface="Arial" panose="020B0604020202020204" pitchFamily="34" charset="0"/>
              </a:rPr>
              <a:t>animales</a:t>
            </a:r>
            <a:r>
              <a:rPr sz="2100" dirty="0">
                <a:latin typeface="Arial" panose="020B0604020202020204" pitchFamily="34" charset="0"/>
                <a:ea typeface="ＭＳ Ｐゴシック" panose="020B0600070205080204" pitchFamily="34" charset="-128"/>
                <a:cs typeface="Arial" panose="020B0604020202020204" pitchFamily="34" charset="0"/>
              </a:rPr>
              <a:t>, junto con </a:t>
            </a:r>
            <a:r>
              <a:rPr sz="2100" dirty="0" err="1">
                <a:latin typeface="Arial" panose="020B0604020202020204" pitchFamily="34" charset="0"/>
                <a:ea typeface="ＭＳ Ｐゴシック" panose="020B0600070205080204" pitchFamily="34" charset="-128"/>
                <a:cs typeface="Arial" panose="020B0604020202020204" pitchFamily="34" charset="0"/>
              </a:rPr>
              <a:t>otros</a:t>
            </a:r>
            <a:r>
              <a:rPr sz="2100" dirty="0">
                <a:latin typeface="Arial" panose="020B0604020202020204" pitchFamily="34" charset="0"/>
                <a:ea typeface="ＭＳ Ｐゴシック" panose="020B0600070205080204" pitchFamily="34" charset="-128"/>
                <a:cs typeface="Arial" panose="020B0604020202020204" pitchFamily="34" charset="0"/>
              </a:rPr>
              <a:t> </a:t>
            </a:r>
            <a:r>
              <a:rPr sz="2100" dirty="0" err="1">
                <a:latin typeface="Arial" panose="020B0604020202020204" pitchFamily="34" charset="0"/>
                <a:ea typeface="ＭＳ Ｐゴシック" panose="020B0600070205080204" pitchFamily="34" charset="-128"/>
                <a:cs typeface="Arial" panose="020B0604020202020204" pitchFamily="34" charset="0"/>
              </a:rPr>
              <a:t>aditivos</a:t>
            </a:r>
            <a:r>
              <a:rPr sz="2100" dirty="0">
                <a:latin typeface="Arial" panose="020B0604020202020204" pitchFamily="34" charset="0"/>
                <a:ea typeface="ＭＳ Ｐゴシック" panose="020B0600070205080204" pitchFamily="34" charset="-128"/>
                <a:cs typeface="Arial" panose="020B0604020202020204" pitchFamily="34" charset="0"/>
              </a:rPr>
              <a:t> </a:t>
            </a:r>
            <a:r>
              <a:rPr sz="2100" dirty="0" err="1">
                <a:latin typeface="Arial" panose="020B0604020202020204" pitchFamily="34" charset="0"/>
                <a:ea typeface="ＭＳ Ｐゴシック" panose="020B0600070205080204" pitchFamily="34" charset="-128"/>
                <a:cs typeface="Arial" panose="020B0604020202020204" pitchFamily="34" charset="0"/>
              </a:rPr>
              <a:t>estabilizantes</a:t>
            </a:r>
            <a:endParaRPr sz="2100" dirty="0">
              <a:latin typeface="Arial" panose="020B0604020202020204" pitchFamily="34" charset="0"/>
              <a:ea typeface="ＭＳ Ｐゴシック" panose="020B0600070205080204" pitchFamily="34" charset="-128"/>
              <a:cs typeface="Arial" panose="020B0604020202020204" pitchFamily="34" charset="0"/>
            </a:endParaRPr>
          </a:p>
        </p:txBody>
      </p:sp>
      <p:sp>
        <p:nvSpPr>
          <p:cNvPr id="2" name="Title 1">
            <a:extLst>
              <a:ext uri="{FF2B5EF4-FFF2-40B4-BE49-F238E27FC236}">
                <a16:creationId xmlns:a16="http://schemas.microsoft.com/office/drawing/2014/main" id="{796CF1DE-1AEC-D2B4-765E-D2118266529C}"/>
              </a:ext>
            </a:extLst>
          </p:cNvPr>
          <p:cNvSpPr>
            <a:spLocks noGrp="1"/>
          </p:cNvSpPr>
          <p:nvPr>
            <p:ph type="title"/>
          </p:nvPr>
        </p:nvSpPr>
        <p:spPr/>
        <p:txBody>
          <a:bodyPr>
            <a:noAutofit/>
          </a:bodyPr>
          <a:lstStyle/>
          <a:p>
            <a:pPr>
              <a:defRPr sz="4000"/>
            </a:pPr>
            <a:r>
              <a:t>Principios básicos de la espuma</a:t>
            </a:r>
          </a:p>
        </p:txBody>
      </p:sp>
      <p:sp>
        <p:nvSpPr>
          <p:cNvPr id="3" name="Rectangle 3">
            <a:extLst>
              <a:ext uri="{FF2B5EF4-FFF2-40B4-BE49-F238E27FC236}">
                <a16:creationId xmlns:a16="http://schemas.microsoft.com/office/drawing/2014/main" id="{CE5A34EE-47E8-0FF2-5C42-A1FF43B19CBA}"/>
              </a:ext>
            </a:extLst>
          </p:cNvPr>
          <p:cNvSpPr txBox="1">
            <a:spLocks/>
          </p:cNvSpPr>
          <p:nvPr/>
        </p:nvSpPr>
        <p:spPr bwMode="auto">
          <a:xfrm>
            <a:off x="6477000" y="1524000"/>
            <a:ext cx="4953000" cy="2012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bg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bg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bg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eaLnBrk="1" hangingPunct="1">
              <a:lnSpc>
                <a:spcPct val="90000"/>
              </a:lnSpc>
              <a:buFont typeface="Arial" panose="020B0604020202020204" pitchFamily="34" charset="0"/>
              <a:buNone/>
              <a:defRPr sz="2600" b="1">
                <a:solidFill>
                  <a:srgbClr val="FFC000"/>
                </a:solidFill>
                <a:latin typeface="Arial" panose="020B0604020202020204" pitchFamily="34" charset="0"/>
                <a:ea typeface="ＭＳ Ｐゴシック" panose="020B0600070205080204" pitchFamily="34" charset="-128"/>
                <a:cs typeface="Arial" panose="020B0604020202020204" pitchFamily="34" charset="0"/>
              </a:defRPr>
            </a:pPr>
            <a:r>
              <a:rPr sz="2500" dirty="0" err="1"/>
              <a:t>Espuma</a:t>
            </a:r>
            <a:r>
              <a:rPr sz="2500" dirty="0"/>
              <a:t> </a:t>
            </a:r>
            <a:r>
              <a:rPr sz="2500" dirty="0" err="1"/>
              <a:t>formadora</a:t>
            </a:r>
            <a:r>
              <a:rPr sz="2500" dirty="0"/>
              <a:t> de </a:t>
            </a:r>
            <a:r>
              <a:rPr sz="2500" dirty="0" err="1"/>
              <a:t>película</a:t>
            </a:r>
            <a:r>
              <a:rPr sz="2500" dirty="0"/>
              <a:t> </a:t>
            </a:r>
            <a:r>
              <a:rPr sz="2500" dirty="0" err="1"/>
              <a:t>acuosa</a:t>
            </a:r>
            <a:r>
              <a:rPr sz="2500" dirty="0"/>
              <a:t> (AFFF)</a:t>
            </a:r>
          </a:p>
          <a:p>
            <a:pPr marL="0" indent="0" eaLnBrk="1" hangingPunct="1">
              <a:lnSpc>
                <a:spcPct val="90000"/>
              </a:lnSpc>
              <a:buNone/>
              <a:defRPr sz="2400">
                <a:latin typeface="Arial" panose="020B0604020202020204" pitchFamily="34" charset="0"/>
                <a:ea typeface="ＭＳ Ｐゴシック" panose="020B0600070205080204" pitchFamily="34" charset="-128"/>
                <a:cs typeface="Arial" panose="020B0604020202020204" pitchFamily="34" charset="0"/>
              </a:defRPr>
            </a:pPr>
            <a:r>
              <a:rPr sz="2100" dirty="0" err="1">
                <a:latin typeface="Arial" panose="020B0604020202020204" pitchFamily="34" charset="0"/>
                <a:ea typeface="ＭＳ Ｐゴシック" panose="020B0600070205080204" pitchFamily="34" charset="-128"/>
                <a:cs typeface="Arial" panose="020B0604020202020204" pitchFamily="34" charset="0"/>
              </a:rPr>
              <a:t>Espuma</a:t>
            </a:r>
            <a:r>
              <a:rPr sz="2100" dirty="0">
                <a:latin typeface="Arial" panose="020B0604020202020204" pitchFamily="34" charset="0"/>
                <a:ea typeface="ＭＳ Ｐゴシック" panose="020B0600070205080204" pitchFamily="34" charset="-128"/>
                <a:cs typeface="Arial" panose="020B0604020202020204" pitchFamily="34" charset="0"/>
              </a:rPr>
              <a:t> </a:t>
            </a:r>
            <a:r>
              <a:rPr sz="2100" dirty="0" err="1">
                <a:latin typeface="Arial" panose="020B0604020202020204" pitchFamily="34" charset="0"/>
                <a:ea typeface="ＭＳ Ｐゴシック" panose="020B0600070205080204" pitchFamily="34" charset="-128"/>
                <a:cs typeface="Arial" panose="020B0604020202020204" pitchFamily="34" charset="0"/>
              </a:rPr>
              <a:t>sintética</a:t>
            </a:r>
            <a:r>
              <a:rPr sz="2100" dirty="0">
                <a:latin typeface="Arial" panose="020B0604020202020204" pitchFamily="34" charset="0"/>
                <a:ea typeface="ＭＳ Ｐゴシック" panose="020B0600070205080204" pitchFamily="34" charset="-128"/>
                <a:cs typeface="Arial" panose="020B0604020202020204" pitchFamily="34" charset="0"/>
              </a:rPr>
              <a:t> </a:t>
            </a:r>
            <a:r>
              <a:rPr sz="2100" dirty="0" err="1">
                <a:latin typeface="Arial" panose="020B0604020202020204" pitchFamily="34" charset="0"/>
                <a:ea typeface="ＭＳ Ｐゴシック" panose="020B0600070205080204" pitchFamily="34" charset="-128"/>
                <a:cs typeface="Arial" panose="020B0604020202020204" pitchFamily="34" charset="0"/>
              </a:rPr>
              <a:t>que</a:t>
            </a:r>
            <a:r>
              <a:rPr sz="2100" dirty="0">
                <a:latin typeface="Arial" panose="020B0604020202020204" pitchFamily="34" charset="0"/>
                <a:ea typeface="ＭＳ Ｐゴシック" panose="020B0600070205080204" pitchFamily="34" charset="-128"/>
                <a:cs typeface="Arial" panose="020B0604020202020204" pitchFamily="34" charset="0"/>
              </a:rPr>
              <a:t> integra </a:t>
            </a:r>
            <a:r>
              <a:rPr sz="2100" dirty="0" err="1">
                <a:latin typeface="Arial" panose="020B0604020202020204" pitchFamily="34" charset="0"/>
                <a:ea typeface="ＭＳ Ｐゴシック" panose="020B0600070205080204" pitchFamily="34" charset="-128"/>
                <a:cs typeface="Arial" panose="020B0604020202020204" pitchFamily="34" charset="0"/>
              </a:rPr>
              <a:t>surfactantes</a:t>
            </a:r>
            <a:r>
              <a:rPr sz="2100" dirty="0">
                <a:latin typeface="Arial" panose="020B0604020202020204" pitchFamily="34" charset="0"/>
                <a:ea typeface="ＭＳ Ｐゴシック" panose="020B0600070205080204" pitchFamily="34" charset="-128"/>
                <a:cs typeface="Arial" panose="020B0604020202020204" pitchFamily="34" charset="0"/>
              </a:rPr>
              <a:t> </a:t>
            </a:r>
            <a:r>
              <a:rPr sz="2100" dirty="0" err="1">
                <a:latin typeface="Arial" panose="020B0604020202020204" pitchFamily="34" charset="0"/>
                <a:ea typeface="ＭＳ Ｐゴシック" panose="020B0600070205080204" pitchFamily="34" charset="-128"/>
                <a:cs typeface="Arial" panose="020B0604020202020204" pitchFamily="34" charset="0"/>
              </a:rPr>
              <a:t>fluorados</a:t>
            </a:r>
            <a:r>
              <a:rPr sz="2100" dirty="0">
                <a:latin typeface="Arial" panose="020B0604020202020204" pitchFamily="34" charset="0"/>
                <a:ea typeface="ＭＳ Ｐゴシック" panose="020B0600070205080204" pitchFamily="34" charset="-128"/>
                <a:cs typeface="Arial" panose="020B0604020202020204" pitchFamily="34" charset="0"/>
              </a:rPr>
              <a:t> y de </a:t>
            </a:r>
            <a:r>
              <a:rPr sz="2100" dirty="0" err="1">
                <a:latin typeface="Arial" panose="020B0604020202020204" pitchFamily="34" charset="0"/>
                <a:ea typeface="ＭＳ Ｐゴシック" panose="020B0600070205080204" pitchFamily="34" charset="-128"/>
                <a:cs typeface="Arial" panose="020B0604020202020204" pitchFamily="34" charset="0"/>
              </a:rPr>
              <a:t>hidrocarburos</a:t>
            </a:r>
            <a:r>
              <a:rPr sz="2100" dirty="0">
                <a:latin typeface="Arial" panose="020B0604020202020204" pitchFamily="34" charset="0"/>
                <a:ea typeface="ＭＳ Ｐゴシック" panose="020B0600070205080204" pitchFamily="34" charset="-128"/>
                <a:cs typeface="Arial" panose="020B0604020202020204" pitchFamily="34" charset="0"/>
              </a:rPr>
              <a:t>, junto con </a:t>
            </a:r>
            <a:r>
              <a:rPr sz="2100" dirty="0" err="1">
                <a:latin typeface="Arial" panose="020B0604020202020204" pitchFamily="34" charset="0"/>
                <a:ea typeface="ＭＳ Ｐゴシック" panose="020B0600070205080204" pitchFamily="34" charset="-128"/>
                <a:cs typeface="Arial" panose="020B0604020202020204" pitchFamily="34" charset="0"/>
              </a:rPr>
              <a:t>solventes</a:t>
            </a:r>
            <a:r>
              <a:rPr sz="2100" dirty="0">
                <a:latin typeface="Arial" panose="020B0604020202020204" pitchFamily="34" charset="0"/>
                <a:ea typeface="ＭＳ Ｐゴシック" panose="020B0600070205080204" pitchFamily="34" charset="-128"/>
                <a:cs typeface="Arial" panose="020B0604020202020204" pitchFamily="34" charset="0"/>
              </a:rPr>
              <a:t> de alto punto de </a:t>
            </a:r>
            <a:r>
              <a:rPr sz="2100" dirty="0" err="1">
                <a:latin typeface="Arial" panose="020B0604020202020204" pitchFamily="34" charset="0"/>
                <a:ea typeface="ＭＳ Ｐゴシック" panose="020B0600070205080204" pitchFamily="34" charset="-128"/>
                <a:cs typeface="Arial" panose="020B0604020202020204" pitchFamily="34" charset="0"/>
              </a:rPr>
              <a:t>ebullición</a:t>
            </a:r>
            <a:r>
              <a:rPr sz="2100" dirty="0">
                <a:latin typeface="Arial" panose="020B0604020202020204" pitchFamily="34" charset="0"/>
                <a:ea typeface="ＭＳ Ｐゴシック" panose="020B0600070205080204" pitchFamily="34" charset="-128"/>
                <a:cs typeface="Arial" panose="020B0604020202020204" pitchFamily="34" charset="0"/>
              </a:rPr>
              <a:t> y </a:t>
            </a:r>
            <a:r>
              <a:rPr sz="2100" dirty="0" err="1">
                <a:latin typeface="Arial" panose="020B0604020202020204" pitchFamily="34" charset="0"/>
                <a:ea typeface="ＭＳ Ｐゴシック" panose="020B0600070205080204" pitchFamily="34" charset="-128"/>
                <a:cs typeface="Arial" panose="020B0604020202020204" pitchFamily="34" charset="0"/>
              </a:rPr>
              <a:t>agua</a:t>
            </a:r>
            <a:endParaRPr sz="2100" dirty="0">
              <a:latin typeface="Arial" panose="020B0604020202020204" pitchFamily="34" charset="0"/>
              <a:ea typeface="ＭＳ Ｐゴシック" panose="020B0600070205080204" pitchFamily="34" charset="-128"/>
              <a:cs typeface="Arial" panose="020B0604020202020204" pitchFamily="34" charset="0"/>
            </a:endParaRPr>
          </a:p>
        </p:txBody>
      </p:sp>
      <p:sp>
        <p:nvSpPr>
          <p:cNvPr id="5" name="TextBox 4">
            <a:extLst>
              <a:ext uri="{FF2B5EF4-FFF2-40B4-BE49-F238E27FC236}">
                <a16:creationId xmlns:a16="http://schemas.microsoft.com/office/drawing/2014/main" id="{389EC40B-2735-2444-CDA8-A0801C70E5E5}"/>
              </a:ext>
            </a:extLst>
          </p:cNvPr>
          <p:cNvSpPr txBox="1"/>
          <p:nvPr/>
        </p:nvSpPr>
        <p:spPr>
          <a:xfrm>
            <a:off x="3043963" y="815269"/>
            <a:ext cx="6104074" cy="480131"/>
          </a:xfrm>
          <a:prstGeom prst="rect">
            <a:avLst/>
          </a:prstGeom>
          <a:noFill/>
        </p:spPr>
        <p:txBody>
          <a:bodyPr wrap="square">
            <a:spAutoFit/>
          </a:bodyPr>
          <a:lstStyle/>
          <a:p>
            <a:pPr marL="0" indent="0" algn="ctr" eaLnBrk="1" hangingPunct="1">
              <a:lnSpc>
                <a:spcPct val="90000"/>
              </a:lnSpc>
              <a:buNone/>
              <a:defRPr sz="2800">
                <a:solidFill>
                  <a:schemeClr val="tx2">
                    <a:lumMod val="20000"/>
                    <a:lumOff val="80000"/>
                  </a:schemeClr>
                </a:solidFill>
                <a:latin typeface="Arial" panose="020B0604020202020204" pitchFamily="34" charset="0"/>
                <a:ea typeface="ＭＳ Ｐゴシック" panose="020B0600070205080204" pitchFamily="34" charset="-128"/>
                <a:cs typeface="Arial" panose="020B0604020202020204" pitchFamily="34" charset="0"/>
              </a:defRPr>
            </a:pPr>
            <a:r>
              <a:t>Tipos de espuma:</a:t>
            </a:r>
          </a:p>
        </p:txBody>
      </p:sp>
      <p:sp>
        <p:nvSpPr>
          <p:cNvPr id="6" name="Rectangle 3">
            <a:extLst>
              <a:ext uri="{FF2B5EF4-FFF2-40B4-BE49-F238E27FC236}">
                <a16:creationId xmlns:a16="http://schemas.microsoft.com/office/drawing/2014/main" id="{81F07932-DD92-BB95-C069-1C7A74A6D928}"/>
              </a:ext>
            </a:extLst>
          </p:cNvPr>
          <p:cNvSpPr txBox="1">
            <a:spLocks/>
          </p:cNvSpPr>
          <p:nvPr/>
        </p:nvSpPr>
        <p:spPr bwMode="auto">
          <a:xfrm>
            <a:off x="762000" y="4114800"/>
            <a:ext cx="4648200" cy="1666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bg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bg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bg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eaLnBrk="1" hangingPunct="1">
              <a:lnSpc>
                <a:spcPct val="90000"/>
              </a:lnSpc>
              <a:buFont typeface="Arial" panose="020B0604020202020204" pitchFamily="34" charset="0"/>
              <a:buNone/>
              <a:defRPr sz="2600" b="1">
                <a:solidFill>
                  <a:srgbClr val="FFC000"/>
                </a:solidFill>
                <a:latin typeface="Arial" panose="020B0604020202020204" pitchFamily="34" charset="0"/>
                <a:ea typeface="ＭＳ Ｐゴシック" panose="020B0600070205080204" pitchFamily="34" charset="-128"/>
                <a:cs typeface="Arial" panose="020B0604020202020204" pitchFamily="34" charset="0"/>
              </a:defRPr>
            </a:pPr>
            <a:r>
              <a:rPr sz="2500" dirty="0" err="1"/>
              <a:t>Espuma</a:t>
            </a:r>
            <a:r>
              <a:rPr sz="2500" dirty="0"/>
              <a:t> de </a:t>
            </a:r>
            <a:r>
              <a:rPr sz="2500" dirty="0" err="1"/>
              <a:t>fluoroproteína</a:t>
            </a:r>
            <a:endParaRPr sz="2500" dirty="0"/>
          </a:p>
          <a:p>
            <a:pPr marL="0" indent="0" eaLnBrk="1" hangingPunct="1">
              <a:lnSpc>
                <a:spcPct val="90000"/>
              </a:lnSpc>
              <a:buFont typeface="Arial" panose="020B0604020202020204" pitchFamily="34" charset="0"/>
              <a:buNone/>
              <a:defRPr sz="2400">
                <a:latin typeface="Arial" panose="020B0604020202020204" pitchFamily="34" charset="0"/>
                <a:ea typeface="ＭＳ Ｐゴシック" panose="020B0600070205080204" pitchFamily="34" charset="-128"/>
                <a:cs typeface="Arial" panose="020B0604020202020204" pitchFamily="34" charset="0"/>
              </a:defRPr>
            </a:pPr>
            <a:r>
              <a:rPr sz="2100" dirty="0" err="1">
                <a:latin typeface="Arial" panose="020B0604020202020204" pitchFamily="34" charset="0"/>
                <a:ea typeface="ＭＳ Ｐゴシック" panose="020B0600070205080204" pitchFamily="34" charset="-128"/>
                <a:cs typeface="Arial" panose="020B0604020202020204" pitchFamily="34" charset="0"/>
              </a:rPr>
              <a:t>Combinación</a:t>
            </a:r>
            <a:r>
              <a:rPr sz="2100" dirty="0">
                <a:latin typeface="Arial" panose="020B0604020202020204" pitchFamily="34" charset="0"/>
                <a:ea typeface="ＭＳ Ｐゴシック" panose="020B0600070205080204" pitchFamily="34" charset="-128"/>
                <a:cs typeface="Arial" panose="020B0604020202020204" pitchFamily="34" charset="0"/>
              </a:rPr>
              <a:t> de </a:t>
            </a:r>
            <a:r>
              <a:rPr sz="2100" dirty="0" err="1">
                <a:latin typeface="Arial" panose="020B0604020202020204" pitchFamily="34" charset="0"/>
                <a:ea typeface="ＭＳ Ｐゴシック" panose="020B0600070205080204" pitchFamily="34" charset="-128"/>
                <a:cs typeface="Arial" panose="020B0604020202020204" pitchFamily="34" charset="0"/>
              </a:rPr>
              <a:t>espuma</a:t>
            </a:r>
            <a:r>
              <a:rPr sz="2100" dirty="0">
                <a:latin typeface="Arial" panose="020B0604020202020204" pitchFamily="34" charset="0"/>
                <a:ea typeface="ＭＳ Ｐゴシック" panose="020B0600070205080204" pitchFamily="34" charset="-128"/>
                <a:cs typeface="Arial" panose="020B0604020202020204" pitchFamily="34" charset="0"/>
              </a:rPr>
              <a:t> a base </a:t>
            </a:r>
            <a:br>
              <a:rPr lang="es-AR" sz="2100" dirty="0">
                <a:latin typeface="Arial" panose="020B0604020202020204" pitchFamily="34" charset="0"/>
                <a:ea typeface="ＭＳ Ｐゴシック" panose="020B0600070205080204" pitchFamily="34" charset="-128"/>
                <a:cs typeface="Arial" panose="020B0604020202020204" pitchFamily="34" charset="0"/>
              </a:rPr>
            </a:br>
            <a:r>
              <a:rPr sz="2100" dirty="0">
                <a:latin typeface="Arial" panose="020B0604020202020204" pitchFamily="34" charset="0"/>
                <a:ea typeface="ＭＳ Ｐゴシック" panose="020B0600070205080204" pitchFamily="34" charset="-128"/>
                <a:cs typeface="Arial" panose="020B0604020202020204" pitchFamily="34" charset="0"/>
              </a:rPr>
              <a:t>de </a:t>
            </a:r>
            <a:r>
              <a:rPr sz="2100" dirty="0" err="1">
                <a:latin typeface="Arial" panose="020B0604020202020204" pitchFamily="34" charset="0"/>
                <a:ea typeface="ＭＳ Ｐゴシック" panose="020B0600070205080204" pitchFamily="34" charset="-128"/>
                <a:cs typeface="Arial" panose="020B0604020202020204" pitchFamily="34" charset="0"/>
              </a:rPr>
              <a:t>proteínas</a:t>
            </a:r>
            <a:r>
              <a:rPr sz="2100" dirty="0">
                <a:latin typeface="Arial" panose="020B0604020202020204" pitchFamily="34" charset="0"/>
                <a:ea typeface="ＭＳ Ｐゴシック" panose="020B0600070205080204" pitchFamily="34" charset="-128"/>
                <a:cs typeface="Arial" panose="020B0604020202020204" pitchFamily="34" charset="0"/>
              </a:rPr>
              <a:t> </a:t>
            </a:r>
            <a:r>
              <a:rPr sz="2100" dirty="0" err="1">
                <a:latin typeface="Arial" panose="020B0604020202020204" pitchFamily="34" charset="0"/>
                <a:ea typeface="ＭＳ Ｐゴシック" panose="020B0600070205080204" pitchFamily="34" charset="-128"/>
                <a:cs typeface="Arial" panose="020B0604020202020204" pitchFamily="34" charset="0"/>
              </a:rPr>
              <a:t>derivada</a:t>
            </a:r>
            <a:r>
              <a:rPr sz="2100" dirty="0">
                <a:latin typeface="Arial" panose="020B0604020202020204" pitchFamily="34" charset="0"/>
                <a:ea typeface="ＭＳ Ｐゴシック" panose="020B0600070205080204" pitchFamily="34" charset="-128"/>
                <a:cs typeface="Arial" panose="020B0604020202020204" pitchFamily="34" charset="0"/>
              </a:rPr>
              <a:t> de </a:t>
            </a:r>
            <a:r>
              <a:rPr sz="2100" dirty="0" err="1">
                <a:latin typeface="Arial" panose="020B0604020202020204" pitchFamily="34" charset="0"/>
                <a:ea typeface="ＭＳ Ｐゴシック" panose="020B0600070205080204" pitchFamily="34" charset="-128"/>
                <a:cs typeface="Arial" panose="020B0604020202020204" pitchFamily="34" charset="0"/>
              </a:rPr>
              <a:t>concentrados</a:t>
            </a:r>
            <a:r>
              <a:rPr sz="2100" dirty="0">
                <a:latin typeface="Arial" panose="020B0604020202020204" pitchFamily="34" charset="0"/>
                <a:ea typeface="ＭＳ Ｐゴシック" panose="020B0600070205080204" pitchFamily="34" charset="-128"/>
                <a:cs typeface="Arial" panose="020B0604020202020204" pitchFamily="34" charset="0"/>
              </a:rPr>
              <a:t> de </a:t>
            </a:r>
            <a:r>
              <a:rPr sz="2100" dirty="0" err="1">
                <a:latin typeface="Arial" panose="020B0604020202020204" pitchFamily="34" charset="0"/>
                <a:ea typeface="ＭＳ Ｐゴシック" panose="020B0600070205080204" pitchFamily="34" charset="-128"/>
                <a:cs typeface="Arial" panose="020B0604020202020204" pitchFamily="34" charset="0"/>
              </a:rPr>
              <a:t>espuma</a:t>
            </a:r>
            <a:r>
              <a:rPr sz="2100" dirty="0">
                <a:latin typeface="Arial" panose="020B0604020202020204" pitchFamily="34" charset="0"/>
                <a:ea typeface="ＭＳ Ｐゴシック" panose="020B0600070205080204" pitchFamily="34" charset="-128"/>
                <a:cs typeface="Arial" panose="020B0604020202020204" pitchFamily="34" charset="0"/>
              </a:rPr>
              <a:t> </a:t>
            </a:r>
            <a:r>
              <a:rPr sz="2100" dirty="0" err="1">
                <a:latin typeface="Arial" panose="020B0604020202020204" pitchFamily="34" charset="0"/>
                <a:ea typeface="ＭＳ Ｐゴシック" panose="020B0600070205080204" pitchFamily="34" charset="-128"/>
                <a:cs typeface="Arial" panose="020B0604020202020204" pitchFamily="34" charset="0"/>
              </a:rPr>
              <a:t>proteica</a:t>
            </a:r>
            <a:r>
              <a:rPr sz="2100" dirty="0">
                <a:latin typeface="Arial" panose="020B0604020202020204" pitchFamily="34" charset="0"/>
                <a:ea typeface="ＭＳ Ｐゴシック" panose="020B0600070205080204" pitchFamily="34" charset="-128"/>
                <a:cs typeface="Arial" panose="020B0604020202020204" pitchFamily="34" charset="0"/>
              </a:rPr>
              <a:t> </a:t>
            </a:r>
            <a:br>
              <a:rPr lang="es-AR" sz="2100" dirty="0">
                <a:latin typeface="Arial" panose="020B0604020202020204" pitchFamily="34" charset="0"/>
                <a:ea typeface="ＭＳ Ｐゴシック" panose="020B0600070205080204" pitchFamily="34" charset="-128"/>
                <a:cs typeface="Arial" panose="020B0604020202020204" pitchFamily="34" charset="0"/>
              </a:rPr>
            </a:br>
            <a:r>
              <a:rPr sz="2100" dirty="0">
                <a:latin typeface="Arial" panose="020B0604020202020204" pitchFamily="34" charset="0"/>
                <a:ea typeface="ＭＳ Ｐゴシック" panose="020B0600070205080204" pitchFamily="34" charset="-128"/>
                <a:cs typeface="Arial" panose="020B0604020202020204" pitchFamily="34" charset="0"/>
              </a:rPr>
              <a:t>y </a:t>
            </a:r>
            <a:r>
              <a:rPr sz="2100" dirty="0" err="1">
                <a:latin typeface="Arial" panose="020B0604020202020204" pitchFamily="34" charset="0"/>
                <a:ea typeface="ＭＳ Ｐゴシック" panose="020B0600070205080204" pitchFamily="34" charset="-128"/>
                <a:cs typeface="Arial" panose="020B0604020202020204" pitchFamily="34" charset="0"/>
              </a:rPr>
              <a:t>surfactantes</a:t>
            </a:r>
            <a:r>
              <a:rPr sz="2100" dirty="0">
                <a:latin typeface="Arial" panose="020B0604020202020204" pitchFamily="34" charset="0"/>
                <a:ea typeface="ＭＳ Ｐゴシック" panose="020B0600070205080204" pitchFamily="34" charset="-128"/>
                <a:cs typeface="Arial" panose="020B0604020202020204" pitchFamily="34" charset="0"/>
              </a:rPr>
              <a:t> </a:t>
            </a:r>
            <a:r>
              <a:rPr sz="2100" dirty="0" err="1">
                <a:latin typeface="Arial" panose="020B0604020202020204" pitchFamily="34" charset="0"/>
                <a:ea typeface="ＭＳ Ｐゴシック" panose="020B0600070205080204" pitchFamily="34" charset="-128"/>
                <a:cs typeface="Arial" panose="020B0604020202020204" pitchFamily="34" charset="0"/>
              </a:rPr>
              <a:t>fluorados</a:t>
            </a:r>
            <a:endParaRPr sz="2100" dirty="0">
              <a:latin typeface="Arial" panose="020B0604020202020204" pitchFamily="34" charset="0"/>
              <a:ea typeface="ＭＳ Ｐゴシック" panose="020B0600070205080204" pitchFamily="34" charset="-128"/>
              <a:cs typeface="Arial" panose="020B0604020202020204" pitchFamily="34" charset="0"/>
            </a:endParaRPr>
          </a:p>
        </p:txBody>
      </p:sp>
      <p:sp>
        <p:nvSpPr>
          <p:cNvPr id="7" name="Rectangle 3">
            <a:extLst>
              <a:ext uri="{FF2B5EF4-FFF2-40B4-BE49-F238E27FC236}">
                <a16:creationId xmlns:a16="http://schemas.microsoft.com/office/drawing/2014/main" id="{5F4D1C3E-1ACC-5B96-942D-F2BE4C827F86}"/>
              </a:ext>
            </a:extLst>
          </p:cNvPr>
          <p:cNvSpPr txBox="1">
            <a:spLocks/>
          </p:cNvSpPr>
          <p:nvPr/>
        </p:nvSpPr>
        <p:spPr bwMode="auto">
          <a:xfrm>
            <a:off x="6477000" y="4114800"/>
            <a:ext cx="4953000" cy="1722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bg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bg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bg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eaLnBrk="1" hangingPunct="1">
              <a:lnSpc>
                <a:spcPct val="90000"/>
              </a:lnSpc>
              <a:buFont typeface="Arial" panose="020B0604020202020204" pitchFamily="34" charset="0"/>
              <a:buNone/>
              <a:defRPr sz="2600" b="1">
                <a:solidFill>
                  <a:srgbClr val="FFC000"/>
                </a:solidFill>
                <a:latin typeface="Arial" panose="020B0604020202020204" pitchFamily="34" charset="0"/>
                <a:ea typeface="ＭＳ Ｐゴシック" panose="020B0600070205080204" pitchFamily="34" charset="-128"/>
                <a:cs typeface="Arial" panose="020B0604020202020204" pitchFamily="34" charset="0"/>
              </a:defRPr>
            </a:pPr>
            <a:r>
              <a:rPr sz="2500" dirty="0" err="1"/>
              <a:t>Espuma</a:t>
            </a:r>
            <a:r>
              <a:rPr sz="2500" dirty="0"/>
              <a:t> </a:t>
            </a:r>
            <a:r>
              <a:rPr sz="2500" dirty="0" err="1"/>
              <a:t>fluoroproteica</a:t>
            </a:r>
            <a:r>
              <a:rPr sz="2500" dirty="0"/>
              <a:t> </a:t>
            </a:r>
            <a:r>
              <a:rPr sz="2500" dirty="0" err="1"/>
              <a:t>formadora</a:t>
            </a:r>
            <a:r>
              <a:rPr sz="2500" dirty="0"/>
              <a:t> de </a:t>
            </a:r>
            <a:r>
              <a:rPr sz="2500" dirty="0" err="1"/>
              <a:t>película</a:t>
            </a:r>
            <a:r>
              <a:rPr sz="2500" dirty="0"/>
              <a:t> (FFFP)</a:t>
            </a:r>
          </a:p>
          <a:p>
            <a:pPr marL="0" indent="0" eaLnBrk="1" hangingPunct="1">
              <a:lnSpc>
                <a:spcPct val="90000"/>
              </a:lnSpc>
              <a:buNone/>
              <a:defRPr sz="2400">
                <a:latin typeface="Arial" panose="020B0604020202020204" pitchFamily="34" charset="0"/>
                <a:ea typeface="ＭＳ Ｐゴシック" panose="020B0600070205080204" pitchFamily="34" charset="-128"/>
                <a:cs typeface="Arial" panose="020B0604020202020204" pitchFamily="34" charset="0"/>
              </a:defRPr>
            </a:pPr>
            <a:r>
              <a:rPr sz="2100" dirty="0" err="1">
                <a:latin typeface="Arial" panose="020B0604020202020204" pitchFamily="34" charset="0"/>
                <a:ea typeface="ＭＳ Ｐゴシック" panose="020B0600070205080204" pitchFamily="34" charset="-128"/>
                <a:cs typeface="Arial" panose="020B0604020202020204" pitchFamily="34" charset="0"/>
              </a:rPr>
              <a:t>Combina</a:t>
            </a:r>
            <a:r>
              <a:rPr sz="2100" dirty="0">
                <a:latin typeface="Arial" panose="020B0604020202020204" pitchFamily="34" charset="0"/>
                <a:ea typeface="ＭＳ Ｐゴシック" panose="020B0600070205080204" pitchFamily="34" charset="-128"/>
                <a:cs typeface="Arial" panose="020B0604020202020204" pitchFamily="34" charset="0"/>
              </a:rPr>
              <a:t> las </a:t>
            </a:r>
            <a:r>
              <a:rPr sz="2100" dirty="0" err="1">
                <a:latin typeface="Arial" panose="020B0604020202020204" pitchFamily="34" charset="0"/>
                <a:ea typeface="ＭＳ Ｐゴシック" panose="020B0600070205080204" pitchFamily="34" charset="-128"/>
                <a:cs typeface="Arial" panose="020B0604020202020204" pitchFamily="34" charset="0"/>
              </a:rPr>
              <a:t>capacidades</a:t>
            </a:r>
            <a:r>
              <a:rPr sz="2100" dirty="0">
                <a:latin typeface="Arial" panose="020B0604020202020204" pitchFamily="34" charset="0"/>
                <a:ea typeface="ＭＳ Ｐゴシック" panose="020B0600070205080204" pitchFamily="34" charset="-128"/>
                <a:cs typeface="Arial" panose="020B0604020202020204" pitchFamily="34" charset="0"/>
              </a:rPr>
              <a:t> del AFFF con la </a:t>
            </a:r>
            <a:r>
              <a:rPr sz="2100" dirty="0" err="1">
                <a:latin typeface="Arial" panose="020B0604020202020204" pitchFamily="34" charset="0"/>
                <a:ea typeface="ＭＳ Ｐゴシック" panose="020B0600070205080204" pitchFamily="34" charset="-128"/>
                <a:cs typeface="Arial" panose="020B0604020202020204" pitchFamily="34" charset="0"/>
              </a:rPr>
              <a:t>resistencia</a:t>
            </a:r>
            <a:r>
              <a:rPr sz="2100" dirty="0">
                <a:latin typeface="Arial" panose="020B0604020202020204" pitchFamily="34" charset="0"/>
                <a:ea typeface="ＭＳ Ｐゴシック" panose="020B0600070205080204" pitchFamily="34" charset="-128"/>
                <a:cs typeface="Arial" panose="020B0604020202020204" pitchFamily="34" charset="0"/>
              </a:rPr>
              <a:t> al </a:t>
            </a:r>
            <a:r>
              <a:rPr sz="2100" dirty="0" err="1">
                <a:latin typeface="Arial" panose="020B0604020202020204" pitchFamily="34" charset="0"/>
                <a:ea typeface="ＭＳ Ｐゴシック" panose="020B0600070205080204" pitchFamily="34" charset="-128"/>
                <a:cs typeface="Arial" panose="020B0604020202020204" pitchFamily="34" charset="0"/>
              </a:rPr>
              <a:t>calor</a:t>
            </a:r>
            <a:r>
              <a:rPr sz="2100" dirty="0">
                <a:latin typeface="Arial" panose="020B0604020202020204" pitchFamily="34" charset="0"/>
                <a:ea typeface="ＭＳ Ｐゴシック" panose="020B0600070205080204" pitchFamily="34" charset="-128"/>
                <a:cs typeface="Arial" panose="020B0604020202020204" pitchFamily="34" charset="0"/>
              </a:rPr>
              <a:t> de la </a:t>
            </a:r>
            <a:r>
              <a:rPr sz="2100" dirty="0" err="1">
                <a:latin typeface="Arial" panose="020B0604020202020204" pitchFamily="34" charset="0"/>
                <a:ea typeface="ＭＳ Ｐゴシック" panose="020B0600070205080204" pitchFamily="34" charset="-128"/>
                <a:cs typeface="Arial" panose="020B0604020202020204" pitchFamily="34" charset="0"/>
              </a:rPr>
              <a:t>espuma</a:t>
            </a:r>
            <a:r>
              <a:rPr sz="2100" dirty="0">
                <a:latin typeface="Arial" panose="020B0604020202020204" pitchFamily="34" charset="0"/>
                <a:ea typeface="ＭＳ Ｐゴシック" panose="020B0600070205080204" pitchFamily="34" charset="-128"/>
                <a:cs typeface="Arial" panose="020B0604020202020204" pitchFamily="34" charset="0"/>
              </a:rPr>
              <a:t> </a:t>
            </a:r>
            <a:r>
              <a:rPr sz="2100" dirty="0" err="1">
                <a:latin typeface="Arial" panose="020B0604020202020204" pitchFamily="34" charset="0"/>
                <a:ea typeface="ＭＳ Ｐゴシック" panose="020B0600070205080204" pitchFamily="34" charset="-128"/>
                <a:cs typeface="Arial" panose="020B0604020202020204" pitchFamily="34" charset="0"/>
              </a:rPr>
              <a:t>fluoroproteica</a:t>
            </a:r>
            <a:endParaRPr sz="2100" dirty="0">
              <a:latin typeface="Arial" panose="020B0604020202020204" pitchFamily="34" charset="0"/>
              <a:ea typeface="ＭＳ Ｐゴシック" panose="020B0600070205080204" pitchFamily="34" charset="-128"/>
              <a:cs typeface="Arial" panose="020B060402020202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99FA4D-716D-2DC6-B772-9D20FC4350CE}"/>
            </a:ext>
          </a:extLst>
        </p:cNvPr>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C1FDF64-5FA7-8ABD-6BCA-B46ED7264D20}"/>
              </a:ext>
            </a:extLst>
          </p:cNvPr>
          <p:cNvGraphicFramePr>
            <a:graphicFrameLocks noGrp="1"/>
          </p:cNvGraphicFramePr>
          <p:nvPr>
            <p:extLst>
              <p:ext uri="{D42A27DB-BD31-4B8C-83A1-F6EECF244321}">
                <p14:modId xmlns:p14="http://schemas.microsoft.com/office/powerpoint/2010/main" val="3689978438"/>
              </p:ext>
            </p:extLst>
          </p:nvPr>
        </p:nvGraphicFramePr>
        <p:xfrm>
          <a:off x="541915" y="1394707"/>
          <a:ext cx="10532632" cy="5012515"/>
        </p:xfrm>
        <a:graphic>
          <a:graphicData uri="http://schemas.openxmlformats.org/drawingml/2006/table">
            <a:tbl>
              <a:tblPr>
                <a:tableStyleId>{5C22544A-7EE6-4342-B048-85BDC9FD1C3A}</a:tableStyleId>
              </a:tblPr>
              <a:tblGrid>
                <a:gridCol w="5266316">
                  <a:extLst>
                    <a:ext uri="{9D8B030D-6E8A-4147-A177-3AD203B41FA5}">
                      <a16:colId xmlns:a16="http://schemas.microsoft.com/office/drawing/2014/main" val="2925199920"/>
                    </a:ext>
                  </a:extLst>
                </a:gridCol>
                <a:gridCol w="5266316">
                  <a:extLst>
                    <a:ext uri="{9D8B030D-6E8A-4147-A177-3AD203B41FA5}">
                      <a16:colId xmlns:a16="http://schemas.microsoft.com/office/drawing/2014/main" val="3076629936"/>
                    </a:ext>
                  </a:extLst>
                </a:gridCol>
              </a:tblGrid>
              <a:tr h="2597955">
                <a:tc>
                  <a:txBody>
                    <a:bodyPr/>
                    <a:lstStyle/>
                    <a:p>
                      <a:endParaRPr dirty="0"/>
                    </a:p>
                  </a:txBody>
                  <a:tcPr>
                    <a:lnL w="12700" cap="flat" cmpd="sng" algn="ctr">
                      <a:noFill/>
                      <a:prstDash val="solid"/>
                      <a:round/>
                      <a:headEnd type="none" w="med" len="med"/>
                      <a:tailEnd type="none" w="med" len="med"/>
                    </a:lnL>
                    <a:lnR w="12700" cap="flat" cmpd="sng" algn="ctr">
                      <a:solidFill>
                        <a:srgbClr val="FFB005"/>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FFB005"/>
                      </a:solidFill>
                      <a:prstDash val="solid"/>
                      <a:round/>
                      <a:headEnd type="none" w="med" len="med"/>
                      <a:tailEnd type="none" w="med" len="med"/>
                    </a:lnB>
                    <a:noFill/>
                  </a:tcPr>
                </a:tc>
                <a:tc>
                  <a:txBody>
                    <a:bodyPr/>
                    <a:lstStyle/>
                    <a:p>
                      <a:endParaRPr dirty="0"/>
                    </a:p>
                  </a:txBody>
                  <a:tcPr>
                    <a:lnL w="12700" cap="flat" cmpd="sng" algn="ctr">
                      <a:solidFill>
                        <a:srgbClr val="FFB005"/>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FFB005"/>
                      </a:solidFill>
                      <a:prstDash val="solid"/>
                      <a:round/>
                      <a:headEnd type="none" w="med" len="med"/>
                      <a:tailEnd type="none" w="med" len="med"/>
                    </a:lnB>
                    <a:noFill/>
                  </a:tcPr>
                </a:tc>
                <a:extLst>
                  <a:ext uri="{0D108BD9-81ED-4DB2-BD59-A6C34878D82A}">
                    <a16:rowId xmlns:a16="http://schemas.microsoft.com/office/drawing/2014/main" val="1303052102"/>
                  </a:ext>
                </a:extLst>
              </a:tr>
              <a:tr h="2414560">
                <a:tc>
                  <a:txBody>
                    <a:bodyPr/>
                    <a:lstStyle/>
                    <a:p>
                      <a:endParaRPr dirty="0"/>
                    </a:p>
                  </a:txBody>
                  <a:tcPr>
                    <a:lnL w="12700" cap="flat" cmpd="sng" algn="ctr">
                      <a:noFill/>
                      <a:prstDash val="solid"/>
                      <a:round/>
                      <a:headEnd type="none" w="med" len="med"/>
                      <a:tailEnd type="none" w="med" len="med"/>
                    </a:lnL>
                    <a:lnR w="12700" cap="flat" cmpd="sng" algn="ctr">
                      <a:solidFill>
                        <a:srgbClr val="FFB005"/>
                      </a:solidFill>
                      <a:prstDash val="solid"/>
                      <a:round/>
                      <a:headEnd type="none" w="med" len="med"/>
                      <a:tailEnd type="none" w="med" len="med"/>
                    </a:lnR>
                    <a:lnT w="12700" cap="flat" cmpd="sng" algn="ctr">
                      <a:solidFill>
                        <a:srgbClr val="FFB005"/>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dirty="0"/>
                    </a:p>
                  </a:txBody>
                  <a:tcPr>
                    <a:lnL w="12700" cap="flat" cmpd="sng" algn="ctr">
                      <a:solidFill>
                        <a:srgbClr val="FFB005"/>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FFB005"/>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140493000"/>
                  </a:ext>
                </a:extLst>
              </a:tr>
            </a:tbl>
          </a:graphicData>
        </a:graphic>
      </p:graphicFrame>
      <p:sp>
        <p:nvSpPr>
          <p:cNvPr id="4" name="Title 3">
            <a:extLst>
              <a:ext uri="{FF2B5EF4-FFF2-40B4-BE49-F238E27FC236}">
                <a16:creationId xmlns:a16="http://schemas.microsoft.com/office/drawing/2014/main" id="{0BB907DC-2841-5A7B-5361-D8034E23440B}"/>
              </a:ext>
            </a:extLst>
          </p:cNvPr>
          <p:cNvSpPr>
            <a:spLocks noGrp="1"/>
          </p:cNvSpPr>
          <p:nvPr>
            <p:ph type="title"/>
          </p:nvPr>
        </p:nvSpPr>
        <p:spPr/>
        <p:txBody>
          <a:bodyPr>
            <a:noAutofit/>
          </a:bodyPr>
          <a:lstStyle/>
          <a:p>
            <a:pPr>
              <a:defRPr sz="4000"/>
            </a:pPr>
            <a:r>
              <a:t>Principios básicos de la espuma</a:t>
            </a:r>
          </a:p>
        </p:txBody>
      </p:sp>
      <p:sp>
        <p:nvSpPr>
          <p:cNvPr id="7" name="Rectangle 3">
            <a:extLst>
              <a:ext uri="{FF2B5EF4-FFF2-40B4-BE49-F238E27FC236}">
                <a16:creationId xmlns:a16="http://schemas.microsoft.com/office/drawing/2014/main" id="{1C9EC20A-2EA9-DAA4-DF4D-9E7165C67C13}"/>
              </a:ext>
            </a:extLst>
          </p:cNvPr>
          <p:cNvSpPr>
            <a:spLocks noGrp="1"/>
          </p:cNvSpPr>
          <p:nvPr>
            <p:ph type="body" sz="quarter" idx="11"/>
          </p:nvPr>
        </p:nvSpPr>
        <p:spPr>
          <a:xfrm>
            <a:off x="491263" y="1332379"/>
            <a:ext cx="4766538" cy="2606355"/>
          </a:xfrm>
        </p:spPr>
        <p:txBody>
          <a:bodyPr wrap="square" anchor="t" anchorCtr="0">
            <a:spAutoFit/>
          </a:bodyPr>
          <a:lstStyle/>
          <a:p>
            <a:pPr marL="0" indent="0" eaLnBrk="1" hangingPunct="1">
              <a:lnSpc>
                <a:spcPct val="90000"/>
              </a:lnSpc>
              <a:buNone/>
              <a:defRPr sz="2600" b="1">
                <a:solidFill>
                  <a:srgbClr val="FFC000"/>
                </a:solidFill>
                <a:latin typeface="Arial" panose="020B0604020202020204" pitchFamily="34" charset="0"/>
                <a:ea typeface="ＭＳ Ｐゴシック" panose="020B0600070205080204" pitchFamily="34" charset="-128"/>
                <a:cs typeface="Arial" panose="020B0604020202020204" pitchFamily="34" charset="0"/>
              </a:defRPr>
            </a:pPr>
            <a:r>
              <a:rPr sz="2500" dirty="0" err="1"/>
              <a:t>Espuma</a:t>
            </a:r>
            <a:r>
              <a:rPr sz="2500" dirty="0"/>
              <a:t> </a:t>
            </a:r>
            <a:r>
              <a:rPr sz="2500" dirty="0" err="1"/>
              <a:t>Formadora</a:t>
            </a:r>
            <a:r>
              <a:rPr sz="2500" dirty="0"/>
              <a:t> de </a:t>
            </a:r>
            <a:r>
              <a:rPr sz="2500" dirty="0" err="1"/>
              <a:t>Película</a:t>
            </a:r>
            <a:r>
              <a:rPr sz="2500" dirty="0"/>
              <a:t> </a:t>
            </a:r>
            <a:r>
              <a:rPr sz="2500" dirty="0" err="1"/>
              <a:t>Acuosa</a:t>
            </a:r>
            <a:r>
              <a:rPr sz="2500" dirty="0"/>
              <a:t> </a:t>
            </a:r>
            <a:r>
              <a:rPr sz="2500" dirty="0" err="1"/>
              <a:t>Resistente</a:t>
            </a:r>
            <a:r>
              <a:rPr sz="2500" dirty="0"/>
              <a:t> al Alcohol (AR-AFFF, ATC)</a:t>
            </a:r>
          </a:p>
          <a:p>
            <a:pPr marL="0" indent="0" eaLnBrk="1" hangingPunct="1">
              <a:lnSpc>
                <a:spcPts val="2200"/>
              </a:lnSpc>
              <a:buNone/>
              <a:defRPr sz="2400">
                <a:latin typeface="Arial" panose="020B0604020202020204" pitchFamily="34" charset="0"/>
                <a:ea typeface="ＭＳ Ｐゴシック" panose="020B0600070205080204" pitchFamily="34" charset="-128"/>
                <a:cs typeface="Arial" panose="020B0604020202020204" pitchFamily="34" charset="0"/>
              </a:defRPr>
            </a:pPr>
            <a:r>
              <a:rPr sz="2100" dirty="0"/>
              <a:t>Cuando se </a:t>
            </a:r>
            <a:r>
              <a:rPr sz="2100" dirty="0" err="1"/>
              <a:t>aplica</a:t>
            </a:r>
            <a:r>
              <a:rPr sz="2100" dirty="0"/>
              <a:t> </a:t>
            </a:r>
            <a:r>
              <a:rPr sz="2100" dirty="0" err="1"/>
              <a:t>sobre</a:t>
            </a:r>
            <a:r>
              <a:rPr sz="2100" dirty="0"/>
              <a:t> combustibles de </a:t>
            </a:r>
            <a:r>
              <a:rPr sz="2100" dirty="0" err="1"/>
              <a:t>solventes</a:t>
            </a:r>
            <a:r>
              <a:rPr sz="2100" dirty="0"/>
              <a:t> </a:t>
            </a:r>
            <a:r>
              <a:rPr sz="2100" dirty="0" err="1"/>
              <a:t>polares</a:t>
            </a:r>
            <a:r>
              <a:rPr sz="2100" dirty="0"/>
              <a:t>, las </a:t>
            </a:r>
            <a:r>
              <a:rPr sz="2100" dirty="0" err="1"/>
              <a:t>espumas</a:t>
            </a:r>
            <a:r>
              <a:rPr sz="2100" dirty="0"/>
              <a:t> AR </a:t>
            </a:r>
            <a:r>
              <a:rPr sz="2100" dirty="0" err="1"/>
              <a:t>suelen</a:t>
            </a:r>
            <a:r>
              <a:rPr sz="2100" dirty="0"/>
              <a:t> </a:t>
            </a:r>
            <a:r>
              <a:rPr sz="2100" dirty="0" err="1"/>
              <a:t>formar</a:t>
            </a:r>
            <a:r>
              <a:rPr sz="2100" dirty="0"/>
              <a:t> </a:t>
            </a:r>
            <a:r>
              <a:rPr sz="2100" dirty="0" err="1"/>
              <a:t>una</a:t>
            </a:r>
            <a:r>
              <a:rPr sz="2100" dirty="0"/>
              <a:t> membrana </a:t>
            </a:r>
            <a:r>
              <a:rPr sz="2100" dirty="0" err="1"/>
              <a:t>polimérica</a:t>
            </a:r>
            <a:r>
              <a:rPr sz="2100" dirty="0"/>
              <a:t> </a:t>
            </a:r>
            <a:r>
              <a:rPr sz="2100" dirty="0" err="1"/>
              <a:t>en</a:t>
            </a:r>
            <a:r>
              <a:rPr sz="2100" dirty="0"/>
              <a:t> </a:t>
            </a:r>
            <a:r>
              <a:rPr sz="2100" dirty="0" err="1"/>
              <a:t>lugar</a:t>
            </a:r>
            <a:r>
              <a:rPr sz="2100" dirty="0"/>
              <a:t> de </a:t>
            </a:r>
            <a:r>
              <a:rPr sz="2100" dirty="0" err="1"/>
              <a:t>una</a:t>
            </a:r>
            <a:r>
              <a:rPr sz="2100" dirty="0"/>
              <a:t> </a:t>
            </a:r>
            <a:r>
              <a:rPr sz="2100" dirty="0" err="1"/>
              <a:t>película</a:t>
            </a:r>
            <a:r>
              <a:rPr sz="2100" dirty="0"/>
              <a:t> </a:t>
            </a:r>
            <a:r>
              <a:rPr sz="2100" dirty="0" err="1"/>
              <a:t>sobre</a:t>
            </a:r>
            <a:r>
              <a:rPr sz="2100" dirty="0"/>
              <a:t> </a:t>
            </a:r>
            <a:r>
              <a:rPr sz="2100" dirty="0" err="1"/>
              <a:t>el</a:t>
            </a:r>
            <a:r>
              <a:rPr sz="2100" dirty="0"/>
              <a:t> combustible.</a:t>
            </a:r>
          </a:p>
        </p:txBody>
      </p:sp>
      <p:sp>
        <p:nvSpPr>
          <p:cNvPr id="8" name="Rectangle 3">
            <a:extLst>
              <a:ext uri="{FF2B5EF4-FFF2-40B4-BE49-F238E27FC236}">
                <a16:creationId xmlns:a16="http://schemas.microsoft.com/office/drawing/2014/main" id="{D553A3F4-BB22-9486-89C1-48B50742C707}"/>
              </a:ext>
            </a:extLst>
          </p:cNvPr>
          <p:cNvSpPr txBox="1">
            <a:spLocks/>
          </p:cNvSpPr>
          <p:nvPr/>
        </p:nvSpPr>
        <p:spPr bwMode="auto">
          <a:xfrm>
            <a:off x="6037284" y="1328863"/>
            <a:ext cx="5257800" cy="2071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bg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bg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bg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eaLnBrk="1" hangingPunct="1">
              <a:lnSpc>
                <a:spcPct val="90000"/>
              </a:lnSpc>
              <a:buFont typeface="Arial" panose="020B0604020202020204" pitchFamily="34" charset="0"/>
              <a:buNone/>
              <a:defRPr sz="2600" b="1">
                <a:solidFill>
                  <a:srgbClr val="FFC000"/>
                </a:solidFill>
                <a:latin typeface="Arial" panose="020B0604020202020204" pitchFamily="34" charset="0"/>
                <a:ea typeface="ＭＳ Ｐゴシック" panose="020B0600070205080204" pitchFamily="34" charset="-128"/>
                <a:cs typeface="Arial" panose="020B0604020202020204" pitchFamily="34" charset="0"/>
              </a:defRPr>
            </a:pPr>
            <a:r>
              <a:rPr sz="2500" dirty="0" err="1"/>
              <a:t>Espuma</a:t>
            </a:r>
            <a:r>
              <a:rPr sz="2500" dirty="0"/>
              <a:t> </a:t>
            </a:r>
            <a:r>
              <a:rPr sz="2500" dirty="0" err="1"/>
              <a:t>Sintética</a:t>
            </a:r>
            <a:r>
              <a:rPr sz="2500" dirty="0"/>
              <a:t> Libre de </a:t>
            </a:r>
            <a:r>
              <a:rPr sz="2500" dirty="0" err="1"/>
              <a:t>Flúor</a:t>
            </a:r>
            <a:r>
              <a:rPr sz="2500" dirty="0"/>
              <a:t> </a:t>
            </a:r>
            <a:r>
              <a:rPr sz="2500" dirty="0" err="1"/>
              <a:t>Resistente</a:t>
            </a:r>
            <a:r>
              <a:rPr sz="2500" dirty="0"/>
              <a:t> al Alcohol (AR-SFFF)</a:t>
            </a:r>
          </a:p>
          <a:p>
            <a:pPr marL="0" indent="0" eaLnBrk="1" hangingPunct="1">
              <a:lnSpc>
                <a:spcPts val="2400"/>
              </a:lnSpc>
              <a:buFont typeface="Arial" panose="020B0604020202020204" pitchFamily="34" charset="0"/>
              <a:buNone/>
              <a:defRPr sz="2400">
                <a:latin typeface="Arial" panose="020B0604020202020204" pitchFamily="34" charset="0"/>
                <a:ea typeface="ＭＳ Ｐゴシック" panose="020B0600070205080204" pitchFamily="34" charset="-128"/>
                <a:cs typeface="Arial" panose="020B0604020202020204" pitchFamily="34" charset="0"/>
              </a:defRPr>
            </a:pPr>
            <a:r>
              <a:rPr sz="2100" dirty="0" err="1">
                <a:latin typeface="Arial" panose="020B0604020202020204" pitchFamily="34" charset="0"/>
                <a:ea typeface="ＭＳ Ｐゴシック" panose="020B0600070205080204" pitchFamily="34" charset="-128"/>
                <a:cs typeface="Arial" panose="020B0604020202020204" pitchFamily="34" charset="0"/>
              </a:rPr>
              <a:t>Está</a:t>
            </a:r>
            <a:r>
              <a:rPr sz="2100" dirty="0">
                <a:latin typeface="Arial" panose="020B0604020202020204" pitchFamily="34" charset="0"/>
                <a:ea typeface="ＭＳ Ｐゴシック" panose="020B0600070205080204" pitchFamily="34" charset="-128"/>
                <a:cs typeface="Arial" panose="020B0604020202020204" pitchFamily="34" charset="0"/>
              </a:rPr>
              <a:t> </a:t>
            </a:r>
            <a:r>
              <a:rPr sz="2100" dirty="0" err="1">
                <a:latin typeface="Arial" panose="020B0604020202020204" pitchFamily="34" charset="0"/>
                <a:ea typeface="ＭＳ Ｐゴシック" panose="020B0600070205080204" pitchFamily="34" charset="-128"/>
                <a:cs typeface="Arial" panose="020B0604020202020204" pitchFamily="34" charset="0"/>
              </a:rPr>
              <a:t>diseñada</a:t>
            </a:r>
            <a:r>
              <a:rPr sz="2100" dirty="0">
                <a:latin typeface="Arial" panose="020B0604020202020204" pitchFamily="34" charset="0"/>
                <a:ea typeface="ＭＳ Ｐゴシック" panose="020B0600070205080204" pitchFamily="34" charset="-128"/>
                <a:cs typeface="Arial" panose="020B0604020202020204" pitchFamily="34" charset="0"/>
              </a:rPr>
              <a:t> </a:t>
            </a:r>
            <a:r>
              <a:rPr sz="2100" dirty="0" err="1">
                <a:latin typeface="Arial" panose="020B0604020202020204" pitchFamily="34" charset="0"/>
                <a:ea typeface="ＭＳ Ｐゴシック" panose="020B0600070205080204" pitchFamily="34" charset="-128"/>
                <a:cs typeface="Arial" panose="020B0604020202020204" pitchFamily="34" charset="0"/>
              </a:rPr>
              <a:t>como</a:t>
            </a:r>
            <a:r>
              <a:rPr sz="2100" dirty="0">
                <a:latin typeface="Arial" panose="020B0604020202020204" pitchFamily="34" charset="0"/>
                <a:ea typeface="ＭＳ Ｐゴシック" panose="020B0600070205080204" pitchFamily="34" charset="-128"/>
                <a:cs typeface="Arial" panose="020B0604020202020204" pitchFamily="34" charset="0"/>
              </a:rPr>
              <a:t> </a:t>
            </a:r>
            <a:r>
              <a:rPr sz="2100" dirty="0" err="1">
                <a:latin typeface="Arial" panose="020B0604020202020204" pitchFamily="34" charset="0"/>
                <a:ea typeface="ＭＳ Ｐゴシック" panose="020B0600070205080204" pitchFamily="34" charset="-128"/>
                <a:cs typeface="Arial" panose="020B0604020202020204" pitchFamily="34" charset="0"/>
              </a:rPr>
              <a:t>una</a:t>
            </a:r>
            <a:r>
              <a:rPr sz="2100" dirty="0">
                <a:latin typeface="Arial" panose="020B0604020202020204" pitchFamily="34" charset="0"/>
                <a:ea typeface="ＭＳ Ｐゴシック" panose="020B0600070205080204" pitchFamily="34" charset="-128"/>
                <a:cs typeface="Arial" panose="020B0604020202020204" pitchFamily="34" charset="0"/>
              </a:rPr>
              <a:t> </a:t>
            </a:r>
            <a:r>
              <a:rPr sz="2100" dirty="0" err="1">
                <a:latin typeface="Arial" panose="020B0604020202020204" pitchFamily="34" charset="0"/>
                <a:ea typeface="ＭＳ Ｐゴシック" panose="020B0600070205080204" pitchFamily="34" charset="-128"/>
                <a:cs typeface="Arial" panose="020B0604020202020204" pitchFamily="34" charset="0"/>
              </a:rPr>
              <a:t>alternativa</a:t>
            </a:r>
            <a:r>
              <a:rPr sz="2100" dirty="0">
                <a:latin typeface="Arial" panose="020B0604020202020204" pitchFamily="34" charset="0"/>
                <a:ea typeface="ＭＳ Ｐゴシック" panose="020B0600070205080204" pitchFamily="34" charset="-128"/>
                <a:cs typeface="Arial" panose="020B0604020202020204" pitchFamily="34" charset="0"/>
              </a:rPr>
              <a:t> libre de PFAS a la AR-AFFF, </a:t>
            </a:r>
            <a:r>
              <a:rPr sz="2100" dirty="0" err="1">
                <a:latin typeface="Arial" panose="020B0604020202020204" pitchFamily="34" charset="0"/>
                <a:ea typeface="ＭＳ Ｐゴシック" panose="020B0600070205080204" pitchFamily="34" charset="-128"/>
                <a:cs typeface="Arial" panose="020B0604020202020204" pitchFamily="34" charset="0"/>
              </a:rPr>
              <a:t>generando</a:t>
            </a:r>
            <a:r>
              <a:rPr sz="2100" dirty="0">
                <a:latin typeface="Arial" panose="020B0604020202020204" pitchFamily="34" charset="0"/>
                <a:ea typeface="ＭＳ Ｐゴシック" panose="020B0600070205080204" pitchFamily="34" charset="-128"/>
                <a:cs typeface="Arial" panose="020B0604020202020204" pitchFamily="34" charset="0"/>
              </a:rPr>
              <a:t> </a:t>
            </a:r>
            <a:r>
              <a:rPr sz="2100" dirty="0" err="1">
                <a:latin typeface="Arial" panose="020B0604020202020204" pitchFamily="34" charset="0"/>
                <a:ea typeface="ＭＳ Ｐゴシック" panose="020B0600070205080204" pitchFamily="34" charset="-128"/>
                <a:cs typeface="Arial" panose="020B0604020202020204" pitchFamily="34" charset="0"/>
              </a:rPr>
              <a:t>una</a:t>
            </a:r>
            <a:r>
              <a:rPr sz="2100" dirty="0">
                <a:latin typeface="Arial" panose="020B0604020202020204" pitchFamily="34" charset="0"/>
                <a:ea typeface="ＭＳ Ｐゴシック" panose="020B0600070205080204" pitchFamily="34" charset="-128"/>
                <a:cs typeface="Arial" panose="020B0604020202020204" pitchFamily="34" charset="0"/>
              </a:rPr>
              <a:t> manta de </a:t>
            </a:r>
            <a:r>
              <a:rPr sz="2100" dirty="0" err="1">
                <a:latin typeface="Arial" panose="020B0604020202020204" pitchFamily="34" charset="0"/>
                <a:ea typeface="ＭＳ Ｐゴシック" panose="020B0600070205080204" pitchFamily="34" charset="-128"/>
                <a:cs typeface="Arial" panose="020B0604020202020204" pitchFamily="34" charset="0"/>
              </a:rPr>
              <a:t>espuma</a:t>
            </a:r>
            <a:r>
              <a:rPr sz="2100" dirty="0">
                <a:latin typeface="Arial" panose="020B0604020202020204" pitchFamily="34" charset="0"/>
                <a:ea typeface="ＭＳ Ｐゴシック" panose="020B0600070205080204" pitchFamily="34" charset="-128"/>
                <a:cs typeface="Arial" panose="020B0604020202020204" pitchFamily="34" charset="0"/>
              </a:rPr>
              <a:t> </a:t>
            </a:r>
            <a:r>
              <a:rPr sz="2100" dirty="0" err="1">
                <a:latin typeface="Arial" panose="020B0604020202020204" pitchFamily="34" charset="0"/>
                <a:ea typeface="ＭＳ Ｐゴシック" panose="020B0600070205080204" pitchFamily="34" charset="-128"/>
                <a:cs typeface="Arial" panose="020B0604020202020204" pitchFamily="34" charset="0"/>
              </a:rPr>
              <a:t>que</a:t>
            </a:r>
            <a:r>
              <a:rPr sz="2100" dirty="0">
                <a:latin typeface="Arial" panose="020B0604020202020204" pitchFamily="34" charset="0"/>
                <a:ea typeface="ＭＳ Ｐゴシック" panose="020B0600070205080204" pitchFamily="34" charset="-128"/>
                <a:cs typeface="Arial" panose="020B0604020202020204" pitchFamily="34" charset="0"/>
              </a:rPr>
              <a:t> </a:t>
            </a:r>
            <a:r>
              <a:rPr sz="2100" dirty="0" err="1">
                <a:latin typeface="Arial" panose="020B0604020202020204" pitchFamily="34" charset="0"/>
                <a:ea typeface="ＭＳ Ｐゴシック" panose="020B0600070205080204" pitchFamily="34" charset="-128"/>
                <a:cs typeface="Arial" panose="020B0604020202020204" pitchFamily="34" charset="0"/>
              </a:rPr>
              <a:t>separa</a:t>
            </a:r>
            <a:r>
              <a:rPr sz="2100" dirty="0">
                <a:latin typeface="Arial" panose="020B0604020202020204" pitchFamily="34" charset="0"/>
                <a:ea typeface="ＭＳ Ｐゴシック" panose="020B0600070205080204" pitchFamily="34" charset="-128"/>
                <a:cs typeface="Arial" panose="020B0604020202020204" pitchFamily="34" charset="0"/>
              </a:rPr>
              <a:t> </a:t>
            </a:r>
            <a:r>
              <a:rPr sz="2100" dirty="0" err="1">
                <a:latin typeface="Arial" panose="020B0604020202020204" pitchFamily="34" charset="0"/>
                <a:ea typeface="ＭＳ Ｐゴシック" panose="020B0600070205080204" pitchFamily="34" charset="-128"/>
                <a:cs typeface="Arial" panose="020B0604020202020204" pitchFamily="34" charset="0"/>
              </a:rPr>
              <a:t>físicamente</a:t>
            </a:r>
            <a:r>
              <a:rPr sz="2100" dirty="0">
                <a:latin typeface="Arial" panose="020B0604020202020204" pitchFamily="34" charset="0"/>
                <a:ea typeface="ＭＳ Ｐゴシック" panose="020B0600070205080204" pitchFamily="34" charset="-128"/>
                <a:cs typeface="Arial" panose="020B0604020202020204" pitchFamily="34" charset="0"/>
              </a:rPr>
              <a:t> </a:t>
            </a:r>
            <a:r>
              <a:rPr sz="2100" dirty="0" err="1">
                <a:latin typeface="Arial" panose="020B0604020202020204" pitchFamily="34" charset="0"/>
                <a:ea typeface="ＭＳ Ｐゴシック" panose="020B0600070205080204" pitchFamily="34" charset="-128"/>
                <a:cs typeface="Arial" panose="020B0604020202020204" pitchFamily="34" charset="0"/>
              </a:rPr>
              <a:t>el</a:t>
            </a:r>
            <a:r>
              <a:rPr sz="2100" dirty="0">
                <a:latin typeface="Arial" panose="020B0604020202020204" pitchFamily="34" charset="0"/>
                <a:ea typeface="ＭＳ Ｐゴシック" panose="020B0600070205080204" pitchFamily="34" charset="-128"/>
                <a:cs typeface="Arial" panose="020B0604020202020204" pitchFamily="34" charset="0"/>
              </a:rPr>
              <a:t> combustible del </a:t>
            </a:r>
            <a:r>
              <a:rPr sz="2100" dirty="0" err="1">
                <a:latin typeface="Arial" panose="020B0604020202020204" pitchFamily="34" charset="0"/>
                <a:ea typeface="ＭＳ Ｐゴシック" panose="020B0600070205080204" pitchFamily="34" charset="-128"/>
                <a:cs typeface="Arial" panose="020B0604020202020204" pitchFamily="34" charset="0"/>
              </a:rPr>
              <a:t>oxígeno</a:t>
            </a:r>
            <a:r>
              <a:rPr sz="2100" dirty="0">
                <a:latin typeface="Arial" panose="020B0604020202020204" pitchFamily="34" charset="0"/>
                <a:ea typeface="ＭＳ Ｐゴシック" panose="020B0600070205080204" pitchFamily="34" charset="-128"/>
                <a:cs typeface="Arial" panose="020B0604020202020204" pitchFamily="34" charset="0"/>
              </a:rPr>
              <a:t>. </a:t>
            </a:r>
          </a:p>
        </p:txBody>
      </p:sp>
      <p:sp>
        <p:nvSpPr>
          <p:cNvPr id="9" name="TextBox 8">
            <a:extLst>
              <a:ext uri="{FF2B5EF4-FFF2-40B4-BE49-F238E27FC236}">
                <a16:creationId xmlns:a16="http://schemas.microsoft.com/office/drawing/2014/main" id="{E0A1C5C3-6BD3-56E3-9B7D-B8C31529C78B}"/>
              </a:ext>
            </a:extLst>
          </p:cNvPr>
          <p:cNvSpPr txBox="1"/>
          <p:nvPr/>
        </p:nvSpPr>
        <p:spPr>
          <a:xfrm>
            <a:off x="3043963" y="815269"/>
            <a:ext cx="6104074" cy="480131"/>
          </a:xfrm>
          <a:prstGeom prst="rect">
            <a:avLst/>
          </a:prstGeom>
          <a:noFill/>
        </p:spPr>
        <p:txBody>
          <a:bodyPr wrap="square">
            <a:spAutoFit/>
          </a:bodyPr>
          <a:lstStyle/>
          <a:p>
            <a:pPr marL="0" indent="0" algn="ctr" eaLnBrk="1" hangingPunct="1">
              <a:lnSpc>
                <a:spcPct val="90000"/>
              </a:lnSpc>
              <a:buNone/>
              <a:defRPr sz="2800">
                <a:solidFill>
                  <a:schemeClr val="tx2">
                    <a:lumMod val="20000"/>
                    <a:lumOff val="80000"/>
                  </a:schemeClr>
                </a:solidFill>
                <a:latin typeface="Arial" panose="020B0604020202020204" pitchFamily="34" charset="0"/>
                <a:ea typeface="ＭＳ Ｐゴシック" panose="020B0600070205080204" pitchFamily="34" charset="-128"/>
                <a:cs typeface="Arial" panose="020B0604020202020204" pitchFamily="34" charset="0"/>
              </a:defRPr>
            </a:pPr>
            <a:r>
              <a:t>Tipos de espuma:</a:t>
            </a:r>
          </a:p>
        </p:txBody>
      </p:sp>
      <p:sp>
        <p:nvSpPr>
          <p:cNvPr id="10" name="Rectangle 3">
            <a:extLst>
              <a:ext uri="{FF2B5EF4-FFF2-40B4-BE49-F238E27FC236}">
                <a16:creationId xmlns:a16="http://schemas.microsoft.com/office/drawing/2014/main" id="{053B424A-9D61-5275-AD4A-E83F22045E03}"/>
              </a:ext>
            </a:extLst>
          </p:cNvPr>
          <p:cNvSpPr txBox="1">
            <a:spLocks/>
          </p:cNvSpPr>
          <p:nvPr/>
        </p:nvSpPr>
        <p:spPr bwMode="auto">
          <a:xfrm>
            <a:off x="457200" y="4164854"/>
            <a:ext cx="5170848" cy="2388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bg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bg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bg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eaLnBrk="1" hangingPunct="1">
              <a:lnSpc>
                <a:spcPct val="90000"/>
              </a:lnSpc>
              <a:buNone/>
              <a:defRPr sz="2600" b="1">
                <a:solidFill>
                  <a:srgbClr val="FFC000"/>
                </a:solidFill>
                <a:cs typeface="Arial"/>
              </a:defRPr>
            </a:pPr>
            <a:r>
              <a:rPr sz="2500" dirty="0" err="1"/>
              <a:t>Espuma</a:t>
            </a:r>
            <a:r>
              <a:rPr sz="2500" dirty="0"/>
              <a:t> </a:t>
            </a:r>
            <a:r>
              <a:rPr sz="2500" dirty="0" err="1"/>
              <a:t>sintética</a:t>
            </a:r>
            <a:r>
              <a:rPr sz="2500" dirty="0"/>
              <a:t> sin </a:t>
            </a:r>
            <a:r>
              <a:rPr sz="2500" dirty="0" err="1"/>
              <a:t>flúor</a:t>
            </a:r>
            <a:r>
              <a:rPr sz="2500" dirty="0"/>
              <a:t> </a:t>
            </a:r>
            <a:br>
              <a:rPr lang="es-AR" sz="2500" dirty="0"/>
            </a:br>
            <a:r>
              <a:rPr sz="2500" dirty="0"/>
              <a:t>(SFFF, F3)</a:t>
            </a:r>
          </a:p>
          <a:p>
            <a:pPr marL="0" indent="0" eaLnBrk="1" hangingPunct="1">
              <a:lnSpc>
                <a:spcPts val="2400"/>
              </a:lnSpc>
              <a:buNone/>
              <a:defRPr sz="2400">
                <a:latin typeface="Arial" panose="020B0604020202020204" pitchFamily="34" charset="0"/>
                <a:ea typeface="ＭＳ Ｐゴシック" panose="020B0600070205080204" pitchFamily="34" charset="-128"/>
                <a:cs typeface="Arial" panose="020B0604020202020204" pitchFamily="34" charset="0"/>
              </a:defRPr>
            </a:pPr>
            <a:r>
              <a:rPr sz="2100" dirty="0" err="1">
                <a:latin typeface="Arial" panose="020B0604020202020204" pitchFamily="34" charset="0"/>
                <a:ea typeface="ＭＳ Ｐゴシック" panose="020B0600070205080204" pitchFamily="34" charset="-128"/>
                <a:cs typeface="Arial" panose="020B0604020202020204" pitchFamily="34" charset="0"/>
              </a:rPr>
              <a:t>Está</a:t>
            </a:r>
            <a:r>
              <a:rPr sz="2100" dirty="0">
                <a:latin typeface="Arial" panose="020B0604020202020204" pitchFamily="34" charset="0"/>
                <a:ea typeface="ＭＳ Ｐゴシック" panose="020B0600070205080204" pitchFamily="34" charset="-128"/>
                <a:cs typeface="Arial" panose="020B0604020202020204" pitchFamily="34" charset="0"/>
              </a:rPr>
              <a:t> </a:t>
            </a:r>
            <a:r>
              <a:rPr sz="2100" dirty="0" err="1">
                <a:latin typeface="Arial" panose="020B0604020202020204" pitchFamily="34" charset="0"/>
                <a:ea typeface="ＭＳ Ｐゴシック" panose="020B0600070205080204" pitchFamily="34" charset="-128"/>
                <a:cs typeface="Arial" panose="020B0604020202020204" pitchFamily="34" charset="0"/>
              </a:rPr>
              <a:t>diseñada</a:t>
            </a:r>
            <a:r>
              <a:rPr sz="2100" dirty="0">
                <a:latin typeface="Arial" panose="020B0604020202020204" pitchFamily="34" charset="0"/>
                <a:ea typeface="ＭＳ Ｐゴシック" panose="020B0600070205080204" pitchFamily="34" charset="-128"/>
                <a:cs typeface="Arial" panose="020B0604020202020204" pitchFamily="34" charset="0"/>
              </a:rPr>
              <a:t> </a:t>
            </a:r>
            <a:r>
              <a:rPr sz="2100" dirty="0" err="1">
                <a:latin typeface="Arial" panose="020B0604020202020204" pitchFamily="34" charset="0"/>
                <a:ea typeface="ＭＳ Ｐゴシック" panose="020B0600070205080204" pitchFamily="34" charset="-128"/>
                <a:cs typeface="Arial" panose="020B0604020202020204" pitchFamily="34" charset="0"/>
              </a:rPr>
              <a:t>como</a:t>
            </a:r>
            <a:r>
              <a:rPr sz="2100" dirty="0">
                <a:latin typeface="Arial" panose="020B0604020202020204" pitchFamily="34" charset="0"/>
                <a:ea typeface="ＭＳ Ｐゴシック" panose="020B0600070205080204" pitchFamily="34" charset="-128"/>
                <a:cs typeface="Arial" panose="020B0604020202020204" pitchFamily="34" charset="0"/>
              </a:rPr>
              <a:t> </a:t>
            </a:r>
            <a:r>
              <a:rPr sz="2100" dirty="0" err="1">
                <a:latin typeface="Arial" panose="020B0604020202020204" pitchFamily="34" charset="0"/>
                <a:ea typeface="ＭＳ Ｐゴシック" panose="020B0600070205080204" pitchFamily="34" charset="-128"/>
                <a:cs typeface="Arial" panose="020B0604020202020204" pitchFamily="34" charset="0"/>
              </a:rPr>
              <a:t>una</a:t>
            </a:r>
            <a:r>
              <a:rPr sz="2100" dirty="0">
                <a:latin typeface="Arial" panose="020B0604020202020204" pitchFamily="34" charset="0"/>
                <a:ea typeface="ＭＳ Ｐゴシック" panose="020B0600070205080204" pitchFamily="34" charset="-128"/>
                <a:cs typeface="Arial" panose="020B0604020202020204" pitchFamily="34" charset="0"/>
              </a:rPr>
              <a:t> </a:t>
            </a:r>
            <a:r>
              <a:rPr sz="2100" dirty="0" err="1">
                <a:latin typeface="Arial" panose="020B0604020202020204" pitchFamily="34" charset="0"/>
                <a:ea typeface="ＭＳ Ｐゴシック" panose="020B0600070205080204" pitchFamily="34" charset="-128"/>
                <a:cs typeface="Arial" panose="020B0604020202020204" pitchFamily="34" charset="0"/>
              </a:rPr>
              <a:t>alternativa</a:t>
            </a:r>
            <a:r>
              <a:rPr sz="2100" dirty="0">
                <a:latin typeface="Arial" panose="020B0604020202020204" pitchFamily="34" charset="0"/>
                <a:ea typeface="ＭＳ Ｐゴシック" panose="020B0600070205080204" pitchFamily="34" charset="-128"/>
                <a:cs typeface="Arial" panose="020B0604020202020204" pitchFamily="34" charset="0"/>
              </a:rPr>
              <a:t> libre de PFAS al AFFF y </a:t>
            </a:r>
            <a:r>
              <a:rPr sz="2100" dirty="0" err="1">
                <a:latin typeface="Arial" panose="020B0604020202020204" pitchFamily="34" charset="0"/>
                <a:ea typeface="ＭＳ Ｐゴシック" panose="020B0600070205080204" pitchFamily="34" charset="-128"/>
                <a:cs typeface="Arial" panose="020B0604020202020204" pitchFamily="34" charset="0"/>
              </a:rPr>
              <a:t>utiliza</a:t>
            </a:r>
            <a:r>
              <a:rPr sz="2100" dirty="0">
                <a:latin typeface="Arial" panose="020B0604020202020204" pitchFamily="34" charset="0"/>
                <a:ea typeface="ＭＳ Ｐゴシック" panose="020B0600070205080204" pitchFamily="34" charset="-128"/>
                <a:cs typeface="Arial" panose="020B0604020202020204" pitchFamily="34" charset="0"/>
              </a:rPr>
              <a:t> </a:t>
            </a:r>
            <a:r>
              <a:rPr sz="2100" dirty="0" err="1">
                <a:latin typeface="Arial" panose="020B0604020202020204" pitchFamily="34" charset="0"/>
                <a:ea typeface="ＭＳ Ｐゴシック" panose="020B0600070205080204" pitchFamily="34" charset="-128"/>
                <a:cs typeface="Arial" panose="020B0604020202020204" pitchFamily="34" charset="0"/>
              </a:rPr>
              <a:t>diferentes</a:t>
            </a:r>
            <a:r>
              <a:rPr sz="2100" dirty="0">
                <a:latin typeface="Arial" panose="020B0604020202020204" pitchFamily="34" charset="0"/>
                <a:ea typeface="ＭＳ Ｐゴシック" panose="020B0600070205080204" pitchFamily="34" charset="-128"/>
                <a:cs typeface="Arial" panose="020B0604020202020204" pitchFamily="34" charset="0"/>
              </a:rPr>
              <a:t> </a:t>
            </a:r>
            <a:r>
              <a:rPr sz="2100" dirty="0" err="1">
                <a:latin typeface="Arial" panose="020B0604020202020204" pitchFamily="34" charset="0"/>
                <a:ea typeface="ＭＳ Ｐゴシック" panose="020B0600070205080204" pitchFamily="34" charset="-128"/>
                <a:cs typeface="Arial" panose="020B0604020202020204" pitchFamily="34" charset="0"/>
              </a:rPr>
              <a:t>agentes</a:t>
            </a:r>
            <a:r>
              <a:rPr sz="2100" dirty="0">
                <a:latin typeface="Arial" panose="020B0604020202020204" pitchFamily="34" charset="0"/>
                <a:ea typeface="ＭＳ Ｐゴシック" panose="020B0600070205080204" pitchFamily="34" charset="-128"/>
                <a:cs typeface="Arial" panose="020B0604020202020204" pitchFamily="34" charset="0"/>
              </a:rPr>
              <a:t> </a:t>
            </a:r>
            <a:r>
              <a:rPr sz="2100" dirty="0" err="1">
                <a:latin typeface="Arial" panose="020B0604020202020204" pitchFamily="34" charset="0"/>
                <a:ea typeface="ＭＳ Ｐゴシック" panose="020B0600070205080204" pitchFamily="34" charset="-128"/>
                <a:cs typeface="Arial" panose="020B0604020202020204" pitchFamily="34" charset="0"/>
              </a:rPr>
              <a:t>tensioactivos</a:t>
            </a:r>
            <a:r>
              <a:rPr sz="2100" dirty="0">
                <a:latin typeface="Arial" panose="020B0604020202020204" pitchFamily="34" charset="0"/>
                <a:ea typeface="ＭＳ Ｐゴシック" panose="020B0600070205080204" pitchFamily="34" charset="-128"/>
                <a:cs typeface="Arial" panose="020B0604020202020204" pitchFamily="34" charset="0"/>
              </a:rPr>
              <a:t> para </a:t>
            </a:r>
            <a:r>
              <a:rPr sz="2100" dirty="0" err="1">
                <a:latin typeface="Arial" panose="020B0604020202020204" pitchFamily="34" charset="0"/>
                <a:ea typeface="ＭＳ Ｐゴシック" panose="020B0600070205080204" pitchFamily="34" charset="-128"/>
                <a:cs typeface="Arial" panose="020B0604020202020204" pitchFamily="34" charset="0"/>
              </a:rPr>
              <a:t>controlar</a:t>
            </a:r>
            <a:r>
              <a:rPr sz="2100" dirty="0">
                <a:latin typeface="Arial" panose="020B0604020202020204" pitchFamily="34" charset="0"/>
                <a:ea typeface="ＭＳ Ｐゴシック" panose="020B0600070205080204" pitchFamily="34" charset="-128"/>
                <a:cs typeface="Arial" panose="020B0604020202020204" pitchFamily="34" charset="0"/>
              </a:rPr>
              <a:t> </a:t>
            </a:r>
            <a:r>
              <a:rPr sz="2100" dirty="0" err="1">
                <a:latin typeface="Arial" panose="020B0604020202020204" pitchFamily="34" charset="0"/>
                <a:ea typeface="ＭＳ Ｐゴシック" panose="020B0600070205080204" pitchFamily="34" charset="-128"/>
                <a:cs typeface="Arial" panose="020B0604020202020204" pitchFamily="34" charset="0"/>
              </a:rPr>
              <a:t>vapores</a:t>
            </a:r>
            <a:r>
              <a:rPr sz="2100" dirty="0">
                <a:latin typeface="Arial" panose="020B0604020202020204" pitchFamily="34" charset="0"/>
                <a:ea typeface="ＭＳ Ｐゴシック" panose="020B0600070205080204" pitchFamily="34" charset="-128"/>
                <a:cs typeface="Arial" panose="020B0604020202020204" pitchFamily="34" charset="0"/>
              </a:rPr>
              <a:t> y </a:t>
            </a:r>
            <a:r>
              <a:rPr sz="2100" dirty="0" err="1">
                <a:latin typeface="Arial" panose="020B0604020202020204" pitchFamily="34" charset="0"/>
                <a:ea typeface="ＭＳ Ｐゴシック" panose="020B0600070205080204" pitchFamily="34" charset="-128"/>
                <a:cs typeface="Arial" panose="020B0604020202020204" pitchFamily="34" charset="0"/>
              </a:rPr>
              <a:t>extinguir</a:t>
            </a:r>
            <a:r>
              <a:rPr sz="2100" dirty="0">
                <a:latin typeface="Arial" panose="020B0604020202020204" pitchFamily="34" charset="0"/>
                <a:ea typeface="ＭＳ Ｐゴシック" panose="020B0600070205080204" pitchFamily="34" charset="-128"/>
                <a:cs typeface="Arial" panose="020B0604020202020204" pitchFamily="34" charset="0"/>
              </a:rPr>
              <a:t> </a:t>
            </a:r>
            <a:r>
              <a:rPr sz="2100" dirty="0" err="1">
                <a:latin typeface="Arial" panose="020B0604020202020204" pitchFamily="34" charset="0"/>
                <a:ea typeface="ＭＳ Ｐゴシック" panose="020B0600070205080204" pitchFamily="34" charset="-128"/>
                <a:cs typeface="Arial" panose="020B0604020202020204" pitchFamily="34" charset="0"/>
              </a:rPr>
              <a:t>incendios</a:t>
            </a:r>
            <a:r>
              <a:rPr sz="2100" dirty="0">
                <a:latin typeface="Arial" panose="020B0604020202020204" pitchFamily="34" charset="0"/>
                <a:ea typeface="ＭＳ Ｐゴシック" panose="020B0600070205080204" pitchFamily="34" charset="-128"/>
                <a:cs typeface="Arial" panose="020B0604020202020204" pitchFamily="34" charset="0"/>
              </a:rPr>
              <a:t> de combustibles Clase B</a:t>
            </a:r>
          </a:p>
        </p:txBody>
      </p:sp>
      <p:sp>
        <p:nvSpPr>
          <p:cNvPr id="12" name="Rectangle 11">
            <a:extLst>
              <a:ext uri="{FF2B5EF4-FFF2-40B4-BE49-F238E27FC236}">
                <a16:creationId xmlns:a16="http://schemas.microsoft.com/office/drawing/2014/main" id="{F1DC26B5-6A50-1BE5-7C07-823ECA76CBEF}"/>
              </a:ext>
            </a:extLst>
          </p:cNvPr>
          <p:cNvSpPr/>
          <p:nvPr/>
        </p:nvSpPr>
        <p:spPr>
          <a:xfrm>
            <a:off x="5808231" y="3962400"/>
            <a:ext cx="5215662" cy="2358232"/>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endParaRPr/>
          </a:p>
        </p:txBody>
      </p:sp>
    </p:spTree>
    <p:extLst>
      <p:ext uri="{BB962C8B-B14F-4D97-AF65-F5344CB8AC3E}">
        <p14:creationId xmlns:p14="http://schemas.microsoft.com/office/powerpoint/2010/main" val="28946066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6A5D52C-780C-61C2-8366-A46B51101E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17542" y="0"/>
            <a:ext cx="10274458" cy="6858000"/>
          </a:xfrm>
          <a:prstGeom prst="rect">
            <a:avLst/>
          </a:prstGeom>
        </p:spPr>
      </p:pic>
      <p:grpSp>
        <p:nvGrpSpPr>
          <p:cNvPr id="10" name="Group 9">
            <a:extLst>
              <a:ext uri="{FF2B5EF4-FFF2-40B4-BE49-F238E27FC236}">
                <a16:creationId xmlns:a16="http://schemas.microsoft.com/office/drawing/2014/main" id="{800ADD33-9E87-9292-492B-93784BC9AB46}"/>
              </a:ext>
            </a:extLst>
          </p:cNvPr>
          <p:cNvGrpSpPr/>
          <p:nvPr/>
        </p:nvGrpSpPr>
        <p:grpSpPr>
          <a:xfrm>
            <a:off x="0" y="1039"/>
            <a:ext cx="12725400" cy="6863542"/>
            <a:chOff x="0" y="1039"/>
            <a:chExt cx="10984949" cy="6863542"/>
          </a:xfrm>
        </p:grpSpPr>
        <p:sp>
          <p:nvSpPr>
            <p:cNvPr id="8" name="Rectangle 7">
              <a:extLst>
                <a:ext uri="{FF2B5EF4-FFF2-40B4-BE49-F238E27FC236}">
                  <a16:creationId xmlns:a16="http://schemas.microsoft.com/office/drawing/2014/main" id="{F4DA7CDE-3D45-D9C7-F8E2-9E40C9C9347B}"/>
                </a:ext>
              </a:extLst>
            </p:cNvPr>
            <p:cNvSpPr/>
            <p:nvPr/>
          </p:nvSpPr>
          <p:spPr>
            <a:xfrm>
              <a:off x="0" y="1039"/>
              <a:ext cx="10984949" cy="6863542"/>
            </a:xfrm>
            <a:prstGeom prst="rect">
              <a:avLst/>
            </a:prstGeom>
            <a:gradFill flip="none" rotWithShape="1">
              <a:gsLst>
                <a:gs pos="21000">
                  <a:srgbClr val="1A2450"/>
                </a:gs>
                <a:gs pos="51000">
                  <a:srgbClr val="1A2450">
                    <a:alpha val="48000"/>
                  </a:srgbClr>
                </a:gs>
                <a:gs pos="100000">
                  <a:srgbClr val="1A2450">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endParaRPr/>
            </a:p>
          </p:txBody>
        </p:sp>
        <p:sp>
          <p:nvSpPr>
            <p:cNvPr id="9" name="Rectangle 8">
              <a:extLst>
                <a:ext uri="{FF2B5EF4-FFF2-40B4-BE49-F238E27FC236}">
                  <a16:creationId xmlns:a16="http://schemas.microsoft.com/office/drawing/2014/main" id="{86504248-653A-ABC1-71A5-B2EF6742F3F7}"/>
                </a:ext>
              </a:extLst>
            </p:cNvPr>
            <p:cNvSpPr/>
            <p:nvPr/>
          </p:nvSpPr>
          <p:spPr>
            <a:xfrm>
              <a:off x="0" y="1039"/>
              <a:ext cx="10984949" cy="6863542"/>
            </a:xfrm>
            <a:prstGeom prst="rect">
              <a:avLst/>
            </a:prstGeom>
            <a:gradFill flip="none" rotWithShape="1">
              <a:gsLst>
                <a:gs pos="0">
                  <a:srgbClr val="1A2450"/>
                </a:gs>
                <a:gs pos="51000">
                  <a:srgbClr val="1A2450">
                    <a:alpha val="48000"/>
                  </a:srgbClr>
                </a:gs>
                <a:gs pos="100000">
                  <a:srgbClr val="1A2450">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endParaRPr/>
            </a:p>
          </p:txBody>
        </p:sp>
      </p:grpSp>
      <p:sp>
        <p:nvSpPr>
          <p:cNvPr id="2" name="Text Placeholder 1">
            <a:extLst>
              <a:ext uri="{FF2B5EF4-FFF2-40B4-BE49-F238E27FC236}">
                <a16:creationId xmlns:a16="http://schemas.microsoft.com/office/drawing/2014/main" id="{569D24F9-121C-E1C5-8253-5997DFEA7082}"/>
              </a:ext>
            </a:extLst>
          </p:cNvPr>
          <p:cNvSpPr>
            <a:spLocks noGrp="1"/>
          </p:cNvSpPr>
          <p:nvPr>
            <p:ph type="body" sz="quarter" idx="11"/>
          </p:nvPr>
        </p:nvSpPr>
        <p:spPr>
          <a:xfrm>
            <a:off x="457200" y="991627"/>
            <a:ext cx="8915400" cy="5409173"/>
          </a:xfrm>
        </p:spPr>
        <p:txBody>
          <a:bodyPr wrap="square">
            <a:spAutoFit/>
          </a:bodyPr>
          <a:lstStyle/>
          <a:p>
            <a:pPr marL="0" indent="0">
              <a:lnSpc>
                <a:spcPts val="2900"/>
              </a:lnSpc>
              <a:buNone/>
              <a:defRPr sz="2800">
                <a:latin typeface="Arial" panose="020B0604020202020204" pitchFamily="34" charset="0"/>
                <a:ea typeface="ＭＳ Ｐゴシック" panose="020B0600070205080204" pitchFamily="34" charset="-128"/>
                <a:cs typeface="Arial" panose="020B0604020202020204" pitchFamily="34" charset="0"/>
              </a:defRPr>
            </a:pPr>
            <a:r>
              <a:rPr dirty="0" err="1"/>
              <a:t>Espumas</a:t>
            </a:r>
            <a:r>
              <a:rPr dirty="0"/>
              <a:t> </a:t>
            </a:r>
            <a:r>
              <a:rPr dirty="0" err="1"/>
              <a:t>reformuladas</a:t>
            </a:r>
            <a:r>
              <a:rPr dirty="0"/>
              <a:t> para Clase B.</a:t>
            </a:r>
            <a:endParaRPr dirty="0">
              <a:latin typeface="Arial" panose="020B0604020202020204" pitchFamily="34" charset="0"/>
              <a:ea typeface="ＭＳ Ｐゴシック" panose="020B0600070205080204" pitchFamily="34" charset="-128"/>
              <a:cs typeface="Arial" panose="020B0604020202020204" pitchFamily="34" charset="0"/>
            </a:endParaRPr>
          </a:p>
          <a:p>
            <a:pPr lvl="1">
              <a:lnSpc>
                <a:spcPts val="2900"/>
              </a:lnSpc>
              <a:defRPr sz="2600"/>
            </a:pPr>
            <a:r>
              <a:rPr dirty="0" err="1"/>
              <a:t>Características</a:t>
            </a:r>
            <a:r>
              <a:rPr dirty="0"/>
              <a:t> de SFFF y AR-SFFF</a:t>
            </a:r>
          </a:p>
          <a:p>
            <a:pPr lvl="2">
              <a:lnSpc>
                <a:spcPts val="2900"/>
              </a:lnSpc>
            </a:pPr>
            <a:r>
              <a:rPr dirty="0" err="1"/>
              <a:t>Espumas</a:t>
            </a:r>
            <a:r>
              <a:rPr dirty="0"/>
              <a:t> </a:t>
            </a:r>
            <a:r>
              <a:rPr dirty="0" err="1"/>
              <a:t>extintoras</a:t>
            </a:r>
            <a:r>
              <a:rPr dirty="0"/>
              <a:t> de </a:t>
            </a:r>
            <a:r>
              <a:rPr dirty="0" err="1"/>
              <a:t>clase</a:t>
            </a:r>
            <a:r>
              <a:rPr dirty="0"/>
              <a:t> B</a:t>
            </a:r>
          </a:p>
          <a:p>
            <a:pPr lvl="2">
              <a:lnSpc>
                <a:spcPts val="2900"/>
              </a:lnSpc>
            </a:pPr>
            <a:r>
              <a:rPr dirty="0" err="1"/>
              <a:t>Química</a:t>
            </a:r>
            <a:r>
              <a:rPr dirty="0"/>
              <a:t> de la </a:t>
            </a:r>
            <a:r>
              <a:rPr dirty="0" err="1"/>
              <a:t>espuma</a:t>
            </a:r>
            <a:r>
              <a:rPr dirty="0"/>
              <a:t> </a:t>
            </a:r>
            <a:r>
              <a:rPr dirty="0" err="1"/>
              <a:t>sintética</a:t>
            </a:r>
            <a:r>
              <a:rPr dirty="0"/>
              <a:t> sin </a:t>
            </a:r>
            <a:r>
              <a:rPr dirty="0" err="1"/>
              <a:t>flúor</a:t>
            </a:r>
            <a:r>
              <a:rPr dirty="0"/>
              <a:t> (SFFF)</a:t>
            </a:r>
          </a:p>
          <a:p>
            <a:pPr lvl="2">
              <a:lnSpc>
                <a:spcPts val="2900"/>
              </a:lnSpc>
            </a:pPr>
            <a:r>
              <a:rPr dirty="0"/>
              <a:t>No </a:t>
            </a:r>
            <a:r>
              <a:rPr dirty="0" err="1"/>
              <a:t>contienen</a:t>
            </a:r>
            <a:r>
              <a:rPr dirty="0"/>
              <a:t> </a:t>
            </a:r>
            <a:r>
              <a:rPr dirty="0" err="1"/>
              <a:t>surfactantes</a:t>
            </a:r>
            <a:r>
              <a:rPr dirty="0"/>
              <a:t> </a:t>
            </a:r>
            <a:r>
              <a:rPr dirty="0" err="1"/>
              <a:t>fluorados</a:t>
            </a:r>
            <a:r>
              <a:rPr dirty="0"/>
              <a:t> </a:t>
            </a:r>
            <a:r>
              <a:rPr dirty="0" err="1"/>
              <a:t>ni</a:t>
            </a:r>
            <a:r>
              <a:rPr dirty="0"/>
              <a:t> PFAS</a:t>
            </a:r>
          </a:p>
          <a:p>
            <a:pPr lvl="2">
              <a:lnSpc>
                <a:spcPts val="2900"/>
              </a:lnSpc>
            </a:pPr>
            <a:r>
              <a:rPr dirty="0"/>
              <a:t>No </a:t>
            </a:r>
            <a:r>
              <a:rPr dirty="0" err="1"/>
              <a:t>forman</a:t>
            </a:r>
            <a:r>
              <a:rPr dirty="0"/>
              <a:t> </a:t>
            </a:r>
            <a:r>
              <a:rPr dirty="0" err="1"/>
              <a:t>una</a:t>
            </a:r>
            <a:r>
              <a:rPr dirty="0"/>
              <a:t> </a:t>
            </a:r>
            <a:r>
              <a:rPr dirty="0" err="1"/>
              <a:t>película</a:t>
            </a:r>
            <a:r>
              <a:rPr dirty="0"/>
              <a:t> </a:t>
            </a:r>
            <a:r>
              <a:rPr dirty="0" err="1"/>
              <a:t>acuosa</a:t>
            </a:r>
            <a:endParaRPr dirty="0"/>
          </a:p>
          <a:p>
            <a:pPr lvl="2">
              <a:lnSpc>
                <a:spcPts val="2900"/>
              </a:lnSpc>
            </a:pPr>
            <a:r>
              <a:rPr dirty="0"/>
              <a:t>El control del </a:t>
            </a:r>
            <a:r>
              <a:rPr dirty="0" err="1"/>
              <a:t>incendio</a:t>
            </a:r>
            <a:r>
              <a:rPr dirty="0"/>
              <a:t> </a:t>
            </a:r>
            <a:r>
              <a:rPr dirty="0" err="1"/>
              <a:t>depende</a:t>
            </a:r>
            <a:r>
              <a:rPr dirty="0"/>
              <a:t> de:</a:t>
            </a:r>
          </a:p>
          <a:p>
            <a:pPr lvl="3">
              <a:lnSpc>
                <a:spcPts val="2900"/>
              </a:lnSpc>
              <a:defRPr sz="2200"/>
            </a:pPr>
            <a:r>
              <a:rPr dirty="0" err="1"/>
              <a:t>integridad</a:t>
            </a:r>
            <a:r>
              <a:rPr dirty="0"/>
              <a:t> de la manta de </a:t>
            </a:r>
            <a:r>
              <a:rPr dirty="0" err="1"/>
              <a:t>espuma</a:t>
            </a:r>
            <a:endParaRPr dirty="0"/>
          </a:p>
          <a:p>
            <a:pPr lvl="3">
              <a:lnSpc>
                <a:spcPts val="2900"/>
              </a:lnSpc>
              <a:defRPr sz="2200"/>
            </a:pPr>
            <a:r>
              <a:rPr dirty="0" err="1"/>
              <a:t>Relación</a:t>
            </a:r>
            <a:r>
              <a:rPr dirty="0"/>
              <a:t> de </a:t>
            </a:r>
            <a:r>
              <a:rPr dirty="0" err="1"/>
              <a:t>expansión</a:t>
            </a:r>
            <a:endParaRPr dirty="0"/>
          </a:p>
          <a:p>
            <a:pPr lvl="3">
              <a:lnSpc>
                <a:spcPts val="2900"/>
              </a:lnSpc>
              <a:defRPr sz="2200"/>
            </a:pPr>
            <a:r>
              <a:rPr dirty="0"/>
              <a:t>Calidad de las </a:t>
            </a:r>
            <a:r>
              <a:rPr dirty="0" err="1"/>
              <a:t>burbujas</a:t>
            </a:r>
            <a:r>
              <a:rPr dirty="0"/>
              <a:t> y </a:t>
            </a:r>
            <a:r>
              <a:rPr dirty="0" err="1"/>
              <a:t>drenaje</a:t>
            </a:r>
            <a:endParaRPr dirty="0"/>
          </a:p>
          <a:p>
            <a:pPr lvl="2">
              <a:lnSpc>
                <a:spcPts val="2900"/>
              </a:lnSpc>
            </a:pPr>
            <a:r>
              <a:rPr dirty="0"/>
              <a:t>La </a:t>
            </a:r>
            <a:r>
              <a:rPr dirty="0" err="1"/>
              <a:t>supresión</a:t>
            </a:r>
            <a:r>
              <a:rPr dirty="0"/>
              <a:t> de </a:t>
            </a:r>
            <a:r>
              <a:rPr dirty="0" err="1"/>
              <a:t>vapores</a:t>
            </a:r>
            <a:r>
              <a:rPr dirty="0"/>
              <a:t> se </a:t>
            </a:r>
            <a:r>
              <a:rPr dirty="0" err="1"/>
              <a:t>logra</a:t>
            </a:r>
            <a:r>
              <a:rPr dirty="0"/>
              <a:t> </a:t>
            </a:r>
            <a:r>
              <a:rPr dirty="0" err="1"/>
              <a:t>mediante</a:t>
            </a:r>
            <a:r>
              <a:rPr dirty="0"/>
              <a:t> la </a:t>
            </a:r>
            <a:r>
              <a:rPr dirty="0" err="1"/>
              <a:t>separación</a:t>
            </a:r>
            <a:r>
              <a:rPr dirty="0"/>
              <a:t> </a:t>
            </a:r>
            <a:r>
              <a:rPr dirty="0" err="1"/>
              <a:t>física</a:t>
            </a:r>
            <a:r>
              <a:rPr dirty="0"/>
              <a:t>, no </a:t>
            </a:r>
            <a:r>
              <a:rPr dirty="0" err="1"/>
              <a:t>por</a:t>
            </a:r>
            <a:r>
              <a:rPr dirty="0"/>
              <a:t> la </a:t>
            </a:r>
            <a:r>
              <a:rPr dirty="0" err="1"/>
              <a:t>formación</a:t>
            </a:r>
            <a:r>
              <a:rPr dirty="0"/>
              <a:t> de </a:t>
            </a:r>
            <a:r>
              <a:rPr dirty="0" err="1"/>
              <a:t>una</a:t>
            </a:r>
            <a:r>
              <a:rPr dirty="0"/>
              <a:t> </a:t>
            </a:r>
            <a:r>
              <a:rPr dirty="0" err="1"/>
              <a:t>película</a:t>
            </a:r>
            <a:endParaRPr dirty="0"/>
          </a:p>
        </p:txBody>
      </p:sp>
      <p:sp>
        <p:nvSpPr>
          <p:cNvPr id="11" name="Title 10">
            <a:extLst>
              <a:ext uri="{FF2B5EF4-FFF2-40B4-BE49-F238E27FC236}">
                <a16:creationId xmlns:a16="http://schemas.microsoft.com/office/drawing/2014/main" id="{A628032B-A292-2C04-B54F-7707693BE51C}"/>
              </a:ext>
            </a:extLst>
          </p:cNvPr>
          <p:cNvSpPr>
            <a:spLocks noGrp="1"/>
          </p:cNvSpPr>
          <p:nvPr>
            <p:ph type="title"/>
          </p:nvPr>
        </p:nvSpPr>
        <p:spPr>
          <a:xfrm>
            <a:off x="457200" y="378896"/>
            <a:ext cx="11277600" cy="579438"/>
          </a:xfrm>
        </p:spPr>
        <p:txBody>
          <a:bodyPr>
            <a:noAutofit/>
          </a:bodyPr>
          <a:lstStyle/>
          <a:p>
            <a:pPr algn="l">
              <a:defRPr sz="4000"/>
            </a:pPr>
            <a:r>
              <a:t>Principios básicos de la espuma</a:t>
            </a:r>
          </a:p>
        </p:txBody>
      </p:sp>
      <p:pic>
        <p:nvPicPr>
          <p:cNvPr id="3" name="Picture 2">
            <a:extLst>
              <a:ext uri="{FF2B5EF4-FFF2-40B4-BE49-F238E27FC236}">
                <a16:creationId xmlns:a16="http://schemas.microsoft.com/office/drawing/2014/main" id="{C3DCCDF0-5558-8EFA-0146-D654AE41A5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7671" y="6443280"/>
            <a:ext cx="1438729" cy="310662"/>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BB27B5-15DE-B06D-9BA5-3997F415D26B}"/>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98522965-ACFB-3EC9-0931-44B49A25C13E}"/>
              </a:ext>
            </a:extLst>
          </p:cNvPr>
          <p:cNvSpPr/>
          <p:nvPr/>
        </p:nvSpPr>
        <p:spPr>
          <a:xfrm>
            <a:off x="0" y="0"/>
            <a:ext cx="12192000" cy="6858000"/>
          </a:xfrm>
          <a:prstGeom prst="rect">
            <a:avLst/>
          </a:prstGeom>
          <a:blipFill dpi="0" rotWithShape="1">
            <a:blip r:embed="rId3">
              <a:alphaModFix amt="17000"/>
              <a:extLst>
                <a:ext uri="{28A0092B-C50C-407E-A947-70E740481C1C}">
                  <a14:useLocalDpi xmlns:a14="http://schemas.microsoft.com/office/drawing/2010/main" val="0"/>
                </a:ext>
              </a:extLst>
            </a:blip>
            <a:srcRect/>
            <a:stretch>
              <a:fillRect l="-12203" r="-12203"/>
            </a:stretch>
          </a:blip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endParaRPr/>
          </a:p>
        </p:txBody>
      </p:sp>
      <p:sp>
        <p:nvSpPr>
          <p:cNvPr id="2" name="Text Placeholder 1">
            <a:extLst>
              <a:ext uri="{FF2B5EF4-FFF2-40B4-BE49-F238E27FC236}">
                <a16:creationId xmlns:a16="http://schemas.microsoft.com/office/drawing/2014/main" id="{22F31B53-B7DD-C885-F890-D4799349C538}"/>
              </a:ext>
            </a:extLst>
          </p:cNvPr>
          <p:cNvSpPr>
            <a:spLocks noGrp="1"/>
          </p:cNvSpPr>
          <p:nvPr>
            <p:ph type="body" sz="quarter" idx="11"/>
          </p:nvPr>
        </p:nvSpPr>
        <p:spPr>
          <a:xfrm>
            <a:off x="533400" y="990600"/>
            <a:ext cx="10591800" cy="5334000"/>
          </a:xfrm>
        </p:spPr>
        <p:txBody>
          <a:bodyPr/>
          <a:lstStyle/>
          <a:p>
            <a:pPr marL="0" indent="0">
              <a:lnSpc>
                <a:spcPts val="2700"/>
              </a:lnSpc>
              <a:buNone/>
              <a:defRPr>
                <a:latin typeface="Arial" panose="020B0604020202020204" pitchFamily="34" charset="0"/>
                <a:ea typeface="ＭＳ Ｐゴシック" panose="020B0600070205080204" pitchFamily="34" charset="-128"/>
                <a:cs typeface="Arial" panose="020B0604020202020204" pitchFamily="34" charset="0"/>
              </a:defRPr>
            </a:pPr>
            <a:r>
              <a:rPr sz="2800" dirty="0" err="1"/>
              <a:t>Espumas</a:t>
            </a:r>
            <a:r>
              <a:rPr sz="2800" dirty="0"/>
              <a:t> de </a:t>
            </a:r>
            <a:r>
              <a:rPr sz="2800" dirty="0" err="1"/>
              <a:t>clase</a:t>
            </a:r>
            <a:r>
              <a:rPr sz="2800" dirty="0"/>
              <a:t> B </a:t>
            </a:r>
            <a:r>
              <a:rPr sz="2800" dirty="0" err="1"/>
              <a:t>reformuladas</a:t>
            </a:r>
            <a:r>
              <a:rPr dirty="0"/>
              <a:t>:</a:t>
            </a:r>
          </a:p>
          <a:p>
            <a:pPr lvl="1">
              <a:lnSpc>
                <a:spcPts val="2700"/>
              </a:lnSpc>
              <a:defRPr sz="2600">
                <a:latin typeface="Arial" panose="020B0604020202020204" pitchFamily="34" charset="0"/>
                <a:ea typeface="ＭＳ Ｐゴシック" panose="020B0600070205080204" pitchFamily="34" charset="-128"/>
                <a:cs typeface="Arial" panose="020B0604020202020204" pitchFamily="34" charset="0"/>
              </a:defRPr>
            </a:pPr>
            <a:r>
              <a:rPr dirty="0"/>
              <a:t>SFFF </a:t>
            </a:r>
          </a:p>
          <a:p>
            <a:pPr lvl="2">
              <a:lnSpc>
                <a:spcPts val="2700"/>
              </a:lnSpc>
            </a:pPr>
            <a:r>
              <a:rPr dirty="0" err="1"/>
              <a:t>Diseñado</a:t>
            </a:r>
            <a:r>
              <a:rPr dirty="0"/>
              <a:t> para </a:t>
            </a:r>
            <a:r>
              <a:rPr dirty="0" err="1"/>
              <a:t>incendios</a:t>
            </a:r>
            <a:r>
              <a:rPr dirty="0"/>
              <a:t> de combustibles </a:t>
            </a:r>
            <a:r>
              <a:rPr dirty="0" err="1"/>
              <a:t>hidrocarburos</a:t>
            </a:r>
            <a:endParaRPr dirty="0"/>
          </a:p>
          <a:p>
            <a:pPr lvl="2">
              <a:lnSpc>
                <a:spcPts val="2700"/>
              </a:lnSpc>
            </a:pPr>
            <a:r>
              <a:rPr dirty="0" err="1"/>
              <a:t>Utilizado</a:t>
            </a:r>
            <a:r>
              <a:rPr dirty="0"/>
              <a:t> </a:t>
            </a:r>
            <a:r>
              <a:rPr dirty="0" err="1"/>
              <a:t>únicamente</a:t>
            </a:r>
            <a:r>
              <a:rPr dirty="0"/>
              <a:t> </a:t>
            </a:r>
            <a:r>
              <a:rPr dirty="0" err="1"/>
              <a:t>en</a:t>
            </a:r>
            <a:r>
              <a:rPr dirty="0"/>
              <a:t> </a:t>
            </a:r>
            <a:r>
              <a:rPr dirty="0" err="1"/>
              <a:t>solventes</a:t>
            </a:r>
            <a:r>
              <a:rPr dirty="0"/>
              <a:t> no </a:t>
            </a:r>
            <a:r>
              <a:rPr dirty="0" err="1"/>
              <a:t>polares</a:t>
            </a:r>
            <a:endParaRPr dirty="0"/>
          </a:p>
          <a:p>
            <a:pPr lvl="2">
              <a:lnSpc>
                <a:spcPts val="2700"/>
              </a:lnSpc>
            </a:pPr>
            <a:r>
              <a:rPr dirty="0" err="1"/>
              <a:t>Extinción</a:t>
            </a:r>
            <a:r>
              <a:rPr dirty="0"/>
              <a:t> </a:t>
            </a:r>
            <a:r>
              <a:rPr dirty="0" err="1"/>
              <a:t>lograda</a:t>
            </a:r>
            <a:r>
              <a:rPr dirty="0"/>
              <a:t> </a:t>
            </a:r>
            <a:r>
              <a:rPr dirty="0" err="1"/>
              <a:t>mediante</a:t>
            </a:r>
            <a:r>
              <a:rPr dirty="0"/>
              <a:t> manta de </a:t>
            </a:r>
            <a:r>
              <a:rPr dirty="0" err="1"/>
              <a:t>espuma</a:t>
            </a:r>
            <a:r>
              <a:rPr dirty="0"/>
              <a:t> y </a:t>
            </a:r>
            <a:r>
              <a:rPr dirty="0" err="1"/>
              <a:t>enfriamiento</a:t>
            </a:r>
            <a:r>
              <a:rPr dirty="0"/>
              <a:t>.</a:t>
            </a:r>
          </a:p>
          <a:p>
            <a:pPr lvl="2">
              <a:lnSpc>
                <a:spcPts val="2700"/>
              </a:lnSpc>
            </a:pPr>
            <a:r>
              <a:rPr dirty="0"/>
              <a:t>Sin barrera de </a:t>
            </a:r>
            <a:r>
              <a:rPr dirty="0" err="1"/>
              <a:t>película</a:t>
            </a:r>
            <a:r>
              <a:rPr dirty="0"/>
              <a:t> </a:t>
            </a:r>
            <a:r>
              <a:rPr dirty="0" err="1"/>
              <a:t>acuosa</a:t>
            </a:r>
            <a:r>
              <a:rPr dirty="0"/>
              <a:t> </a:t>
            </a:r>
            <a:r>
              <a:rPr dirty="0" err="1"/>
              <a:t>ni</a:t>
            </a:r>
            <a:r>
              <a:rPr dirty="0"/>
              <a:t> de </a:t>
            </a:r>
            <a:r>
              <a:rPr dirty="0" err="1"/>
              <a:t>polímero</a:t>
            </a:r>
            <a:endParaRPr dirty="0">
              <a:latin typeface="Arial" panose="020B0604020202020204" pitchFamily="34" charset="0"/>
              <a:ea typeface="ＭＳ Ｐゴシック" panose="020B0600070205080204" pitchFamily="34" charset="-128"/>
              <a:cs typeface="Arial" panose="020B0604020202020204" pitchFamily="34" charset="0"/>
            </a:endParaRPr>
          </a:p>
          <a:p>
            <a:pPr lvl="1">
              <a:lnSpc>
                <a:spcPts val="2700"/>
              </a:lnSpc>
              <a:defRPr sz="2600">
                <a:latin typeface="Arial" panose="020B0604020202020204" pitchFamily="34" charset="0"/>
                <a:ea typeface="ＭＳ Ｐゴシック" panose="020B0600070205080204" pitchFamily="34" charset="-128"/>
                <a:cs typeface="Arial" panose="020B0604020202020204" pitchFamily="34" charset="0"/>
              </a:defRPr>
            </a:pPr>
            <a:r>
              <a:rPr dirty="0"/>
              <a:t>AR-SFFF </a:t>
            </a:r>
          </a:p>
          <a:p>
            <a:pPr lvl="2">
              <a:lnSpc>
                <a:spcPts val="2700"/>
              </a:lnSpc>
            </a:pPr>
            <a:r>
              <a:rPr dirty="0" err="1"/>
              <a:t>Diseñado</a:t>
            </a:r>
            <a:r>
              <a:rPr dirty="0"/>
              <a:t> para </a:t>
            </a:r>
            <a:r>
              <a:rPr dirty="0" err="1"/>
              <a:t>incendios</a:t>
            </a:r>
            <a:r>
              <a:rPr dirty="0"/>
              <a:t> de </a:t>
            </a:r>
            <a:r>
              <a:rPr dirty="0" err="1"/>
              <a:t>disolventes</a:t>
            </a:r>
            <a:r>
              <a:rPr dirty="0"/>
              <a:t> </a:t>
            </a:r>
            <a:r>
              <a:rPr dirty="0" err="1"/>
              <a:t>polares</a:t>
            </a:r>
            <a:r>
              <a:rPr dirty="0"/>
              <a:t> </a:t>
            </a:r>
            <a:r>
              <a:rPr dirty="0" err="1"/>
              <a:t>como</a:t>
            </a:r>
            <a:r>
              <a:rPr dirty="0"/>
              <a:t> </a:t>
            </a:r>
            <a:r>
              <a:rPr dirty="0" err="1"/>
              <a:t>etanol</a:t>
            </a:r>
            <a:r>
              <a:rPr dirty="0"/>
              <a:t>, </a:t>
            </a:r>
            <a:r>
              <a:rPr dirty="0" err="1"/>
              <a:t>así</a:t>
            </a:r>
            <a:r>
              <a:rPr dirty="0"/>
              <a:t> </a:t>
            </a:r>
            <a:r>
              <a:rPr dirty="0" err="1"/>
              <a:t>como</a:t>
            </a:r>
            <a:r>
              <a:rPr dirty="0"/>
              <a:t> </a:t>
            </a:r>
            <a:r>
              <a:rPr dirty="0" err="1"/>
              <a:t>hidrocarburos</a:t>
            </a:r>
            <a:endParaRPr dirty="0"/>
          </a:p>
          <a:p>
            <a:pPr lvl="2">
              <a:lnSpc>
                <a:spcPts val="2700"/>
              </a:lnSpc>
            </a:pPr>
            <a:r>
              <a:rPr dirty="0">
                <a:solidFill>
                  <a:schemeClr val="accent6"/>
                </a:solidFill>
              </a:rPr>
              <a:t>Cree </a:t>
            </a:r>
            <a:r>
              <a:rPr dirty="0" err="1">
                <a:solidFill>
                  <a:schemeClr val="accent6"/>
                </a:solidFill>
              </a:rPr>
              <a:t>una</a:t>
            </a:r>
            <a:r>
              <a:rPr dirty="0">
                <a:solidFill>
                  <a:schemeClr val="accent6"/>
                </a:solidFill>
              </a:rPr>
              <a:t> manta de </a:t>
            </a:r>
            <a:r>
              <a:rPr dirty="0" err="1">
                <a:solidFill>
                  <a:schemeClr val="accent6"/>
                </a:solidFill>
              </a:rPr>
              <a:t>espuma</a:t>
            </a:r>
            <a:r>
              <a:rPr dirty="0">
                <a:solidFill>
                  <a:schemeClr val="accent6"/>
                </a:solidFill>
              </a:rPr>
              <a:t> </a:t>
            </a:r>
            <a:r>
              <a:rPr dirty="0" err="1">
                <a:solidFill>
                  <a:schemeClr val="accent6"/>
                </a:solidFill>
              </a:rPr>
              <a:t>que</a:t>
            </a:r>
            <a:r>
              <a:rPr dirty="0">
                <a:solidFill>
                  <a:schemeClr val="accent6"/>
                </a:solidFill>
              </a:rPr>
              <a:t> </a:t>
            </a:r>
            <a:r>
              <a:rPr dirty="0" err="1">
                <a:solidFill>
                  <a:schemeClr val="accent6"/>
                </a:solidFill>
              </a:rPr>
              <a:t>aísla</a:t>
            </a:r>
            <a:r>
              <a:rPr dirty="0">
                <a:solidFill>
                  <a:schemeClr val="accent6"/>
                </a:solidFill>
              </a:rPr>
              <a:t> </a:t>
            </a:r>
            <a:r>
              <a:rPr dirty="0" err="1">
                <a:solidFill>
                  <a:schemeClr val="accent6"/>
                </a:solidFill>
              </a:rPr>
              <a:t>físicamente</a:t>
            </a:r>
            <a:r>
              <a:rPr dirty="0"/>
              <a:t> </a:t>
            </a:r>
            <a:r>
              <a:rPr dirty="0" err="1"/>
              <a:t>el</a:t>
            </a:r>
            <a:r>
              <a:rPr dirty="0"/>
              <a:t> combustible del </a:t>
            </a:r>
            <a:r>
              <a:rPr dirty="0" err="1"/>
              <a:t>oxígeno</a:t>
            </a:r>
            <a:r>
              <a:rPr dirty="0"/>
              <a:t>, </a:t>
            </a:r>
            <a:r>
              <a:rPr dirty="0" err="1"/>
              <a:t>resguarde</a:t>
            </a:r>
            <a:r>
              <a:rPr dirty="0"/>
              <a:t> la </a:t>
            </a:r>
            <a:r>
              <a:rPr dirty="0" err="1"/>
              <a:t>espuma</a:t>
            </a:r>
            <a:r>
              <a:rPr dirty="0"/>
              <a:t> </a:t>
            </a:r>
            <a:r>
              <a:rPr dirty="0" err="1"/>
              <a:t>terminada</a:t>
            </a:r>
            <a:r>
              <a:rPr dirty="0"/>
              <a:t> de la </a:t>
            </a:r>
            <a:r>
              <a:rPr dirty="0" err="1"/>
              <a:t>acción</a:t>
            </a:r>
            <a:r>
              <a:rPr dirty="0"/>
              <a:t> continua del combustible y reduce la </a:t>
            </a:r>
            <a:r>
              <a:rPr dirty="0" err="1"/>
              <a:t>temperatura</a:t>
            </a:r>
            <a:r>
              <a:rPr dirty="0"/>
              <a:t> de la </a:t>
            </a:r>
            <a:r>
              <a:rPr dirty="0" err="1"/>
              <a:t>superficie</a:t>
            </a:r>
            <a:r>
              <a:rPr dirty="0"/>
              <a:t> para </a:t>
            </a:r>
            <a:r>
              <a:rPr dirty="0" err="1"/>
              <a:t>impedir</a:t>
            </a:r>
            <a:r>
              <a:rPr dirty="0"/>
              <a:t> la </a:t>
            </a:r>
            <a:r>
              <a:rPr dirty="0" err="1"/>
              <a:t>reignición</a:t>
            </a:r>
            <a:endParaRPr dirty="0"/>
          </a:p>
        </p:txBody>
      </p:sp>
      <p:sp>
        <p:nvSpPr>
          <p:cNvPr id="3" name="Title 2">
            <a:extLst>
              <a:ext uri="{FF2B5EF4-FFF2-40B4-BE49-F238E27FC236}">
                <a16:creationId xmlns:a16="http://schemas.microsoft.com/office/drawing/2014/main" id="{98FACC60-811B-D016-5160-4C799CCFBE69}"/>
              </a:ext>
            </a:extLst>
          </p:cNvPr>
          <p:cNvSpPr>
            <a:spLocks noGrp="1"/>
          </p:cNvSpPr>
          <p:nvPr>
            <p:ph type="title"/>
          </p:nvPr>
        </p:nvSpPr>
        <p:spPr/>
        <p:txBody>
          <a:bodyPr>
            <a:noAutofit/>
          </a:bodyPr>
          <a:lstStyle/>
          <a:p>
            <a:pPr>
              <a:defRPr sz="4000"/>
            </a:pPr>
            <a:r>
              <a:t>Principios básicos de la espuma</a:t>
            </a:r>
          </a:p>
        </p:txBody>
      </p:sp>
    </p:spTree>
    <p:extLst>
      <p:ext uri="{BB962C8B-B14F-4D97-AF65-F5344CB8AC3E}">
        <p14:creationId xmlns:p14="http://schemas.microsoft.com/office/powerpoint/2010/main" val="28888543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53C6094C-3393-4AD2-C2D8-7863C9ADF0D6}"/>
              </a:ext>
            </a:extLst>
          </p:cNvPr>
          <p:cNvSpPr>
            <a:spLocks noGrp="1"/>
          </p:cNvSpPr>
          <p:nvPr>
            <p:ph type="body" sz="quarter" idx="11"/>
          </p:nvPr>
        </p:nvSpPr>
        <p:spPr>
          <a:xfrm>
            <a:off x="4648200" y="1676400"/>
            <a:ext cx="7239000" cy="4478149"/>
          </a:xfrm>
        </p:spPr>
        <p:txBody>
          <a:bodyPr wrap="square" anchor="t" anchorCtr="0">
            <a:spAutoFit/>
          </a:bodyPr>
          <a:lstStyle/>
          <a:p>
            <a:pPr>
              <a:defRPr sz="2600"/>
            </a:pPr>
            <a:r>
              <a:rPr sz="2500" dirty="0"/>
              <a:t>Se </a:t>
            </a:r>
            <a:r>
              <a:rPr sz="2500" dirty="0" err="1"/>
              <a:t>recomienda</a:t>
            </a:r>
            <a:r>
              <a:rPr sz="2500" dirty="0"/>
              <a:t> </a:t>
            </a:r>
            <a:r>
              <a:rPr sz="2500" dirty="0" err="1"/>
              <a:t>que</a:t>
            </a:r>
            <a:r>
              <a:rPr sz="2500" dirty="0"/>
              <a:t> </a:t>
            </a:r>
            <a:r>
              <a:rPr sz="2500" dirty="0" err="1"/>
              <a:t>los</a:t>
            </a:r>
            <a:r>
              <a:rPr sz="2500" dirty="0"/>
              <a:t> </a:t>
            </a:r>
            <a:r>
              <a:rPr sz="2500" dirty="0" err="1"/>
              <a:t>departamentos</a:t>
            </a:r>
            <a:r>
              <a:rPr sz="2500" dirty="0"/>
              <a:t> de </a:t>
            </a:r>
            <a:r>
              <a:rPr sz="2500" dirty="0" err="1"/>
              <a:t>bomberos</a:t>
            </a:r>
            <a:r>
              <a:rPr sz="2500" dirty="0"/>
              <a:t> y las </a:t>
            </a:r>
            <a:r>
              <a:rPr sz="2500" dirty="0" err="1"/>
              <a:t>instalaciones</a:t>
            </a:r>
            <a:r>
              <a:rPr sz="2500" dirty="0"/>
              <a:t> </a:t>
            </a:r>
            <a:r>
              <a:rPr sz="2500" dirty="0" err="1"/>
              <a:t>industriales</a:t>
            </a:r>
            <a:r>
              <a:rPr sz="2500" dirty="0"/>
              <a:t> </a:t>
            </a:r>
            <a:r>
              <a:rPr sz="2500" dirty="0" err="1"/>
              <a:t>utilicen</a:t>
            </a:r>
            <a:r>
              <a:rPr sz="2500" dirty="0"/>
              <a:t> </a:t>
            </a:r>
            <a:r>
              <a:rPr sz="2500" dirty="0" err="1"/>
              <a:t>productos</a:t>
            </a:r>
            <a:r>
              <a:rPr sz="2500" dirty="0"/>
              <a:t> de </a:t>
            </a:r>
            <a:r>
              <a:rPr sz="2500" dirty="0" err="1"/>
              <a:t>espuma</a:t>
            </a:r>
            <a:r>
              <a:rPr sz="2500" dirty="0"/>
              <a:t> </a:t>
            </a:r>
            <a:r>
              <a:rPr sz="2500" dirty="0" err="1"/>
              <a:t>certificados</a:t>
            </a:r>
            <a:r>
              <a:rPr sz="2500" dirty="0"/>
              <a:t> y </a:t>
            </a:r>
            <a:r>
              <a:rPr sz="2500" dirty="0" err="1"/>
              <a:t>probados</a:t>
            </a:r>
            <a:r>
              <a:rPr sz="2500" dirty="0"/>
              <a:t> </a:t>
            </a:r>
            <a:r>
              <a:rPr sz="2500" dirty="0" err="1"/>
              <a:t>según</a:t>
            </a:r>
            <a:r>
              <a:rPr sz="2500" dirty="0"/>
              <a:t> las </a:t>
            </a:r>
            <a:r>
              <a:rPr sz="2500" dirty="0" err="1"/>
              <a:t>normas</a:t>
            </a:r>
            <a:r>
              <a:rPr sz="2500" dirty="0"/>
              <a:t> NFPA 11 y UL 162. </a:t>
            </a:r>
          </a:p>
          <a:p>
            <a:pPr>
              <a:defRPr sz="2600"/>
            </a:pPr>
            <a:r>
              <a:rPr sz="2500" dirty="0" err="1"/>
              <a:t>Conozca</a:t>
            </a:r>
            <a:r>
              <a:rPr sz="2500" dirty="0"/>
              <a:t> y </a:t>
            </a:r>
            <a:r>
              <a:rPr sz="2500" dirty="0" err="1"/>
              <a:t>aprenda</a:t>
            </a:r>
            <a:r>
              <a:rPr sz="2500" dirty="0"/>
              <a:t> de las </a:t>
            </a:r>
            <a:r>
              <a:rPr sz="2500" dirty="0" err="1"/>
              <a:t>diferencias</a:t>
            </a:r>
            <a:r>
              <a:rPr sz="2500" dirty="0"/>
              <a:t> entre </a:t>
            </a:r>
            <a:r>
              <a:rPr sz="2500" dirty="0" err="1"/>
              <a:t>espumas</a:t>
            </a:r>
            <a:r>
              <a:rPr sz="2500" dirty="0"/>
              <a:t> y </a:t>
            </a:r>
            <a:r>
              <a:rPr sz="2500" dirty="0" err="1"/>
              <a:t>agentes</a:t>
            </a:r>
            <a:r>
              <a:rPr sz="2500" dirty="0"/>
              <a:t> </a:t>
            </a:r>
            <a:r>
              <a:rPr sz="2500" dirty="0" err="1"/>
              <a:t>encapsulantes</a:t>
            </a:r>
            <a:r>
              <a:rPr sz="2500" dirty="0"/>
              <a:t>.</a:t>
            </a:r>
          </a:p>
          <a:p>
            <a:pPr>
              <a:defRPr sz="2600"/>
            </a:pPr>
            <a:r>
              <a:rPr sz="2500" dirty="0"/>
              <a:t>Se </a:t>
            </a:r>
            <a:r>
              <a:rPr sz="2500" dirty="0" err="1"/>
              <a:t>recomienda</a:t>
            </a:r>
            <a:r>
              <a:rPr sz="2500" dirty="0"/>
              <a:t> </a:t>
            </a:r>
            <a:r>
              <a:rPr sz="2500" dirty="0" err="1"/>
              <a:t>que</a:t>
            </a:r>
            <a:r>
              <a:rPr sz="2500" dirty="0"/>
              <a:t>, al </a:t>
            </a:r>
            <a:r>
              <a:rPr sz="2500" dirty="0" err="1"/>
              <a:t>utilizar</a:t>
            </a:r>
            <a:r>
              <a:rPr sz="2500" dirty="0"/>
              <a:t> </a:t>
            </a:r>
            <a:r>
              <a:rPr sz="2500" dirty="0" err="1"/>
              <a:t>espuma</a:t>
            </a:r>
            <a:r>
              <a:rPr sz="2500" dirty="0"/>
              <a:t> y </a:t>
            </a:r>
            <a:r>
              <a:rPr sz="2500" dirty="0" err="1"/>
              <a:t>equipos</a:t>
            </a:r>
            <a:r>
              <a:rPr sz="2500" dirty="0"/>
              <a:t>, </a:t>
            </a:r>
            <a:r>
              <a:rPr sz="2500" dirty="0" err="1"/>
              <a:t>siga</a:t>
            </a:r>
            <a:r>
              <a:rPr sz="2500" dirty="0"/>
              <a:t> </a:t>
            </a:r>
            <a:r>
              <a:rPr sz="2500" dirty="0" err="1"/>
              <a:t>todas</a:t>
            </a:r>
            <a:r>
              <a:rPr sz="2500" dirty="0"/>
              <a:t> las </a:t>
            </a:r>
            <a:r>
              <a:rPr sz="2500" dirty="0" err="1"/>
              <a:t>recomendaciones</a:t>
            </a:r>
            <a:r>
              <a:rPr sz="2500" dirty="0"/>
              <a:t> e </a:t>
            </a:r>
            <a:r>
              <a:rPr sz="2500" dirty="0" err="1"/>
              <a:t>instrucciones</a:t>
            </a:r>
            <a:r>
              <a:rPr sz="2500" dirty="0"/>
              <a:t> de </a:t>
            </a:r>
            <a:r>
              <a:rPr sz="2500" dirty="0" err="1"/>
              <a:t>los</a:t>
            </a:r>
            <a:r>
              <a:rPr sz="2500" dirty="0"/>
              <a:t> </a:t>
            </a:r>
            <a:r>
              <a:rPr sz="2500" dirty="0" err="1"/>
              <a:t>fabricantes</a:t>
            </a:r>
            <a:r>
              <a:rPr sz="2500" dirty="0"/>
              <a:t>. No </a:t>
            </a:r>
            <a:r>
              <a:rPr sz="2500" dirty="0" err="1"/>
              <a:t>garantizamos</a:t>
            </a:r>
            <a:r>
              <a:rPr sz="2500" dirty="0"/>
              <a:t> </a:t>
            </a:r>
            <a:r>
              <a:rPr sz="2500" dirty="0" err="1"/>
              <a:t>ni</a:t>
            </a:r>
            <a:r>
              <a:rPr sz="2500" dirty="0"/>
              <a:t> </a:t>
            </a:r>
            <a:r>
              <a:rPr sz="2500" dirty="0" err="1"/>
              <a:t>asumimos</a:t>
            </a:r>
            <a:r>
              <a:rPr sz="2500" dirty="0"/>
              <a:t> la </a:t>
            </a:r>
            <a:r>
              <a:rPr sz="2500" dirty="0" err="1"/>
              <a:t>eficacia</a:t>
            </a:r>
            <a:r>
              <a:rPr sz="2500" dirty="0"/>
              <a:t> de </a:t>
            </a:r>
            <a:r>
              <a:rPr sz="2500" dirty="0" err="1"/>
              <a:t>ningún</a:t>
            </a:r>
            <a:r>
              <a:rPr sz="2500" dirty="0"/>
              <a:t> </a:t>
            </a:r>
            <a:r>
              <a:rPr sz="2500" dirty="0" err="1"/>
              <a:t>equipo</a:t>
            </a:r>
            <a:r>
              <a:rPr sz="2500" dirty="0"/>
              <a:t> o </a:t>
            </a:r>
            <a:r>
              <a:rPr sz="2500" dirty="0" err="1"/>
              <a:t>espuma</a:t>
            </a:r>
            <a:r>
              <a:rPr sz="2500" dirty="0"/>
              <a:t> </a:t>
            </a:r>
            <a:r>
              <a:rPr sz="2500" dirty="0" err="1"/>
              <a:t>en</a:t>
            </a:r>
            <a:r>
              <a:rPr sz="2500" dirty="0"/>
              <a:t> particular.</a:t>
            </a:r>
          </a:p>
        </p:txBody>
      </p:sp>
      <p:pic>
        <p:nvPicPr>
          <p:cNvPr id="5" name="Picture 4">
            <a:extLst>
              <a:ext uri="{FF2B5EF4-FFF2-40B4-BE49-F238E27FC236}">
                <a16:creationId xmlns:a16="http://schemas.microsoft.com/office/drawing/2014/main" id="{1189F2A8-B01C-0D5A-734C-755B119471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3400" y="824625"/>
            <a:ext cx="4343400" cy="5208751"/>
          </a:xfrm>
          <a:prstGeom prst="rect">
            <a:avLst/>
          </a:prstGeom>
        </p:spPr>
      </p:pic>
      <p:sp>
        <p:nvSpPr>
          <p:cNvPr id="6" name="Title 5">
            <a:extLst>
              <a:ext uri="{FF2B5EF4-FFF2-40B4-BE49-F238E27FC236}">
                <a16:creationId xmlns:a16="http://schemas.microsoft.com/office/drawing/2014/main" id="{6142AC37-B79A-1C3F-DB30-6E41997487BA}"/>
              </a:ext>
            </a:extLst>
          </p:cNvPr>
          <p:cNvSpPr>
            <a:spLocks noGrp="1"/>
          </p:cNvSpPr>
          <p:nvPr>
            <p:ph type="title"/>
          </p:nvPr>
        </p:nvSpPr>
        <p:spPr>
          <a:xfrm>
            <a:off x="2971800" y="528018"/>
            <a:ext cx="8686800" cy="579438"/>
          </a:xfrm>
        </p:spPr>
        <p:txBody>
          <a:bodyPr>
            <a:noAutofit/>
          </a:bodyPr>
          <a:lstStyle/>
          <a:p>
            <a:pPr algn="l">
              <a:defRPr sz="4000"/>
            </a:pPr>
            <a:r>
              <a:rPr dirty="0" err="1"/>
              <a:t>Principios</a:t>
            </a:r>
            <a:r>
              <a:rPr dirty="0"/>
              <a:t> </a:t>
            </a:r>
            <a:r>
              <a:rPr dirty="0" err="1"/>
              <a:t>básicos</a:t>
            </a:r>
            <a:r>
              <a:rPr dirty="0"/>
              <a:t> de la </a:t>
            </a:r>
            <a:r>
              <a:rPr dirty="0" err="1"/>
              <a:t>espuma</a:t>
            </a:r>
            <a:r>
              <a:rPr dirty="0"/>
              <a:t> - </a:t>
            </a:r>
            <a:r>
              <a:rPr dirty="0" err="1"/>
              <a:t>Descargo</a:t>
            </a:r>
            <a:r>
              <a:rPr dirty="0"/>
              <a:t> de </a:t>
            </a:r>
            <a:r>
              <a:rPr dirty="0" err="1"/>
              <a:t>responsabilidad</a:t>
            </a:r>
            <a:endParaRPr dirty="0"/>
          </a:p>
        </p:txBody>
      </p:sp>
    </p:spTree>
    <p:extLst>
      <p:ext uri="{BB962C8B-B14F-4D97-AF65-F5344CB8AC3E}">
        <p14:creationId xmlns:p14="http://schemas.microsoft.com/office/powerpoint/2010/main" val="27090192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5" name="Picture 4">
            <a:extLst>
              <a:ext uri="{FF2B5EF4-FFF2-40B4-BE49-F238E27FC236}">
                <a16:creationId xmlns:a16="http://schemas.microsoft.com/office/drawing/2014/main" id="{E6D04C23-F4E2-4F19-9640-333F52DB14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 b="5"/>
          <a:stretch/>
        </p:blipFill>
        <p:spPr bwMode="auto">
          <a:xfrm>
            <a:off x="4548265" y="1405997"/>
            <a:ext cx="7415135" cy="4267200"/>
          </a:xfrm>
          <a:prstGeom prst="rect">
            <a:avLst/>
          </a:prstGeom>
          <a:extLst>
            <a:ext uri="{909E8E84-426E-40DD-AFC4-6F175D3DCCD1}">
              <a14:hiddenFill xmlns:a14="http://schemas.microsoft.com/office/drawing/2010/main">
                <a:solidFill>
                  <a:srgbClr val="FFFFFF"/>
                </a:solidFill>
              </a14:hiddenFill>
            </a:ext>
          </a:extLst>
        </p:spPr>
      </p:pic>
      <p:sp>
        <p:nvSpPr>
          <p:cNvPr id="28674" name="Rectangle 13">
            <a:extLst>
              <a:ext uri="{FF2B5EF4-FFF2-40B4-BE49-F238E27FC236}">
                <a16:creationId xmlns:a16="http://schemas.microsoft.com/office/drawing/2014/main" id="{FBBC55FE-EA26-4800-AC75-3858E71E4BED}"/>
              </a:ext>
            </a:extLst>
          </p:cNvPr>
          <p:cNvSpPr>
            <a:spLocks noGrp="1"/>
          </p:cNvSpPr>
          <p:nvPr>
            <p:ph type="body" sz="quarter" idx="11"/>
          </p:nvPr>
        </p:nvSpPr>
        <p:spPr>
          <a:xfrm>
            <a:off x="304800" y="1290018"/>
            <a:ext cx="4038600" cy="5170646"/>
          </a:xfrm>
        </p:spPr>
        <p:txBody>
          <a:bodyPr wrap="square" anchor="t" anchorCtr="0">
            <a:spAutoFit/>
          </a:bodyPr>
          <a:lstStyle/>
          <a:p>
            <a:pPr eaLnBrk="1" hangingPunct="1">
              <a:lnSpc>
                <a:spcPct val="90000"/>
              </a:lnSpc>
              <a:defRPr sz="26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sz="2500" dirty="0" err="1"/>
              <a:t>Eliminar</a:t>
            </a:r>
            <a:r>
              <a:rPr sz="2500" dirty="0"/>
              <a:t> </a:t>
            </a:r>
            <a:r>
              <a:rPr sz="2500" dirty="0" err="1"/>
              <a:t>el</a:t>
            </a:r>
            <a:r>
              <a:rPr sz="2500" dirty="0"/>
              <a:t> </a:t>
            </a:r>
            <a:r>
              <a:rPr sz="2500" dirty="0" err="1"/>
              <a:t>calor</a:t>
            </a:r>
            <a:r>
              <a:rPr sz="2500" dirty="0"/>
              <a:t> a un </a:t>
            </a:r>
            <a:r>
              <a:rPr sz="2500" dirty="0" err="1"/>
              <a:t>ritmo</a:t>
            </a:r>
            <a:r>
              <a:rPr sz="2500" dirty="0"/>
              <a:t> </a:t>
            </a:r>
            <a:r>
              <a:rPr sz="2500" dirty="0" err="1"/>
              <a:t>más</a:t>
            </a:r>
            <a:r>
              <a:rPr sz="2500" dirty="0"/>
              <a:t> </a:t>
            </a:r>
            <a:r>
              <a:rPr sz="2500" dirty="0" err="1"/>
              <a:t>rápido</a:t>
            </a:r>
            <a:r>
              <a:rPr sz="2500" dirty="0"/>
              <a:t> del </a:t>
            </a:r>
            <a:br>
              <a:rPr lang="es-AR" sz="2500" dirty="0"/>
            </a:br>
            <a:r>
              <a:rPr sz="2500" dirty="0" err="1"/>
              <a:t>que</a:t>
            </a:r>
            <a:r>
              <a:rPr sz="2500" dirty="0"/>
              <a:t> se libera.</a:t>
            </a:r>
          </a:p>
          <a:p>
            <a:pPr eaLnBrk="1" hangingPunct="1">
              <a:lnSpc>
                <a:spcPct val="90000"/>
              </a:lnSpc>
              <a:defRPr sz="26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sz="2500" dirty="0" err="1"/>
              <a:t>Separe</a:t>
            </a:r>
            <a:r>
              <a:rPr sz="2500" dirty="0"/>
              <a:t> </a:t>
            </a:r>
            <a:r>
              <a:rPr sz="2500" dirty="0" err="1"/>
              <a:t>el</a:t>
            </a:r>
            <a:r>
              <a:rPr sz="2500" dirty="0"/>
              <a:t> combustible del </a:t>
            </a:r>
            <a:r>
              <a:rPr sz="2500" dirty="0" err="1"/>
              <a:t>agente</a:t>
            </a:r>
            <a:r>
              <a:rPr sz="2500" dirty="0"/>
              <a:t> </a:t>
            </a:r>
            <a:r>
              <a:rPr sz="2500" dirty="0" err="1"/>
              <a:t>oxidante</a:t>
            </a:r>
            <a:endParaRPr sz="2500" dirty="0"/>
          </a:p>
          <a:p>
            <a:pPr eaLnBrk="1" hangingPunct="1">
              <a:lnSpc>
                <a:spcPct val="90000"/>
              </a:lnSpc>
              <a:defRPr sz="26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sz="2500" dirty="0" err="1"/>
              <a:t>Diluir</a:t>
            </a:r>
            <a:r>
              <a:rPr sz="2500" dirty="0"/>
              <a:t> la </a:t>
            </a:r>
            <a:r>
              <a:rPr sz="2500" dirty="0" err="1"/>
              <a:t>concentración</a:t>
            </a:r>
            <a:r>
              <a:rPr sz="2500" dirty="0"/>
              <a:t> </a:t>
            </a:r>
            <a:r>
              <a:rPr sz="2500" dirty="0" err="1"/>
              <a:t>en</a:t>
            </a:r>
            <a:r>
              <a:rPr sz="2500" dirty="0"/>
              <a:t> </a:t>
            </a:r>
            <a:r>
              <a:rPr sz="2500" dirty="0" err="1"/>
              <a:t>fase</a:t>
            </a:r>
            <a:r>
              <a:rPr sz="2500" dirty="0"/>
              <a:t> de vapor del combustible o del </a:t>
            </a:r>
            <a:r>
              <a:rPr sz="2500" dirty="0" err="1"/>
              <a:t>agente</a:t>
            </a:r>
            <a:r>
              <a:rPr sz="2500" dirty="0"/>
              <a:t> </a:t>
            </a:r>
            <a:r>
              <a:rPr sz="2500" dirty="0" err="1"/>
              <a:t>oxidante</a:t>
            </a:r>
            <a:r>
              <a:rPr sz="2500" dirty="0"/>
              <a:t> </a:t>
            </a:r>
            <a:r>
              <a:rPr sz="2500" dirty="0" err="1"/>
              <a:t>por</a:t>
            </a:r>
            <a:r>
              <a:rPr sz="2500" dirty="0"/>
              <a:t> </a:t>
            </a:r>
            <a:r>
              <a:rPr sz="2500" dirty="0" err="1"/>
              <a:t>debajo</a:t>
            </a:r>
            <a:r>
              <a:rPr sz="2500" dirty="0"/>
              <a:t> de lo </a:t>
            </a:r>
            <a:r>
              <a:rPr sz="2500" dirty="0" err="1"/>
              <a:t>necesario</a:t>
            </a:r>
            <a:r>
              <a:rPr sz="2500" dirty="0"/>
              <a:t> para la </a:t>
            </a:r>
            <a:r>
              <a:rPr sz="2500" dirty="0" err="1"/>
              <a:t>combustión</a:t>
            </a:r>
            <a:endParaRPr sz="2500" dirty="0"/>
          </a:p>
          <a:p>
            <a:pPr eaLnBrk="1" hangingPunct="1">
              <a:lnSpc>
                <a:spcPct val="90000"/>
              </a:lnSpc>
              <a:defRPr sz="26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sz="2500" dirty="0" err="1"/>
              <a:t>Finalizar</a:t>
            </a:r>
            <a:r>
              <a:rPr sz="2500" dirty="0"/>
              <a:t> la </a:t>
            </a:r>
            <a:r>
              <a:rPr sz="2500" dirty="0" err="1"/>
              <a:t>secuencia</a:t>
            </a:r>
            <a:r>
              <a:rPr sz="2500" dirty="0"/>
              <a:t> </a:t>
            </a:r>
            <a:br>
              <a:rPr lang="es-AR" sz="2500" dirty="0"/>
            </a:br>
            <a:r>
              <a:rPr sz="2500" dirty="0"/>
              <a:t>de </a:t>
            </a:r>
            <a:r>
              <a:rPr sz="2500" dirty="0" err="1"/>
              <a:t>reacción</a:t>
            </a:r>
            <a:r>
              <a:rPr sz="2500" dirty="0"/>
              <a:t> </a:t>
            </a:r>
            <a:r>
              <a:rPr sz="2500" dirty="0" err="1"/>
              <a:t>química</a:t>
            </a:r>
            <a:r>
              <a:rPr sz="2500" dirty="0"/>
              <a:t> </a:t>
            </a:r>
            <a:r>
              <a:rPr sz="2500" dirty="0" err="1"/>
              <a:t>en</a:t>
            </a:r>
            <a:r>
              <a:rPr sz="2500" dirty="0"/>
              <a:t> </a:t>
            </a:r>
            <a:r>
              <a:rPr sz="2500" dirty="0" err="1"/>
              <a:t>cadena</a:t>
            </a:r>
            <a:endParaRPr sz="2500" dirty="0"/>
          </a:p>
        </p:txBody>
      </p:sp>
      <p:sp>
        <p:nvSpPr>
          <p:cNvPr id="2" name="Title 1">
            <a:extLst>
              <a:ext uri="{FF2B5EF4-FFF2-40B4-BE49-F238E27FC236}">
                <a16:creationId xmlns:a16="http://schemas.microsoft.com/office/drawing/2014/main" id="{E8699C86-A722-2BD1-CA23-531144CD4D64}"/>
              </a:ext>
            </a:extLst>
          </p:cNvPr>
          <p:cNvSpPr>
            <a:spLocks noGrp="1"/>
          </p:cNvSpPr>
          <p:nvPr>
            <p:ph type="title"/>
          </p:nvPr>
        </p:nvSpPr>
        <p:spPr>
          <a:xfrm>
            <a:off x="304800" y="206514"/>
            <a:ext cx="11582400" cy="707886"/>
          </a:xfrm>
        </p:spPr>
        <p:txBody>
          <a:bodyPr wrap="square" anchor="t" anchorCtr="0">
            <a:spAutoFit/>
          </a:bodyPr>
          <a:lstStyle/>
          <a:p>
            <a:pPr>
              <a:defRPr sz="4000"/>
            </a:pPr>
            <a:r>
              <a:t>Principios básicos de la espuma</a:t>
            </a: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82D21367-E9AD-43D3-3CB8-B7C7DD9FF701}"/>
              </a:ext>
            </a:extLst>
          </p:cNvPr>
          <p:cNvGrpSpPr/>
          <p:nvPr/>
        </p:nvGrpSpPr>
        <p:grpSpPr>
          <a:xfrm>
            <a:off x="-38100" y="2819400"/>
            <a:ext cx="12268200" cy="3429000"/>
            <a:chOff x="725025" y="3383030"/>
            <a:chExt cx="10524284" cy="2941570"/>
          </a:xfrm>
        </p:grpSpPr>
        <p:grpSp>
          <p:nvGrpSpPr>
            <p:cNvPr id="5" name="Group 4">
              <a:extLst>
                <a:ext uri="{FF2B5EF4-FFF2-40B4-BE49-F238E27FC236}">
                  <a16:creationId xmlns:a16="http://schemas.microsoft.com/office/drawing/2014/main" id="{05F4B94A-798C-6717-529D-7ACC9B655A1A}"/>
                </a:ext>
              </a:extLst>
            </p:cNvPr>
            <p:cNvGrpSpPr/>
            <p:nvPr/>
          </p:nvGrpSpPr>
          <p:grpSpPr>
            <a:xfrm>
              <a:off x="725025" y="3383398"/>
              <a:ext cx="5229457" cy="2941202"/>
              <a:chOff x="725025" y="3383398"/>
              <a:chExt cx="5229457" cy="2941202"/>
            </a:xfrm>
          </p:grpSpPr>
          <p:pic>
            <p:nvPicPr>
              <p:cNvPr id="6" name="Picture 5" descr="Graphical user interface  Description automatically generated with medium confidence">
                <a:extLst>
                  <a:ext uri="{FF2B5EF4-FFF2-40B4-BE49-F238E27FC236}">
                    <a16:creationId xmlns:a16="http://schemas.microsoft.com/office/drawing/2014/main" id="{158AD651-AB72-B13C-C511-E90CF72969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5025" y="3383398"/>
                <a:ext cx="5229457" cy="2941202"/>
              </a:xfrm>
              <a:prstGeom prst="rect">
                <a:avLst/>
              </a:prstGeom>
            </p:spPr>
          </p:pic>
          <p:sp>
            <p:nvSpPr>
              <p:cNvPr id="7" name="TextBox 7">
                <a:extLst>
                  <a:ext uri="{FF2B5EF4-FFF2-40B4-BE49-F238E27FC236}">
                    <a16:creationId xmlns:a16="http://schemas.microsoft.com/office/drawing/2014/main" id="{141E99F3-1E8D-BC34-9DF8-A93E269D3EE7}"/>
                  </a:ext>
                </a:extLst>
              </p:cNvPr>
              <p:cNvSpPr txBox="1">
                <a:spLocks noChangeArrowheads="1"/>
              </p:cNvSpPr>
              <p:nvPr/>
            </p:nvSpPr>
            <p:spPr bwMode="auto">
              <a:xfrm>
                <a:off x="2265087" y="5224046"/>
                <a:ext cx="1110718" cy="290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0" fontAlgn="base" hangingPunct="0">
                  <a:spcBef>
                    <a:spcPct val="0"/>
                  </a:spcBef>
                  <a:spcAft>
                    <a:spcPct val="0"/>
                  </a:spcAft>
                  <a:buNone/>
                  <a:defRPr sz="1600" b="1">
                    <a:latin typeface="Arial" panose="020B0604020202020204" pitchFamily="34" charset="0"/>
                  </a:defRPr>
                </a:pPr>
                <a:r>
                  <a:rPr dirty="0"/>
                  <a:t>PELÍCULA</a:t>
                </a:r>
              </a:p>
            </p:txBody>
          </p:sp>
          <p:cxnSp>
            <p:nvCxnSpPr>
              <p:cNvPr id="8" name="Straight Arrow Connector 7">
                <a:extLst>
                  <a:ext uri="{FF2B5EF4-FFF2-40B4-BE49-F238E27FC236}">
                    <a16:creationId xmlns:a16="http://schemas.microsoft.com/office/drawing/2014/main" id="{98340E4C-EFEA-F194-4276-72D74EBF6F50}"/>
                  </a:ext>
                </a:extLst>
              </p:cNvPr>
              <p:cNvCxnSpPr>
                <a:cxnSpLocks/>
              </p:cNvCxnSpPr>
              <p:nvPr/>
            </p:nvCxnSpPr>
            <p:spPr>
              <a:xfrm flipH="1" flipV="1">
                <a:off x="1835743" y="4962007"/>
                <a:ext cx="429344" cy="378297"/>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9" name="TextBox 16">
                <a:extLst>
                  <a:ext uri="{FF2B5EF4-FFF2-40B4-BE49-F238E27FC236}">
                    <a16:creationId xmlns:a16="http://schemas.microsoft.com/office/drawing/2014/main" id="{B123084B-CEE5-8AC1-F68A-CC79D3C8EAC2}"/>
                  </a:ext>
                </a:extLst>
              </p:cNvPr>
              <p:cNvSpPr txBox="1">
                <a:spLocks noChangeArrowheads="1"/>
              </p:cNvSpPr>
              <p:nvPr/>
            </p:nvSpPr>
            <p:spPr bwMode="auto">
              <a:xfrm>
                <a:off x="3805148" y="5162020"/>
                <a:ext cx="1622134" cy="50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0" fontAlgn="base" hangingPunct="0">
                  <a:spcBef>
                    <a:spcPct val="0"/>
                  </a:spcBef>
                  <a:spcAft>
                    <a:spcPct val="0"/>
                  </a:spcAft>
                  <a:buNone/>
                  <a:defRPr sz="1600" b="1">
                    <a:latin typeface="Arial" panose="020B0604020202020204" pitchFamily="34" charset="0"/>
                  </a:defRPr>
                </a:pPr>
                <a:r>
                  <a:t>MEMBRANA POLIMÉRICA</a:t>
                </a:r>
                <a:br>
                  <a:rPr lang="en-US" altLang="en-US" sz="1600" b="1" dirty="0">
                    <a:latin typeface="Arial" panose="020B0604020202020204" pitchFamily="34" charset="0"/>
                  </a:rPr>
                </a:br>
                <a:endParaRPr lang="en-US" altLang="en-US" sz="1600" b="1" dirty="0">
                  <a:latin typeface="Arial" panose="020B0604020202020204" pitchFamily="34" charset="0"/>
                </a:endParaRPr>
              </a:p>
            </p:txBody>
          </p:sp>
          <p:cxnSp>
            <p:nvCxnSpPr>
              <p:cNvPr id="10" name="Straight Arrow Connector 9">
                <a:extLst>
                  <a:ext uri="{FF2B5EF4-FFF2-40B4-BE49-F238E27FC236}">
                    <a16:creationId xmlns:a16="http://schemas.microsoft.com/office/drawing/2014/main" id="{2CD1140C-6F8F-2079-1931-B58F20381733}"/>
                  </a:ext>
                </a:extLst>
              </p:cNvPr>
              <p:cNvCxnSpPr>
                <a:cxnSpLocks/>
              </p:cNvCxnSpPr>
              <p:nvPr/>
            </p:nvCxnSpPr>
            <p:spPr>
              <a:xfrm flipV="1">
                <a:off x="4970081" y="4953000"/>
                <a:ext cx="457200" cy="378297"/>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pic>
          <p:nvPicPr>
            <p:cNvPr id="3" name="Picture 2">
              <a:extLst>
                <a:ext uri="{FF2B5EF4-FFF2-40B4-BE49-F238E27FC236}">
                  <a16:creationId xmlns:a16="http://schemas.microsoft.com/office/drawing/2014/main" id="{49537838-865A-7EE0-564A-6CE2E7020D7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19851" y="3383030"/>
              <a:ext cx="5229458" cy="2941570"/>
            </a:xfrm>
            <a:prstGeom prst="rect">
              <a:avLst/>
            </a:prstGeom>
          </p:spPr>
        </p:pic>
      </p:grpSp>
      <p:sp>
        <p:nvSpPr>
          <p:cNvPr id="17" name="TextBox 16">
            <a:extLst>
              <a:ext uri="{FF2B5EF4-FFF2-40B4-BE49-F238E27FC236}">
                <a16:creationId xmlns:a16="http://schemas.microsoft.com/office/drawing/2014/main" id="{F2DAFA59-A00A-6E2D-3C1A-9B44354D148E}"/>
              </a:ext>
            </a:extLst>
          </p:cNvPr>
          <p:cNvSpPr txBox="1"/>
          <p:nvPr/>
        </p:nvSpPr>
        <p:spPr>
          <a:xfrm>
            <a:off x="666750" y="990600"/>
            <a:ext cx="10858500" cy="480131"/>
          </a:xfrm>
          <a:prstGeom prst="rect">
            <a:avLst/>
          </a:prstGeom>
          <a:noFill/>
        </p:spPr>
        <p:txBody>
          <a:bodyPr wrap="square">
            <a:spAutoFit/>
          </a:bodyPr>
          <a:lstStyle/>
          <a:p>
            <a:pPr algn="ctr" eaLnBrk="1" hangingPunct="1">
              <a:lnSpc>
                <a:spcPct val="90000"/>
              </a:lnSpc>
              <a:defRPr sz="2800" b="1">
                <a:solidFill>
                  <a:srgbClr val="FFC000"/>
                </a:solidFill>
                <a:cs typeface="Arial" panose="020B0604020202020204" pitchFamily="34" charset="0"/>
              </a:defRPr>
            </a:pPr>
            <a:r>
              <a:t>AFFF y SFFF</a:t>
            </a:r>
          </a:p>
        </p:txBody>
      </p:sp>
      <p:sp>
        <p:nvSpPr>
          <p:cNvPr id="2" name="Title 1">
            <a:extLst>
              <a:ext uri="{FF2B5EF4-FFF2-40B4-BE49-F238E27FC236}">
                <a16:creationId xmlns:a16="http://schemas.microsoft.com/office/drawing/2014/main" id="{CE3DD5FD-D0BA-EB73-CBE2-7D9C62CACD76}"/>
              </a:ext>
            </a:extLst>
          </p:cNvPr>
          <p:cNvSpPr>
            <a:spLocks noGrp="1"/>
          </p:cNvSpPr>
          <p:nvPr>
            <p:ph type="title"/>
          </p:nvPr>
        </p:nvSpPr>
        <p:spPr/>
        <p:txBody>
          <a:bodyPr>
            <a:noAutofit/>
          </a:bodyPr>
          <a:lstStyle/>
          <a:p>
            <a:pPr>
              <a:defRPr sz="4000"/>
            </a:pPr>
            <a:r>
              <a:t>Principios básicos de la espuma</a:t>
            </a:r>
          </a:p>
        </p:txBody>
      </p:sp>
      <p:sp>
        <p:nvSpPr>
          <p:cNvPr id="12" name="TextBox 11">
            <a:extLst>
              <a:ext uri="{FF2B5EF4-FFF2-40B4-BE49-F238E27FC236}">
                <a16:creationId xmlns:a16="http://schemas.microsoft.com/office/drawing/2014/main" id="{57455CDB-B580-48B7-6568-73BFB186EAA5}"/>
              </a:ext>
            </a:extLst>
          </p:cNvPr>
          <p:cNvSpPr txBox="1"/>
          <p:nvPr/>
        </p:nvSpPr>
        <p:spPr>
          <a:xfrm>
            <a:off x="6629400" y="1653371"/>
            <a:ext cx="4895850" cy="1131079"/>
          </a:xfrm>
          <a:prstGeom prst="rect">
            <a:avLst/>
          </a:prstGeom>
          <a:noFill/>
        </p:spPr>
        <p:txBody>
          <a:bodyPr wrap="square">
            <a:spAutoFit/>
          </a:bodyPr>
          <a:lstStyle/>
          <a:p>
            <a:pPr marL="457200" indent="-457200" eaLnBrk="1" hangingPunct="1">
              <a:lnSpc>
                <a:spcPct val="90000"/>
              </a:lnSpc>
              <a:buFont typeface="Arial" panose="020B0604020202020204" pitchFamily="34" charset="0"/>
              <a:buChar char="•"/>
              <a:defRPr sz="2600">
                <a:solidFill>
                  <a:schemeClr val="bg1"/>
                </a:solidFill>
                <a:cs typeface="Arial" panose="020B0604020202020204" pitchFamily="34" charset="0"/>
              </a:defRPr>
            </a:pPr>
            <a:r>
              <a:rPr sz="2500" dirty="0"/>
              <a:t>Resistencia superior </a:t>
            </a:r>
            <a:br>
              <a:rPr lang="es-AR" sz="2500" dirty="0"/>
            </a:br>
            <a:r>
              <a:rPr sz="2500" dirty="0"/>
              <a:t>al </a:t>
            </a:r>
            <a:r>
              <a:rPr sz="2500" dirty="0" err="1"/>
              <a:t>rebrote</a:t>
            </a:r>
            <a:r>
              <a:rPr sz="2500" dirty="0"/>
              <a:t> de </a:t>
            </a:r>
            <a:r>
              <a:rPr sz="2500" dirty="0" err="1"/>
              <a:t>incendio</a:t>
            </a:r>
            <a:endParaRPr sz="2500" dirty="0"/>
          </a:p>
          <a:p>
            <a:pPr marL="457200" indent="-457200" eaLnBrk="1" hangingPunct="1">
              <a:lnSpc>
                <a:spcPct val="90000"/>
              </a:lnSpc>
              <a:buFont typeface="Arial" panose="020B0604020202020204" pitchFamily="34" charset="0"/>
              <a:buChar char="•"/>
              <a:defRPr sz="2600">
                <a:solidFill>
                  <a:schemeClr val="bg1"/>
                </a:solidFill>
                <a:cs typeface="Arial" panose="020B0604020202020204" pitchFamily="34" charset="0"/>
              </a:defRPr>
            </a:pPr>
            <a:r>
              <a:rPr sz="2500" dirty="0"/>
              <a:t>Control </a:t>
            </a:r>
            <a:r>
              <a:rPr sz="2500" dirty="0" err="1"/>
              <a:t>inmediato</a:t>
            </a:r>
            <a:r>
              <a:rPr sz="2500" dirty="0"/>
              <a:t> del </a:t>
            </a:r>
            <a:r>
              <a:rPr sz="2500" dirty="0" err="1"/>
              <a:t>fuego</a:t>
            </a:r>
            <a:r>
              <a:rPr sz="2500" dirty="0"/>
              <a:t> </a:t>
            </a:r>
            <a:endParaRPr sz="2500" dirty="0">
              <a:cs typeface="Arial" panose="020B0604020202020204" pitchFamily="34" charset="0"/>
            </a:endParaRPr>
          </a:p>
        </p:txBody>
      </p:sp>
      <p:sp>
        <p:nvSpPr>
          <p:cNvPr id="13" name="TextBox 12">
            <a:extLst>
              <a:ext uri="{FF2B5EF4-FFF2-40B4-BE49-F238E27FC236}">
                <a16:creationId xmlns:a16="http://schemas.microsoft.com/office/drawing/2014/main" id="{5FF5BB77-6B23-B867-4579-3B7313180F81}"/>
              </a:ext>
            </a:extLst>
          </p:cNvPr>
          <p:cNvSpPr txBox="1"/>
          <p:nvPr/>
        </p:nvSpPr>
        <p:spPr>
          <a:xfrm>
            <a:off x="666750" y="1653371"/>
            <a:ext cx="4514850" cy="1131079"/>
          </a:xfrm>
          <a:prstGeom prst="rect">
            <a:avLst/>
          </a:prstGeom>
          <a:noFill/>
        </p:spPr>
        <p:txBody>
          <a:bodyPr wrap="square">
            <a:spAutoFit/>
          </a:bodyPr>
          <a:lstStyle/>
          <a:p>
            <a:pPr marL="457200" indent="-457200" eaLnBrk="1" hangingPunct="1">
              <a:lnSpc>
                <a:spcPct val="90000"/>
              </a:lnSpc>
              <a:buFont typeface="Arial" panose="020B0604020202020204" pitchFamily="34" charset="0"/>
              <a:buChar char="•"/>
              <a:defRPr sz="2600">
                <a:solidFill>
                  <a:schemeClr val="bg1"/>
                </a:solidFill>
                <a:cs typeface="Arial" panose="020B0604020202020204" pitchFamily="34" charset="0"/>
              </a:defRPr>
            </a:pPr>
            <a:r>
              <a:rPr sz="2500" dirty="0"/>
              <a:t>Baja </a:t>
            </a:r>
            <a:r>
              <a:rPr sz="2500" dirty="0" err="1"/>
              <a:t>tensión</a:t>
            </a:r>
            <a:r>
              <a:rPr sz="2500" dirty="0"/>
              <a:t> superficial</a:t>
            </a:r>
          </a:p>
          <a:p>
            <a:pPr marL="457200" indent="-457200" eaLnBrk="1" hangingPunct="1">
              <a:lnSpc>
                <a:spcPct val="90000"/>
              </a:lnSpc>
              <a:buFont typeface="Arial" panose="020B0604020202020204" pitchFamily="34" charset="0"/>
              <a:buChar char="•"/>
              <a:defRPr sz="2600">
                <a:solidFill>
                  <a:schemeClr val="bg1"/>
                </a:solidFill>
                <a:cs typeface="Arial" panose="020B0604020202020204" pitchFamily="34" charset="0"/>
              </a:defRPr>
            </a:pPr>
            <a:r>
              <a:rPr sz="2500" dirty="0"/>
              <a:t>Se </a:t>
            </a:r>
            <a:r>
              <a:rPr sz="2500" dirty="0" err="1"/>
              <a:t>extiende</a:t>
            </a:r>
            <a:r>
              <a:rPr sz="2500" dirty="0"/>
              <a:t> </a:t>
            </a:r>
            <a:r>
              <a:rPr sz="2500" dirty="0" err="1"/>
              <a:t>rápidamente</a:t>
            </a:r>
            <a:r>
              <a:rPr sz="2500" dirty="0"/>
              <a:t> </a:t>
            </a:r>
            <a:r>
              <a:rPr sz="2500" dirty="0" err="1"/>
              <a:t>por</a:t>
            </a:r>
            <a:r>
              <a:rPr sz="2500" dirty="0"/>
              <a:t> la </a:t>
            </a:r>
            <a:r>
              <a:rPr sz="2500" dirty="0" err="1"/>
              <a:t>superficie</a:t>
            </a:r>
            <a:endParaRPr sz="2500" dirty="0"/>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Straight Arrow Connector 9">
            <a:extLst>
              <a:ext uri="{FF2B5EF4-FFF2-40B4-BE49-F238E27FC236}">
                <a16:creationId xmlns:a16="http://schemas.microsoft.com/office/drawing/2014/main" id="{37CD5250-6F5C-4C00-B546-AE4E0F3EE966}"/>
              </a:ext>
            </a:extLst>
          </p:cNvPr>
          <p:cNvCxnSpPr>
            <a:cxnSpLocks/>
            <a:endCxn id="38920" idx="1"/>
          </p:cNvCxnSpPr>
          <p:nvPr/>
        </p:nvCxnSpPr>
        <p:spPr>
          <a:xfrm flipV="1">
            <a:off x="5030685" y="3647046"/>
            <a:ext cx="2876214" cy="1305954"/>
          </a:xfrm>
          <a:prstGeom prst="straightConnector1">
            <a:avLst/>
          </a:prstGeom>
          <a:ln w="25400">
            <a:solidFill>
              <a:srgbClr val="FFC000"/>
            </a:solidFill>
            <a:tailEnd type="triangle"/>
          </a:ln>
        </p:spPr>
        <p:style>
          <a:lnRef idx="1">
            <a:schemeClr val="accent2"/>
          </a:lnRef>
          <a:fillRef idx="0">
            <a:schemeClr val="accent2"/>
          </a:fillRef>
          <a:effectRef idx="0">
            <a:schemeClr val="accent2"/>
          </a:effectRef>
          <a:fontRef idx="minor">
            <a:schemeClr val="tx1"/>
          </a:fontRef>
        </p:style>
      </p:cxnSp>
      <p:pic>
        <p:nvPicPr>
          <p:cNvPr id="38920" name="Picture 18" descr="In-Line-Indicator_EERC-No-C">
            <a:extLst>
              <a:ext uri="{FF2B5EF4-FFF2-40B4-BE49-F238E27FC236}">
                <a16:creationId xmlns:a16="http://schemas.microsoft.com/office/drawing/2014/main" id="{F0971AD4-132A-437F-B6DA-BAE86FE454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9387480">
            <a:off x="7508323" y="1357720"/>
            <a:ext cx="3984625" cy="21875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8" name="Picture 14" descr="In-Line-Eductor_EERC-No-Copyright">
            <a:extLst>
              <a:ext uri="{FF2B5EF4-FFF2-40B4-BE49-F238E27FC236}">
                <a16:creationId xmlns:a16="http://schemas.microsoft.com/office/drawing/2014/main" id="{0D00AF07-1794-4EFA-B2AD-159F40E0855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195667">
            <a:off x="7899394" y="3408475"/>
            <a:ext cx="3504871" cy="2303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1" name="Straight Arrow Connector 10">
            <a:extLst>
              <a:ext uri="{FF2B5EF4-FFF2-40B4-BE49-F238E27FC236}">
                <a16:creationId xmlns:a16="http://schemas.microsoft.com/office/drawing/2014/main" id="{12701C44-DFDB-4247-9FA0-AA199530AD61}"/>
              </a:ext>
            </a:extLst>
          </p:cNvPr>
          <p:cNvCxnSpPr>
            <a:cxnSpLocks/>
          </p:cNvCxnSpPr>
          <p:nvPr/>
        </p:nvCxnSpPr>
        <p:spPr>
          <a:xfrm>
            <a:off x="5035995" y="4953000"/>
            <a:ext cx="2490392" cy="0"/>
          </a:xfrm>
          <a:prstGeom prst="straightConnector1">
            <a:avLst/>
          </a:prstGeom>
          <a:ln w="25400">
            <a:solidFill>
              <a:srgbClr val="FFC000"/>
            </a:solidFill>
            <a:tailEnd type="triangle"/>
          </a:ln>
        </p:spPr>
        <p:style>
          <a:lnRef idx="1">
            <a:schemeClr val="accent2"/>
          </a:lnRef>
          <a:fillRef idx="0">
            <a:schemeClr val="accent2"/>
          </a:fillRef>
          <a:effectRef idx="0">
            <a:schemeClr val="accent2"/>
          </a:effectRef>
          <a:fontRef idx="minor">
            <a:schemeClr val="tx1"/>
          </a:fontRef>
        </p:style>
      </p:cxnSp>
      <p:sp>
        <p:nvSpPr>
          <p:cNvPr id="38915" name="Rectangle 3">
            <a:extLst>
              <a:ext uri="{FF2B5EF4-FFF2-40B4-BE49-F238E27FC236}">
                <a16:creationId xmlns:a16="http://schemas.microsoft.com/office/drawing/2014/main" id="{31BF40FE-4C5B-41DC-BE2C-AE9506502947}"/>
              </a:ext>
            </a:extLst>
          </p:cNvPr>
          <p:cNvSpPr>
            <a:spLocks noGrp="1"/>
          </p:cNvSpPr>
          <p:nvPr>
            <p:ph type="body" sz="quarter" idx="11"/>
          </p:nvPr>
        </p:nvSpPr>
        <p:spPr>
          <a:xfrm>
            <a:off x="457200" y="838200"/>
            <a:ext cx="6553200" cy="5334000"/>
          </a:xfrm>
        </p:spPr>
        <p:txBody>
          <a:bodyPr/>
          <a:lstStyle/>
          <a:p>
            <a:pPr marL="0" indent="0" eaLnBrk="1" hangingPunct="1">
              <a:lnSpc>
                <a:spcPct val="90000"/>
              </a:lnSpc>
              <a:buFont typeface="Arial" panose="020B0604020202020204" pitchFamily="34" charset="0"/>
              <a:buNone/>
              <a:defRPr sz="28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dirty="0"/>
              <a:t>Sistemas de </a:t>
            </a:r>
            <a:r>
              <a:rPr dirty="0" err="1"/>
              <a:t>dosificación</a:t>
            </a:r>
            <a:br>
              <a:rPr lang="es-AR" dirty="0"/>
            </a:br>
            <a:r>
              <a:rPr dirty="0"/>
              <a:t>y </a:t>
            </a:r>
            <a:r>
              <a:rPr dirty="0" err="1"/>
              <a:t>suministro</a:t>
            </a:r>
            <a:r>
              <a:rPr dirty="0"/>
              <a:t> de </a:t>
            </a:r>
            <a:r>
              <a:rPr dirty="0" err="1"/>
              <a:t>espuma</a:t>
            </a:r>
            <a:endParaRPr dirty="0"/>
          </a:p>
          <a:p>
            <a:pPr lvl="2" eaLnBrk="1" hangingPunct="1">
              <a:lnSpc>
                <a:spcPct val="90000"/>
              </a:lnSpc>
              <a:buFont typeface="Arial" panose="020B0604020202020204" pitchFamily="34" charset="0"/>
              <a:buChar char="–"/>
              <a:defRPr sz="26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dirty="0" err="1"/>
              <a:t>Niveles</a:t>
            </a:r>
            <a:r>
              <a:rPr dirty="0"/>
              <a:t> de </a:t>
            </a:r>
            <a:r>
              <a:rPr dirty="0" err="1"/>
              <a:t>concentración</a:t>
            </a:r>
            <a:r>
              <a:rPr dirty="0"/>
              <a:t>:</a:t>
            </a:r>
          </a:p>
          <a:p>
            <a:pPr lvl="3" eaLnBrk="1" hangingPunct="1">
              <a:lnSpc>
                <a:spcPct val="90000"/>
              </a:lnSpc>
              <a:buFont typeface="Arial" panose="020B0604020202020204" pitchFamily="34" charset="0"/>
              <a:buChar char="•"/>
              <a:defRPr sz="24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dirty="0" err="1"/>
              <a:t>Hidrocarburos</a:t>
            </a:r>
            <a:r>
              <a:rPr dirty="0"/>
              <a:t> </a:t>
            </a:r>
            <a:endParaRPr sz="2400" dirty="0">
              <a:latin typeface="Arial" panose="020B0604020202020204" pitchFamily="34" charset="0"/>
              <a:ea typeface="ＭＳ Ｐゴシック" panose="020B0600070205080204" pitchFamily="34" charset="-128"/>
              <a:cs typeface="Arial" panose="020B0604020202020204" pitchFamily="34" charset="0"/>
            </a:endParaRPr>
          </a:p>
          <a:p>
            <a:pPr lvl="4" eaLnBrk="1" hangingPunct="1">
              <a:lnSpc>
                <a:spcPct val="90000"/>
              </a:lnSpc>
              <a:buFont typeface="Arial" panose="020B0604020202020204" pitchFamily="34" charset="0"/>
              <a:buChar char="•"/>
              <a:defRPr sz="22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dirty="0"/>
              <a:t>1% - 3% (AFFF y SFFF)</a:t>
            </a:r>
          </a:p>
          <a:p>
            <a:pPr lvl="3" eaLnBrk="1" hangingPunct="1">
              <a:lnSpc>
                <a:spcPct val="90000"/>
              </a:lnSpc>
              <a:buFont typeface="Arial" panose="020B0604020202020204" pitchFamily="34" charset="0"/>
              <a:buChar char="•"/>
              <a:defRPr sz="24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dirty="0" err="1"/>
              <a:t>Solventes</a:t>
            </a:r>
            <a:r>
              <a:rPr dirty="0"/>
              <a:t> </a:t>
            </a:r>
            <a:r>
              <a:rPr dirty="0" err="1"/>
              <a:t>polares</a:t>
            </a:r>
            <a:endParaRPr dirty="0"/>
          </a:p>
          <a:p>
            <a:pPr lvl="4" eaLnBrk="1" hangingPunct="1">
              <a:lnSpc>
                <a:spcPct val="90000"/>
              </a:lnSpc>
              <a:buFont typeface="Arial" panose="020B0604020202020204" pitchFamily="34" charset="0"/>
              <a:buChar char="•"/>
              <a:defRPr sz="22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dirty="0"/>
              <a:t>1% - 6% (AR-AFFF)</a:t>
            </a:r>
          </a:p>
          <a:p>
            <a:pPr lvl="4" eaLnBrk="1" hangingPunct="1">
              <a:lnSpc>
                <a:spcPct val="90000"/>
              </a:lnSpc>
              <a:buFont typeface="Arial" panose="020B0604020202020204" pitchFamily="34" charset="0"/>
              <a:buChar char="•"/>
              <a:defRPr>
                <a:latin typeface="Arial" panose="020B0604020202020204" pitchFamily="34" charset="0"/>
                <a:ea typeface="ＭＳ Ｐゴシック" panose="020B0600070205080204" pitchFamily="34" charset="-128"/>
                <a:cs typeface="Arial" panose="020B0604020202020204" pitchFamily="34" charset="0"/>
              </a:defRPr>
            </a:pPr>
            <a:r>
              <a:rPr sz="2200" dirty="0"/>
              <a:t>1% - 3% (AR-SFFF</a:t>
            </a:r>
            <a:r>
              <a:rPr sz="2400" dirty="0"/>
              <a:t>)</a:t>
            </a:r>
            <a:endParaRPr sz="2400" dirty="0">
              <a:solidFill>
                <a:schemeClr val="bg1"/>
              </a:solidFill>
              <a:latin typeface="Arial" panose="020B0604020202020204" pitchFamily="34" charset="0"/>
              <a:ea typeface="ＭＳ Ｐゴシック" panose="020B0600070205080204" pitchFamily="34" charset="-128"/>
              <a:cs typeface="Arial" panose="020B0604020202020204" pitchFamily="34" charset="0"/>
            </a:endParaRPr>
          </a:p>
          <a:p>
            <a:pPr lvl="2" eaLnBrk="1" hangingPunct="1">
              <a:lnSpc>
                <a:spcPct val="90000"/>
              </a:lnSpc>
              <a:buFont typeface="Arial" panose="020B0604020202020204" pitchFamily="34" charset="0"/>
              <a:buChar char="–"/>
              <a:defRPr sz="26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dirty="0"/>
              <a:t>Sistemas de </a:t>
            </a:r>
            <a:r>
              <a:rPr dirty="0" err="1"/>
              <a:t>dosificación</a:t>
            </a:r>
            <a:r>
              <a:rPr dirty="0"/>
              <a:t> </a:t>
            </a:r>
            <a:br>
              <a:rPr lang="es-AR" dirty="0"/>
            </a:br>
            <a:r>
              <a:rPr dirty="0"/>
              <a:t>de </a:t>
            </a:r>
            <a:r>
              <a:rPr dirty="0" err="1"/>
              <a:t>espuma</a:t>
            </a:r>
            <a:r>
              <a:rPr dirty="0"/>
              <a:t>:</a:t>
            </a:r>
          </a:p>
          <a:p>
            <a:pPr lvl="3" eaLnBrk="1" hangingPunct="1">
              <a:lnSpc>
                <a:spcPct val="90000"/>
              </a:lnSpc>
              <a:buFont typeface="Arial" panose="020B0604020202020204" pitchFamily="34" charset="0"/>
              <a:buChar char="•"/>
              <a:defRPr sz="24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dirty="0" err="1"/>
              <a:t>Eductores</a:t>
            </a:r>
            <a:endParaRPr sz="2400" dirty="0">
              <a:solidFill>
                <a:schemeClr val="bg1"/>
              </a:solidFill>
              <a:latin typeface="Arial" panose="020B0604020202020204" pitchFamily="34" charset="0"/>
              <a:ea typeface="ＭＳ Ｐゴシック" panose="020B0600070205080204" pitchFamily="34" charset="-128"/>
              <a:cs typeface="Arial" panose="020B0604020202020204" pitchFamily="34" charset="0"/>
            </a:endParaRPr>
          </a:p>
          <a:p>
            <a:pPr lvl="4" eaLnBrk="1" hangingPunct="1">
              <a:lnSpc>
                <a:spcPct val="90000"/>
              </a:lnSpc>
              <a:buFont typeface="Arial" panose="020B0604020202020204" pitchFamily="34" charset="0"/>
              <a:buChar char="–"/>
              <a:defRPr sz="22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dirty="0"/>
              <a:t>Los </a:t>
            </a:r>
            <a:r>
              <a:rPr dirty="0" err="1"/>
              <a:t>eductores</a:t>
            </a:r>
            <a:r>
              <a:rPr dirty="0"/>
              <a:t> </a:t>
            </a:r>
            <a:r>
              <a:rPr dirty="0" err="1"/>
              <a:t>en</a:t>
            </a:r>
            <a:r>
              <a:rPr dirty="0"/>
              <a:t> </a:t>
            </a:r>
            <a:br>
              <a:rPr lang="es-AR" dirty="0"/>
            </a:br>
            <a:r>
              <a:rPr dirty="0" err="1"/>
              <a:t>línea</a:t>
            </a:r>
            <a:r>
              <a:rPr dirty="0"/>
              <a:t> </a:t>
            </a:r>
            <a:r>
              <a:rPr dirty="0" err="1"/>
              <a:t>tienen</a:t>
            </a:r>
            <a:r>
              <a:rPr dirty="0"/>
              <a:t> </a:t>
            </a:r>
            <a:r>
              <a:rPr dirty="0" err="1"/>
              <a:t>ventajas</a:t>
            </a:r>
            <a:endParaRPr dirty="0"/>
          </a:p>
        </p:txBody>
      </p:sp>
      <p:sp>
        <p:nvSpPr>
          <p:cNvPr id="2" name="Title 1">
            <a:extLst>
              <a:ext uri="{FF2B5EF4-FFF2-40B4-BE49-F238E27FC236}">
                <a16:creationId xmlns:a16="http://schemas.microsoft.com/office/drawing/2014/main" id="{B03C565E-3B69-0BD8-3D93-8DC5CA291B5A}"/>
              </a:ext>
            </a:extLst>
          </p:cNvPr>
          <p:cNvSpPr>
            <a:spLocks noGrp="1"/>
          </p:cNvSpPr>
          <p:nvPr>
            <p:ph type="title"/>
          </p:nvPr>
        </p:nvSpPr>
        <p:spPr/>
        <p:txBody>
          <a:bodyPr>
            <a:noAutofit/>
          </a:bodyPr>
          <a:lstStyle/>
          <a:p>
            <a:pPr>
              <a:defRPr sz="4000"/>
            </a:pPr>
            <a:r>
              <a:t>Principios básicos de la espuma</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3">
            <a:extLst>
              <a:ext uri="{FF2B5EF4-FFF2-40B4-BE49-F238E27FC236}">
                <a16:creationId xmlns:a16="http://schemas.microsoft.com/office/drawing/2014/main" id="{A4467443-74C7-4706-92B8-76B390C62B21}"/>
              </a:ext>
            </a:extLst>
          </p:cNvPr>
          <p:cNvSpPr>
            <a:spLocks noGrp="1"/>
          </p:cNvSpPr>
          <p:nvPr>
            <p:ph type="body" sz="quarter" idx="11"/>
          </p:nvPr>
        </p:nvSpPr>
        <p:spPr>
          <a:xfrm>
            <a:off x="457200" y="838200"/>
            <a:ext cx="6477000" cy="5334000"/>
          </a:xfrm>
        </p:spPr>
        <p:txBody>
          <a:bodyPr/>
          <a:lstStyle/>
          <a:p>
            <a:pPr marL="0" indent="0" eaLnBrk="1" hangingPunct="1">
              <a:lnSpc>
                <a:spcPct val="90000"/>
              </a:lnSpc>
              <a:buFont typeface="Arial" panose="020B0604020202020204" pitchFamily="34" charset="0"/>
              <a:buNone/>
              <a:defRPr sz="28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dirty="0"/>
              <a:t>Sistemas de </a:t>
            </a:r>
            <a:r>
              <a:rPr dirty="0" err="1"/>
              <a:t>dosificación</a:t>
            </a:r>
            <a:r>
              <a:rPr dirty="0"/>
              <a:t> </a:t>
            </a:r>
            <a:br>
              <a:rPr lang="es-AR" dirty="0"/>
            </a:br>
            <a:r>
              <a:rPr dirty="0"/>
              <a:t>y </a:t>
            </a:r>
            <a:r>
              <a:rPr dirty="0" err="1"/>
              <a:t>suministro</a:t>
            </a:r>
            <a:r>
              <a:rPr dirty="0"/>
              <a:t> de </a:t>
            </a:r>
            <a:r>
              <a:rPr dirty="0" err="1"/>
              <a:t>espuma</a:t>
            </a:r>
            <a:r>
              <a:rPr dirty="0"/>
              <a:t>:</a:t>
            </a:r>
          </a:p>
          <a:p>
            <a:pPr lvl="1" eaLnBrk="1" hangingPunct="1">
              <a:lnSpc>
                <a:spcPct val="90000"/>
              </a:lnSpc>
              <a:defRPr sz="26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dirty="0"/>
              <a:t>Sistemas de </a:t>
            </a:r>
            <a:r>
              <a:rPr dirty="0" err="1"/>
              <a:t>dosificación</a:t>
            </a:r>
            <a:r>
              <a:rPr dirty="0"/>
              <a:t> de </a:t>
            </a:r>
            <a:r>
              <a:rPr dirty="0" err="1"/>
              <a:t>espuma</a:t>
            </a:r>
            <a:r>
              <a:rPr dirty="0"/>
              <a:t>:</a:t>
            </a:r>
          </a:p>
          <a:p>
            <a:pPr lvl="2" eaLnBrk="1" hangingPunct="1">
              <a:lnSpc>
                <a:spcPct val="90000"/>
              </a:lnSpc>
              <a:defRPr>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dirty="0" err="1"/>
              <a:t>Eductores</a:t>
            </a:r>
            <a:endParaRPr dirty="0">
              <a:solidFill>
                <a:schemeClr val="bg1"/>
              </a:solidFill>
              <a:latin typeface="Arial" panose="020B0604020202020204" pitchFamily="34" charset="0"/>
              <a:ea typeface="ＭＳ Ｐゴシック" panose="020B0600070205080204" pitchFamily="34" charset="-128"/>
              <a:cs typeface="Arial" panose="020B0604020202020204" pitchFamily="34" charset="0"/>
            </a:endParaRPr>
          </a:p>
          <a:p>
            <a:pPr lvl="3" eaLnBrk="1" hangingPunct="1">
              <a:lnSpc>
                <a:spcPct val="90000"/>
              </a:lnSpc>
              <a:defRPr sz="22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dirty="0" err="1"/>
              <a:t>Eductores</a:t>
            </a:r>
            <a:r>
              <a:rPr dirty="0"/>
              <a:t> con </a:t>
            </a:r>
            <a:r>
              <a:rPr dirty="0" err="1"/>
              <a:t>derivación</a:t>
            </a:r>
            <a:endParaRPr sz="2200" dirty="0">
              <a:solidFill>
                <a:schemeClr val="bg1"/>
              </a:solidFill>
              <a:latin typeface="Arial" panose="020B0604020202020204" pitchFamily="34" charset="0"/>
              <a:ea typeface="ＭＳ Ｐゴシック" panose="020B0600070205080204" pitchFamily="34" charset="-128"/>
              <a:cs typeface="Arial" panose="020B0604020202020204" pitchFamily="34" charset="0"/>
            </a:endParaRPr>
          </a:p>
          <a:p>
            <a:pPr lvl="3" eaLnBrk="1" hangingPunct="1">
              <a:lnSpc>
                <a:spcPct val="90000"/>
              </a:lnSpc>
              <a:defRPr sz="22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dirty="0"/>
              <a:t>Fallas </a:t>
            </a:r>
            <a:r>
              <a:rPr dirty="0" err="1"/>
              <a:t>comunes</a:t>
            </a:r>
            <a:r>
              <a:rPr dirty="0"/>
              <a:t> </a:t>
            </a:r>
            <a:r>
              <a:rPr dirty="0" err="1"/>
              <a:t>en</a:t>
            </a:r>
            <a:r>
              <a:rPr dirty="0"/>
              <a:t> </a:t>
            </a:r>
            <a:r>
              <a:rPr dirty="0" err="1"/>
              <a:t>eductores</a:t>
            </a:r>
            <a:endParaRPr dirty="0"/>
          </a:p>
        </p:txBody>
      </p:sp>
      <p:pic>
        <p:nvPicPr>
          <p:cNvPr id="40967" name="Picture 10" descr="Bypass-Eductor_EERC-No-Copy">
            <a:extLst>
              <a:ext uri="{FF2B5EF4-FFF2-40B4-BE49-F238E27FC236}">
                <a16:creationId xmlns:a16="http://schemas.microsoft.com/office/drawing/2014/main" id="{3E9E1121-AFB1-4CCE-A151-4FDA85E68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9000" y="2171700"/>
            <a:ext cx="421690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0" name="Straight Arrow Connector 9">
            <a:extLst>
              <a:ext uri="{FF2B5EF4-FFF2-40B4-BE49-F238E27FC236}">
                <a16:creationId xmlns:a16="http://schemas.microsoft.com/office/drawing/2014/main" id="{B1E88603-A482-444A-921A-2768140C09E1}"/>
              </a:ext>
            </a:extLst>
          </p:cNvPr>
          <p:cNvCxnSpPr>
            <a:cxnSpLocks/>
          </p:cNvCxnSpPr>
          <p:nvPr/>
        </p:nvCxnSpPr>
        <p:spPr>
          <a:xfrm flipV="1">
            <a:off x="4471730" y="3810000"/>
            <a:ext cx="2183570" cy="1"/>
          </a:xfrm>
          <a:prstGeom prst="straightConnector1">
            <a:avLst/>
          </a:prstGeom>
          <a:ln w="25400">
            <a:solidFill>
              <a:srgbClr val="FFB005"/>
            </a:solidFill>
            <a:tailEnd type="triangle"/>
          </a:ln>
        </p:spPr>
        <p:style>
          <a:lnRef idx="1">
            <a:schemeClr val="accent2"/>
          </a:lnRef>
          <a:fillRef idx="0">
            <a:schemeClr val="accent2"/>
          </a:fillRef>
          <a:effectRef idx="0">
            <a:schemeClr val="accent2"/>
          </a:effectRef>
          <a:fontRef idx="minor">
            <a:schemeClr val="tx1"/>
          </a:fontRef>
        </p:style>
      </p:cxnSp>
      <p:sp>
        <p:nvSpPr>
          <p:cNvPr id="2" name="Title 1">
            <a:extLst>
              <a:ext uri="{FF2B5EF4-FFF2-40B4-BE49-F238E27FC236}">
                <a16:creationId xmlns:a16="http://schemas.microsoft.com/office/drawing/2014/main" id="{E8969007-88A9-A129-886D-31EFFFC7DD5F}"/>
              </a:ext>
            </a:extLst>
          </p:cNvPr>
          <p:cNvSpPr>
            <a:spLocks noGrp="1"/>
          </p:cNvSpPr>
          <p:nvPr>
            <p:ph type="title"/>
          </p:nvPr>
        </p:nvSpPr>
        <p:spPr/>
        <p:txBody>
          <a:bodyPr>
            <a:noAutofit/>
          </a:bodyPr>
          <a:lstStyle/>
          <a:p>
            <a:pPr>
              <a:defRPr sz="4000"/>
            </a:pPr>
            <a:r>
              <a:t>Principios básicos de la espuma</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F46910-C65F-2BCC-700B-57AD697AC9C8}"/>
              </a:ext>
            </a:extLst>
          </p:cNvPr>
          <p:cNvSpPr/>
          <p:nvPr/>
        </p:nvSpPr>
        <p:spPr>
          <a:xfrm flipH="1">
            <a:off x="0" y="0"/>
            <a:ext cx="1226681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endParaRPr/>
          </a:p>
        </p:txBody>
      </p:sp>
      <p:pic>
        <p:nvPicPr>
          <p:cNvPr id="43013" name="Picture 5" descr="foam proportioning nozzles with air-aspirator">
            <a:extLst>
              <a:ext uri="{FF2B5EF4-FFF2-40B4-BE49-F238E27FC236}">
                <a16:creationId xmlns:a16="http://schemas.microsoft.com/office/drawing/2014/main" id="{4B8DD1DC-5CC4-420C-9C24-EF72538654C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42330"/>
          <a:stretch>
            <a:fillRect/>
          </a:stretch>
        </p:blipFill>
        <p:spPr bwMode="auto">
          <a:xfrm>
            <a:off x="6978695" y="331609"/>
            <a:ext cx="4456113" cy="3097391"/>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36C70395-06D2-7727-4B3E-D4919762312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51721"/>
            <a:ext cx="6553200" cy="6961443"/>
          </a:xfrm>
          <a:prstGeom prst="rect">
            <a:avLst/>
          </a:prstGeom>
        </p:spPr>
      </p:pic>
      <p:sp>
        <p:nvSpPr>
          <p:cNvPr id="43011" name="Rectangle 3">
            <a:extLst>
              <a:ext uri="{FF2B5EF4-FFF2-40B4-BE49-F238E27FC236}">
                <a16:creationId xmlns:a16="http://schemas.microsoft.com/office/drawing/2014/main" id="{F180F0F9-33E3-47F0-9A05-7822820CF4DF}"/>
              </a:ext>
            </a:extLst>
          </p:cNvPr>
          <p:cNvSpPr>
            <a:spLocks noGrp="1"/>
          </p:cNvSpPr>
          <p:nvPr>
            <p:ph type="body" sz="quarter" idx="11"/>
          </p:nvPr>
        </p:nvSpPr>
        <p:spPr>
          <a:xfrm>
            <a:off x="457200" y="2560088"/>
            <a:ext cx="4800600" cy="2711512"/>
          </a:xfrm>
        </p:spPr>
        <p:txBody>
          <a:bodyPr wrap="square">
            <a:spAutoFit/>
          </a:bodyPr>
          <a:lstStyle/>
          <a:p>
            <a:pPr marL="0" indent="0" eaLnBrk="1" hangingPunct="1">
              <a:lnSpc>
                <a:spcPct val="90000"/>
              </a:lnSpc>
              <a:buFont typeface="Arial" panose="020B0604020202020204" pitchFamily="34" charset="0"/>
              <a:buNone/>
              <a:defRPr sz="28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dirty="0"/>
              <a:t>Sistemas de </a:t>
            </a:r>
            <a:r>
              <a:rPr dirty="0" err="1"/>
              <a:t>dosificación</a:t>
            </a:r>
            <a:r>
              <a:rPr dirty="0"/>
              <a:t> </a:t>
            </a:r>
            <a:br>
              <a:rPr lang="es-AR" dirty="0"/>
            </a:br>
            <a:r>
              <a:rPr dirty="0"/>
              <a:t>y </a:t>
            </a:r>
            <a:r>
              <a:rPr dirty="0" err="1"/>
              <a:t>suministro</a:t>
            </a:r>
            <a:r>
              <a:rPr dirty="0"/>
              <a:t> de </a:t>
            </a:r>
            <a:r>
              <a:rPr dirty="0" err="1"/>
              <a:t>espuma</a:t>
            </a:r>
            <a:r>
              <a:rPr dirty="0"/>
              <a:t>:</a:t>
            </a:r>
          </a:p>
          <a:p>
            <a:pPr lvl="1" eaLnBrk="1" hangingPunct="1">
              <a:lnSpc>
                <a:spcPct val="90000"/>
              </a:lnSpc>
              <a:defRPr sz="26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dirty="0"/>
              <a:t>Boquillas de </a:t>
            </a:r>
            <a:r>
              <a:rPr dirty="0" err="1"/>
              <a:t>espuma</a:t>
            </a:r>
            <a:endParaRPr dirty="0"/>
          </a:p>
          <a:p>
            <a:pPr lvl="3" eaLnBrk="1" hangingPunct="1">
              <a:lnSpc>
                <a:spcPct val="90000"/>
              </a:lnSpc>
              <a:buFont typeface="Arial" panose="020B0604020202020204" pitchFamily="34" charset="0"/>
              <a:buChar char="•"/>
              <a:defRPr sz="24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dirty="0"/>
              <a:t>Las </a:t>
            </a:r>
            <a:r>
              <a:rPr dirty="0" err="1"/>
              <a:t>boquillas</a:t>
            </a:r>
            <a:r>
              <a:rPr dirty="0"/>
              <a:t> </a:t>
            </a:r>
            <a:r>
              <a:rPr dirty="0" err="1"/>
              <a:t>dosificadoras</a:t>
            </a:r>
            <a:r>
              <a:rPr dirty="0"/>
              <a:t> de </a:t>
            </a:r>
            <a:r>
              <a:rPr dirty="0" err="1"/>
              <a:t>espuma</a:t>
            </a:r>
            <a:r>
              <a:rPr dirty="0"/>
              <a:t> </a:t>
            </a:r>
            <a:r>
              <a:rPr dirty="0" err="1"/>
              <a:t>tienen</a:t>
            </a:r>
            <a:r>
              <a:rPr dirty="0"/>
              <a:t> </a:t>
            </a:r>
            <a:r>
              <a:rPr dirty="0" err="1"/>
              <a:t>ventajas</a:t>
            </a:r>
            <a:endParaRPr dirty="0"/>
          </a:p>
        </p:txBody>
      </p:sp>
      <p:sp>
        <p:nvSpPr>
          <p:cNvPr id="2" name="Title 1">
            <a:extLst>
              <a:ext uri="{FF2B5EF4-FFF2-40B4-BE49-F238E27FC236}">
                <a16:creationId xmlns:a16="http://schemas.microsoft.com/office/drawing/2014/main" id="{F126D2CE-647B-63FA-38CF-3D76D2C71730}"/>
              </a:ext>
            </a:extLst>
          </p:cNvPr>
          <p:cNvSpPr>
            <a:spLocks noGrp="1"/>
          </p:cNvSpPr>
          <p:nvPr>
            <p:ph type="title"/>
          </p:nvPr>
        </p:nvSpPr>
        <p:spPr>
          <a:xfrm>
            <a:off x="457200" y="1447800"/>
            <a:ext cx="11277600" cy="579438"/>
          </a:xfrm>
        </p:spPr>
        <p:txBody>
          <a:bodyPr>
            <a:noAutofit/>
          </a:bodyPr>
          <a:lstStyle/>
          <a:p>
            <a:pPr algn="l">
              <a:lnSpc>
                <a:spcPts val="4400"/>
              </a:lnSpc>
              <a:defRPr sz="4000"/>
            </a:pPr>
            <a:r>
              <a:rPr dirty="0" err="1"/>
              <a:t>Principios</a:t>
            </a:r>
            <a:r>
              <a:rPr dirty="0"/>
              <a:t> </a:t>
            </a:r>
            <a:r>
              <a:rPr dirty="0" err="1"/>
              <a:t>básicos</a:t>
            </a:r>
            <a:r>
              <a:rPr dirty="0"/>
              <a:t> </a:t>
            </a:r>
            <a:br>
              <a:rPr lang="es-AR" dirty="0"/>
            </a:br>
            <a:r>
              <a:rPr dirty="0"/>
              <a:t>de la </a:t>
            </a:r>
            <a:r>
              <a:rPr dirty="0" err="1"/>
              <a:t>espuma</a:t>
            </a:r>
            <a:endParaRPr dirty="0"/>
          </a:p>
        </p:txBody>
      </p:sp>
      <p:pic>
        <p:nvPicPr>
          <p:cNvPr id="4" name="Picture 3">
            <a:extLst>
              <a:ext uri="{FF2B5EF4-FFF2-40B4-BE49-F238E27FC236}">
                <a16:creationId xmlns:a16="http://schemas.microsoft.com/office/drawing/2014/main" id="{DF32B8C9-4E0E-489C-7E8D-8C60CAC45EE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7671" y="6443280"/>
            <a:ext cx="1438729" cy="310662"/>
          </a:xfrm>
          <a:prstGeom prst="rect">
            <a:avLst/>
          </a:prstGeom>
        </p:spPr>
      </p:pic>
      <p:pic>
        <p:nvPicPr>
          <p:cNvPr id="6" name="Picture 5" descr="foam proportioning nozzles with air-aspirator">
            <a:extLst>
              <a:ext uri="{FF2B5EF4-FFF2-40B4-BE49-F238E27FC236}">
                <a16:creationId xmlns:a16="http://schemas.microsoft.com/office/drawing/2014/main" id="{B6ECD2C2-7D05-437B-FC56-52B0C35AC23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7670"/>
          <a:stretch>
            <a:fillRect/>
          </a:stretch>
        </p:blipFill>
        <p:spPr bwMode="auto">
          <a:xfrm>
            <a:off x="7573290" y="3345889"/>
            <a:ext cx="3270845" cy="3097391"/>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F700F0-7270-6B63-A70C-0C8313C21551}"/>
              </a:ext>
            </a:extLst>
          </p:cNvPr>
          <p:cNvPicPr>
            <a:picLocks noGrp="1" noChangeAspect="1"/>
          </p:cNvPicPr>
          <p:nvPr>
            <p:ph type="pic" sz="quarter" idx="10"/>
          </p:nvPr>
        </p:nvPicPr>
        <p:blipFill>
          <a:blip r:embed="rId3"/>
          <a:srcRect t="8569" b="8569"/>
          <a:stretch/>
        </p:blipFill>
        <p:spPr>
          <a:xfrm>
            <a:off x="0" y="990600"/>
            <a:ext cx="12192000" cy="6096000"/>
          </a:xfrm>
          <a:prstGeom prst="rect">
            <a:avLst/>
          </a:prstGeom>
        </p:spPr>
      </p:pic>
      <p:sp>
        <p:nvSpPr>
          <p:cNvPr id="6" name="Title 5">
            <a:extLst>
              <a:ext uri="{FF2B5EF4-FFF2-40B4-BE49-F238E27FC236}">
                <a16:creationId xmlns:a16="http://schemas.microsoft.com/office/drawing/2014/main" id="{0A50416E-839D-7EB7-46BC-ED55CACAC828}"/>
              </a:ext>
            </a:extLst>
          </p:cNvPr>
          <p:cNvSpPr>
            <a:spLocks noGrp="1"/>
          </p:cNvSpPr>
          <p:nvPr>
            <p:ph type="title"/>
          </p:nvPr>
        </p:nvSpPr>
        <p:spPr/>
        <p:txBody>
          <a:bodyPr>
            <a:noAutofit/>
          </a:bodyPr>
          <a:lstStyle/>
          <a:p>
            <a:pPr>
              <a:defRPr sz="4000"/>
            </a:pPr>
            <a:r>
              <a:t>Hidrante con boquilla de espuma</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0AD50C7E-FFA5-94DE-63C9-EFBEBF2C692F}"/>
              </a:ext>
            </a:extLst>
          </p:cNvPr>
          <p:cNvGrpSpPr/>
          <p:nvPr/>
        </p:nvGrpSpPr>
        <p:grpSpPr>
          <a:xfrm flipH="1">
            <a:off x="0" y="-32179"/>
            <a:ext cx="12266810" cy="6922358"/>
            <a:chOff x="0" y="-32179"/>
            <a:chExt cx="12266810" cy="6922358"/>
          </a:xfrm>
        </p:grpSpPr>
        <p:sp>
          <p:nvSpPr>
            <p:cNvPr id="3" name="Rectangle 2">
              <a:extLst>
                <a:ext uri="{FF2B5EF4-FFF2-40B4-BE49-F238E27FC236}">
                  <a16:creationId xmlns:a16="http://schemas.microsoft.com/office/drawing/2014/main" id="{8C4262D4-82D7-BC80-15E7-812CA2BD6A47}"/>
                </a:ext>
              </a:extLst>
            </p:cNvPr>
            <p:cNvSpPr/>
            <p:nvPr/>
          </p:nvSpPr>
          <p:spPr>
            <a:xfrm>
              <a:off x="0" y="0"/>
              <a:ext cx="12192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endParaRPr/>
            </a:p>
          </p:txBody>
        </p:sp>
        <p:pic>
          <p:nvPicPr>
            <p:cNvPr id="4" name="Picture 3">
              <a:extLst>
                <a:ext uri="{FF2B5EF4-FFF2-40B4-BE49-F238E27FC236}">
                  <a16:creationId xmlns:a16="http://schemas.microsoft.com/office/drawing/2014/main" id="{85ECB607-C03B-683F-ECB4-D98EF6855E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20090" y="-32179"/>
              <a:ext cx="8046720" cy="6922358"/>
            </a:xfrm>
            <a:prstGeom prst="rect">
              <a:avLst/>
            </a:prstGeom>
          </p:spPr>
        </p:pic>
      </p:grpSp>
      <p:sp>
        <p:nvSpPr>
          <p:cNvPr id="47107" name="Rectangle 3">
            <a:extLst>
              <a:ext uri="{FF2B5EF4-FFF2-40B4-BE49-F238E27FC236}">
                <a16:creationId xmlns:a16="http://schemas.microsoft.com/office/drawing/2014/main" id="{F5301E31-F316-414E-82FE-2C51DBC1799B}"/>
              </a:ext>
            </a:extLst>
          </p:cNvPr>
          <p:cNvSpPr>
            <a:spLocks noGrp="1"/>
          </p:cNvSpPr>
          <p:nvPr>
            <p:ph type="body" sz="quarter" idx="11"/>
          </p:nvPr>
        </p:nvSpPr>
        <p:spPr>
          <a:xfrm>
            <a:off x="457200" y="2722364"/>
            <a:ext cx="5257800" cy="2154436"/>
          </a:xfrm>
        </p:spPr>
        <p:txBody>
          <a:bodyPr anchor="t" anchorCtr="0">
            <a:spAutoFit/>
          </a:bodyPr>
          <a:lstStyle/>
          <a:p>
            <a:pPr marL="0" indent="0" eaLnBrk="1" hangingPunct="1">
              <a:lnSpc>
                <a:spcPct val="90000"/>
              </a:lnSpc>
              <a:buFont typeface="Arial" panose="020B0604020202020204" pitchFamily="34" charset="0"/>
              <a:buNone/>
              <a:defRPr sz="2800"/>
            </a:pPr>
            <a:r>
              <a:rPr dirty="0"/>
              <a:t>Sistemas de </a:t>
            </a:r>
            <a:r>
              <a:rPr dirty="0" err="1"/>
              <a:t>dosificación</a:t>
            </a:r>
            <a:r>
              <a:rPr dirty="0"/>
              <a:t> </a:t>
            </a:r>
            <a:br>
              <a:rPr lang="es-AR" dirty="0"/>
            </a:br>
            <a:r>
              <a:rPr dirty="0"/>
              <a:t>y </a:t>
            </a:r>
            <a:r>
              <a:rPr dirty="0" err="1"/>
              <a:t>suministro</a:t>
            </a:r>
            <a:r>
              <a:rPr dirty="0"/>
              <a:t> de </a:t>
            </a:r>
            <a:r>
              <a:rPr dirty="0" err="1"/>
              <a:t>espuma</a:t>
            </a:r>
            <a:r>
              <a:rPr dirty="0"/>
              <a:t>:</a:t>
            </a:r>
          </a:p>
          <a:p>
            <a:pPr lvl="1" eaLnBrk="1" hangingPunct="1">
              <a:lnSpc>
                <a:spcPct val="90000"/>
              </a:lnSpc>
              <a:defRPr sz="2600"/>
            </a:pPr>
            <a:r>
              <a:rPr dirty="0"/>
              <a:t>Boquillas de </a:t>
            </a:r>
            <a:r>
              <a:rPr dirty="0" err="1"/>
              <a:t>espuma</a:t>
            </a:r>
            <a:endParaRPr dirty="0"/>
          </a:p>
          <a:p>
            <a:pPr lvl="2" eaLnBrk="1" hangingPunct="1">
              <a:lnSpc>
                <a:spcPct val="90000"/>
              </a:lnSpc>
            </a:pPr>
            <a:r>
              <a:rPr dirty="0" err="1"/>
              <a:t>Aspiración</a:t>
            </a:r>
            <a:r>
              <a:rPr dirty="0"/>
              <a:t> de </a:t>
            </a:r>
            <a:r>
              <a:rPr dirty="0" err="1"/>
              <a:t>aire</a:t>
            </a:r>
            <a:endParaRPr dirty="0"/>
          </a:p>
          <a:p>
            <a:pPr lvl="2" eaLnBrk="1" hangingPunct="1">
              <a:lnSpc>
                <a:spcPct val="90000"/>
              </a:lnSpc>
            </a:pPr>
            <a:r>
              <a:rPr dirty="0"/>
              <a:t>Sin </a:t>
            </a:r>
            <a:r>
              <a:rPr dirty="0" err="1"/>
              <a:t>aspiración</a:t>
            </a:r>
            <a:r>
              <a:rPr dirty="0"/>
              <a:t> de </a:t>
            </a:r>
            <a:r>
              <a:rPr dirty="0" err="1"/>
              <a:t>aire</a:t>
            </a:r>
            <a:endParaRPr dirty="0"/>
          </a:p>
        </p:txBody>
      </p:sp>
      <p:pic>
        <p:nvPicPr>
          <p:cNvPr id="47108" name="Picture 8" descr="1">
            <a:extLst>
              <a:ext uri="{FF2B5EF4-FFF2-40B4-BE49-F238E27FC236}">
                <a16:creationId xmlns:a16="http://schemas.microsoft.com/office/drawing/2014/main" id="{004F3F66-A339-4FFA-BF0C-612406232BC4}"/>
              </a:ext>
            </a:extLst>
          </p:cNvPr>
          <p:cNvPicPr>
            <a:picLocks noGrp="1" noChangeAspect="1" noChangeArrowheads="1"/>
          </p:cNvPicPr>
          <p:nvPr>
            <p:ph sz="quarter" idx="4294967295"/>
          </p:nvPr>
        </p:nvPicPr>
        <p:blipFill>
          <a:blip r:embed="rId4">
            <a:extLst>
              <a:ext uri="{28A0092B-C50C-407E-A947-70E740481C1C}">
                <a14:useLocalDpi xmlns:a14="http://schemas.microsoft.com/office/drawing/2010/main" val="0"/>
              </a:ext>
            </a:extLst>
          </a:blip>
          <a:srcRect/>
          <a:stretch>
            <a:fillRect/>
          </a:stretch>
        </p:blipFill>
        <p:spPr>
          <a:xfrm>
            <a:off x="7315200" y="3879517"/>
            <a:ext cx="4306031" cy="1336161"/>
          </a:xfrm>
          <a:ln>
            <a:noFill/>
            <a:miter lim="800000"/>
            <a:headEnd/>
            <a:tailEnd/>
          </a:ln>
          <a:effectLst/>
        </p:spPr>
      </p:pic>
      <p:pic>
        <p:nvPicPr>
          <p:cNvPr id="47110" name="Picture 12" descr="air aspirating nozzles">
            <a:extLst>
              <a:ext uri="{FF2B5EF4-FFF2-40B4-BE49-F238E27FC236}">
                <a16:creationId xmlns:a16="http://schemas.microsoft.com/office/drawing/2014/main" id="{71075833-672D-428A-94D1-DF3C45459E1D}"/>
              </a:ext>
            </a:extLst>
          </p:cNvPr>
          <p:cNvPicPr>
            <a:picLocks noGrp="1" noChangeAspect="1" noChangeArrowheads="1"/>
          </p:cNvPicPr>
          <p:nvPr>
            <p:ph sz="quarter" idx="4294967295"/>
          </p:nvPr>
        </p:nvPicPr>
        <p:blipFill>
          <a:blip r:embed="rId5">
            <a:extLst>
              <a:ext uri="{28A0092B-C50C-407E-A947-70E740481C1C}">
                <a14:useLocalDpi xmlns:a14="http://schemas.microsoft.com/office/drawing/2010/main" val="0"/>
              </a:ext>
            </a:extLst>
          </a:blip>
          <a:srcRect/>
          <a:stretch>
            <a:fillRect/>
          </a:stretch>
        </p:blipFill>
        <p:spPr>
          <a:xfrm>
            <a:off x="7315200" y="1410334"/>
            <a:ext cx="4306031" cy="2438400"/>
          </a:xfrm>
          <a:ln>
            <a:noFill/>
            <a:miter lim="800000"/>
            <a:headEnd/>
            <a:tailEnd/>
          </a:ln>
          <a:effectLst/>
        </p:spPr>
      </p:pic>
      <p:sp>
        <p:nvSpPr>
          <p:cNvPr id="6" name="Title 5">
            <a:extLst>
              <a:ext uri="{FF2B5EF4-FFF2-40B4-BE49-F238E27FC236}">
                <a16:creationId xmlns:a16="http://schemas.microsoft.com/office/drawing/2014/main" id="{7CF90D92-F490-C32A-924E-A7A133A3F0F8}"/>
              </a:ext>
            </a:extLst>
          </p:cNvPr>
          <p:cNvSpPr>
            <a:spLocks noGrp="1"/>
          </p:cNvSpPr>
          <p:nvPr>
            <p:ph type="title"/>
          </p:nvPr>
        </p:nvSpPr>
        <p:spPr>
          <a:xfrm>
            <a:off x="457200" y="1676400"/>
            <a:ext cx="11277600" cy="579438"/>
          </a:xfrm>
        </p:spPr>
        <p:txBody>
          <a:bodyPr>
            <a:noAutofit/>
          </a:bodyPr>
          <a:lstStyle/>
          <a:p>
            <a:pPr algn="l">
              <a:lnSpc>
                <a:spcPts val="4500"/>
              </a:lnSpc>
              <a:defRPr sz="4000"/>
            </a:pPr>
            <a:r>
              <a:rPr dirty="0" err="1"/>
              <a:t>Principios</a:t>
            </a:r>
            <a:r>
              <a:rPr dirty="0"/>
              <a:t> </a:t>
            </a:r>
            <a:r>
              <a:rPr dirty="0" err="1"/>
              <a:t>básicos</a:t>
            </a:r>
            <a:r>
              <a:rPr dirty="0"/>
              <a:t> </a:t>
            </a:r>
            <a:br>
              <a:rPr lang="es-AR" dirty="0"/>
            </a:br>
            <a:r>
              <a:rPr dirty="0"/>
              <a:t>de la </a:t>
            </a:r>
            <a:r>
              <a:rPr dirty="0" err="1"/>
              <a:t>espuma</a:t>
            </a:r>
            <a:endParaRPr dirty="0"/>
          </a:p>
        </p:txBody>
      </p:sp>
      <p:pic>
        <p:nvPicPr>
          <p:cNvPr id="2" name="Picture 1">
            <a:extLst>
              <a:ext uri="{FF2B5EF4-FFF2-40B4-BE49-F238E27FC236}">
                <a16:creationId xmlns:a16="http://schemas.microsoft.com/office/drawing/2014/main" id="{51F8EBD4-AC2F-560B-3F21-0187E8C1A4D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37671" y="6443280"/>
            <a:ext cx="1438729" cy="310662"/>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2">
            <a:extLst>
              <a:ext uri="{FF2B5EF4-FFF2-40B4-BE49-F238E27FC236}">
                <a16:creationId xmlns:a16="http://schemas.microsoft.com/office/drawing/2014/main" id="{B95B2B2C-69C8-FA1D-BA86-42C2D207755B}"/>
              </a:ext>
            </a:extLst>
          </p:cNvPr>
          <p:cNvPicPr>
            <a:picLocks noGrp="1" noChangeAspect="1"/>
          </p:cNvPicPr>
          <p:nvPr>
            <p:ph type="pic" sz="quarter" idx="10"/>
          </p:nvPr>
        </p:nvPicPr>
        <p:blipFill rotWithShape="1">
          <a:blip r:embed="rId3"/>
          <a:srcRect l="52" t="20718" r="-52" b="17893"/>
          <a:stretch>
            <a:fillRect/>
          </a:stretch>
        </p:blipFill>
        <p:spPr>
          <a:xfrm>
            <a:off x="0" y="990600"/>
            <a:ext cx="12192000" cy="6096000"/>
          </a:xfrm>
          <a:prstGeom prst="rect">
            <a:avLst/>
          </a:prstGeom>
        </p:spPr>
      </p:pic>
      <p:sp>
        <p:nvSpPr>
          <p:cNvPr id="4" name="Title 3">
            <a:extLst>
              <a:ext uri="{FF2B5EF4-FFF2-40B4-BE49-F238E27FC236}">
                <a16:creationId xmlns:a16="http://schemas.microsoft.com/office/drawing/2014/main" id="{15C4C085-21C5-8BD5-7697-A0B1E01C84B8}"/>
              </a:ext>
            </a:extLst>
          </p:cNvPr>
          <p:cNvSpPr>
            <a:spLocks noGrp="1"/>
          </p:cNvSpPr>
          <p:nvPr>
            <p:ph type="title"/>
          </p:nvPr>
        </p:nvSpPr>
        <p:spPr/>
        <p:txBody>
          <a:bodyPr>
            <a:noAutofit/>
          </a:bodyPr>
          <a:lstStyle/>
          <a:p>
            <a:pPr>
              <a:defRPr sz="4000"/>
            </a:pPr>
            <a:r>
              <a:t>Remolque de espuma</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FE855E3-3C83-4EA3-C8B3-F0A526A44C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48000" y="1"/>
            <a:ext cx="9144000" cy="6857999"/>
          </a:xfrm>
          <a:prstGeom prst="rect">
            <a:avLst/>
          </a:prstGeom>
        </p:spPr>
      </p:pic>
      <p:grpSp>
        <p:nvGrpSpPr>
          <p:cNvPr id="10" name="Group 9">
            <a:extLst>
              <a:ext uri="{FF2B5EF4-FFF2-40B4-BE49-F238E27FC236}">
                <a16:creationId xmlns:a16="http://schemas.microsoft.com/office/drawing/2014/main" id="{91635D1F-75D6-987B-0BAD-04F04DB9F3A7}"/>
              </a:ext>
            </a:extLst>
          </p:cNvPr>
          <p:cNvGrpSpPr/>
          <p:nvPr/>
        </p:nvGrpSpPr>
        <p:grpSpPr>
          <a:xfrm>
            <a:off x="0" y="-2771"/>
            <a:ext cx="10972800" cy="6863542"/>
            <a:chOff x="0" y="270394"/>
            <a:chExt cx="10984949" cy="6863542"/>
          </a:xfrm>
        </p:grpSpPr>
        <p:sp>
          <p:nvSpPr>
            <p:cNvPr id="7" name="Rectangle 6">
              <a:extLst>
                <a:ext uri="{FF2B5EF4-FFF2-40B4-BE49-F238E27FC236}">
                  <a16:creationId xmlns:a16="http://schemas.microsoft.com/office/drawing/2014/main" id="{CE694CFB-687A-1EC4-EAC4-44FE724B2372}"/>
                </a:ext>
              </a:extLst>
            </p:cNvPr>
            <p:cNvSpPr/>
            <p:nvPr/>
          </p:nvSpPr>
          <p:spPr>
            <a:xfrm>
              <a:off x="0" y="270394"/>
              <a:ext cx="10984949" cy="6863542"/>
            </a:xfrm>
            <a:prstGeom prst="rect">
              <a:avLst/>
            </a:prstGeom>
            <a:gradFill flip="none" rotWithShape="1">
              <a:gsLst>
                <a:gs pos="0">
                  <a:srgbClr val="1A2450"/>
                </a:gs>
                <a:gs pos="51000">
                  <a:srgbClr val="1A2450">
                    <a:alpha val="48000"/>
                  </a:srgbClr>
                </a:gs>
                <a:gs pos="100000">
                  <a:srgbClr val="1A2450">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endParaRPr/>
            </a:p>
          </p:txBody>
        </p:sp>
        <p:sp>
          <p:nvSpPr>
            <p:cNvPr id="8" name="Rectangle 7">
              <a:extLst>
                <a:ext uri="{FF2B5EF4-FFF2-40B4-BE49-F238E27FC236}">
                  <a16:creationId xmlns:a16="http://schemas.microsoft.com/office/drawing/2014/main" id="{5EE1ED10-3973-EED8-22BC-78A7CDFAA70B}"/>
                </a:ext>
              </a:extLst>
            </p:cNvPr>
            <p:cNvSpPr/>
            <p:nvPr/>
          </p:nvSpPr>
          <p:spPr>
            <a:xfrm>
              <a:off x="0" y="270394"/>
              <a:ext cx="10984949" cy="6863542"/>
            </a:xfrm>
            <a:prstGeom prst="rect">
              <a:avLst/>
            </a:prstGeom>
            <a:gradFill flip="none" rotWithShape="1">
              <a:gsLst>
                <a:gs pos="0">
                  <a:srgbClr val="1A2450"/>
                </a:gs>
                <a:gs pos="51000">
                  <a:srgbClr val="1A2450">
                    <a:alpha val="48000"/>
                  </a:srgbClr>
                </a:gs>
                <a:gs pos="100000">
                  <a:srgbClr val="1A2450">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endParaRPr/>
            </a:p>
          </p:txBody>
        </p:sp>
        <p:sp>
          <p:nvSpPr>
            <p:cNvPr id="9" name="Rectangle 8">
              <a:extLst>
                <a:ext uri="{FF2B5EF4-FFF2-40B4-BE49-F238E27FC236}">
                  <a16:creationId xmlns:a16="http://schemas.microsoft.com/office/drawing/2014/main" id="{098A035F-6334-3914-5E8F-4D9B67F21B72}"/>
                </a:ext>
              </a:extLst>
            </p:cNvPr>
            <p:cNvSpPr/>
            <p:nvPr/>
          </p:nvSpPr>
          <p:spPr>
            <a:xfrm>
              <a:off x="0" y="270394"/>
              <a:ext cx="10984949" cy="6863542"/>
            </a:xfrm>
            <a:prstGeom prst="rect">
              <a:avLst/>
            </a:prstGeom>
            <a:gradFill flip="none" rotWithShape="1">
              <a:gsLst>
                <a:gs pos="0">
                  <a:srgbClr val="1A2450"/>
                </a:gs>
                <a:gs pos="51000">
                  <a:srgbClr val="1A2450">
                    <a:alpha val="48000"/>
                  </a:srgbClr>
                </a:gs>
                <a:gs pos="100000">
                  <a:srgbClr val="1A2450">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endParaRPr/>
            </a:p>
          </p:txBody>
        </p:sp>
      </p:grpSp>
      <p:sp>
        <p:nvSpPr>
          <p:cNvPr id="29699" name="Rectangle 3">
            <a:extLst>
              <a:ext uri="{FF2B5EF4-FFF2-40B4-BE49-F238E27FC236}">
                <a16:creationId xmlns:a16="http://schemas.microsoft.com/office/drawing/2014/main" id="{6369107E-8D90-425A-891D-5DE39F42402F}"/>
              </a:ext>
            </a:extLst>
          </p:cNvPr>
          <p:cNvSpPr>
            <a:spLocks noGrp="1" noChangeArrowheads="1"/>
          </p:cNvSpPr>
          <p:nvPr>
            <p:ph type="body" sz="quarter" idx="11"/>
          </p:nvPr>
        </p:nvSpPr>
        <p:spPr>
          <a:xfrm>
            <a:off x="457200" y="1066800"/>
            <a:ext cx="7772400" cy="5334000"/>
          </a:xfrm>
        </p:spPr>
        <p:txBody>
          <a:bodyPr/>
          <a:lstStyle/>
          <a:p>
            <a:pPr marL="0" indent="0" eaLnBrk="1" hangingPunct="1">
              <a:lnSpc>
                <a:spcPct val="90000"/>
              </a:lnSpc>
              <a:buFont typeface="Arial" panose="020B0604020202020204" pitchFamily="34" charset="0"/>
              <a:buNone/>
              <a:defRPr sz="2800" b="1">
                <a:solidFill>
                  <a:srgbClr val="FFC000"/>
                </a:solidFill>
                <a:latin typeface="Arial" charset="0"/>
                <a:ea typeface="ＭＳ Ｐゴシック" pitchFamily="34" charset="-128"/>
                <a:cs typeface="Arial" charset="0"/>
              </a:defRPr>
            </a:pPr>
            <a:r>
              <a:rPr dirty="0" err="1"/>
              <a:t>Técnicas</a:t>
            </a:r>
            <a:r>
              <a:rPr dirty="0"/>
              <a:t> de </a:t>
            </a:r>
            <a:r>
              <a:rPr dirty="0" err="1"/>
              <a:t>aplicación</a:t>
            </a:r>
            <a:r>
              <a:rPr dirty="0"/>
              <a:t>:</a:t>
            </a:r>
          </a:p>
          <a:p>
            <a:pPr lvl="1" eaLnBrk="1" hangingPunct="1">
              <a:lnSpc>
                <a:spcPct val="90000"/>
              </a:lnSpc>
              <a:buFont typeface="Arial" charset="0"/>
              <a:buChar char="–"/>
              <a:defRPr sz="2600">
                <a:solidFill>
                  <a:schemeClr val="bg1"/>
                </a:solidFill>
                <a:latin typeface="Arial" charset="0"/>
                <a:ea typeface="ＭＳ Ｐゴシック" pitchFamily="34" charset="-128"/>
                <a:cs typeface="Arial" charset="0"/>
              </a:defRPr>
            </a:pPr>
            <a:r>
              <a:rPr sz="2400" dirty="0"/>
              <a:t>Nunca </a:t>
            </a:r>
            <a:r>
              <a:rPr sz="2400" dirty="0" err="1"/>
              <a:t>dirija</a:t>
            </a:r>
            <a:r>
              <a:rPr sz="2400" dirty="0"/>
              <a:t> la </a:t>
            </a:r>
            <a:r>
              <a:rPr sz="2400" dirty="0" err="1"/>
              <a:t>espuma</a:t>
            </a:r>
            <a:r>
              <a:rPr sz="2400" dirty="0"/>
              <a:t> </a:t>
            </a:r>
            <a:r>
              <a:rPr sz="2400" dirty="0" err="1"/>
              <a:t>directamente</a:t>
            </a:r>
            <a:r>
              <a:rPr sz="2400" dirty="0"/>
              <a:t> </a:t>
            </a:r>
            <a:r>
              <a:rPr sz="2400" dirty="0" err="1"/>
              <a:t>sobre</a:t>
            </a:r>
            <a:r>
              <a:rPr sz="2400" dirty="0"/>
              <a:t> </a:t>
            </a:r>
            <a:br>
              <a:rPr lang="es-AR" sz="2400" dirty="0"/>
            </a:br>
            <a:r>
              <a:rPr sz="2400" dirty="0" err="1"/>
              <a:t>el</a:t>
            </a:r>
            <a:r>
              <a:rPr sz="2400" dirty="0"/>
              <a:t> combustible</a:t>
            </a:r>
          </a:p>
          <a:p>
            <a:pPr lvl="1" eaLnBrk="1" hangingPunct="1">
              <a:lnSpc>
                <a:spcPct val="90000"/>
              </a:lnSpc>
              <a:buFont typeface="Arial" charset="0"/>
              <a:buChar char="–"/>
              <a:defRPr sz="2600">
                <a:solidFill>
                  <a:schemeClr val="bg1"/>
                </a:solidFill>
                <a:latin typeface="Arial" charset="0"/>
                <a:ea typeface="ＭＳ Ｐゴシック" pitchFamily="34" charset="-128"/>
                <a:cs typeface="Arial" charset="0"/>
              </a:defRPr>
            </a:pPr>
            <a:r>
              <a:rPr sz="2400" dirty="0" err="1"/>
              <a:t>Rebote</a:t>
            </a:r>
            <a:r>
              <a:rPr sz="2400" dirty="0"/>
              <a:t>:</a:t>
            </a:r>
          </a:p>
          <a:p>
            <a:pPr lvl="2" eaLnBrk="1" hangingPunct="1">
              <a:lnSpc>
                <a:spcPct val="90000"/>
              </a:lnSpc>
              <a:buFont typeface="Arial" charset="0"/>
              <a:buChar char="•"/>
              <a:defRPr>
                <a:solidFill>
                  <a:schemeClr val="bg1"/>
                </a:solidFill>
                <a:latin typeface="Arial" charset="0"/>
                <a:ea typeface="ＭＳ Ｐゴシック" pitchFamily="34" charset="-128"/>
                <a:cs typeface="Arial" charset="0"/>
              </a:defRPr>
            </a:pPr>
            <a:r>
              <a:rPr dirty="0" err="1"/>
              <a:t>Eficaz</a:t>
            </a:r>
            <a:r>
              <a:rPr dirty="0"/>
              <a:t> </a:t>
            </a:r>
            <a:r>
              <a:rPr dirty="0" err="1"/>
              <a:t>si</a:t>
            </a:r>
            <a:r>
              <a:rPr dirty="0"/>
              <a:t> hay un </a:t>
            </a:r>
            <a:r>
              <a:rPr dirty="0" err="1"/>
              <a:t>objeto</a:t>
            </a:r>
            <a:r>
              <a:rPr dirty="0"/>
              <a:t> </a:t>
            </a:r>
            <a:r>
              <a:rPr dirty="0" err="1"/>
              <a:t>dentro</a:t>
            </a:r>
            <a:r>
              <a:rPr dirty="0"/>
              <a:t> o </a:t>
            </a:r>
            <a:r>
              <a:rPr dirty="0" err="1"/>
              <a:t>detrás</a:t>
            </a:r>
            <a:r>
              <a:rPr dirty="0"/>
              <a:t> del </a:t>
            </a:r>
            <a:r>
              <a:rPr dirty="0" err="1"/>
              <a:t>área</a:t>
            </a:r>
            <a:r>
              <a:rPr dirty="0"/>
              <a:t> de </a:t>
            </a:r>
            <a:r>
              <a:rPr dirty="0" err="1"/>
              <a:t>derrame</a:t>
            </a:r>
            <a:endParaRPr dirty="0"/>
          </a:p>
          <a:p>
            <a:pPr lvl="1" eaLnBrk="1" hangingPunct="1">
              <a:lnSpc>
                <a:spcPct val="90000"/>
              </a:lnSpc>
              <a:buFont typeface="Arial" charset="0"/>
              <a:buChar char="–"/>
              <a:defRPr sz="2600">
                <a:solidFill>
                  <a:schemeClr val="bg1"/>
                </a:solidFill>
                <a:latin typeface="Arial" charset="0"/>
                <a:ea typeface="ＭＳ Ｐゴシック" pitchFamily="34" charset="-128"/>
                <a:cs typeface="Arial" charset="0"/>
              </a:defRPr>
            </a:pPr>
            <a:r>
              <a:rPr sz="2400" dirty="0" err="1"/>
              <a:t>Aplicación</a:t>
            </a:r>
            <a:r>
              <a:rPr sz="2400" dirty="0"/>
              <a:t> </a:t>
            </a:r>
            <a:r>
              <a:rPr sz="2400" dirty="0" err="1"/>
              <a:t>indirecta</a:t>
            </a:r>
            <a:r>
              <a:rPr sz="2400" dirty="0"/>
              <a:t>:</a:t>
            </a:r>
          </a:p>
          <a:p>
            <a:pPr lvl="2" eaLnBrk="1" hangingPunct="1">
              <a:lnSpc>
                <a:spcPct val="90000"/>
              </a:lnSpc>
              <a:buFont typeface="Arial" charset="0"/>
              <a:buChar char="•"/>
              <a:defRPr>
                <a:solidFill>
                  <a:schemeClr val="bg1"/>
                </a:solidFill>
                <a:latin typeface="Arial" charset="0"/>
                <a:ea typeface="ＭＳ Ｐゴシック" pitchFamily="34" charset="-128"/>
                <a:cs typeface="Arial" charset="0"/>
              </a:defRPr>
            </a:pPr>
            <a:r>
              <a:rPr dirty="0" err="1"/>
              <a:t>Especialmente</a:t>
            </a:r>
            <a:r>
              <a:rPr dirty="0"/>
              <a:t> </a:t>
            </a:r>
            <a:r>
              <a:rPr dirty="0" err="1"/>
              <a:t>eficaz</a:t>
            </a:r>
            <a:r>
              <a:rPr dirty="0"/>
              <a:t> con </a:t>
            </a:r>
            <a:r>
              <a:rPr dirty="0" err="1"/>
              <a:t>boquillas</a:t>
            </a:r>
            <a:r>
              <a:rPr dirty="0"/>
              <a:t> de </a:t>
            </a:r>
            <a:r>
              <a:rPr dirty="0" err="1"/>
              <a:t>niebla</a:t>
            </a:r>
            <a:r>
              <a:rPr dirty="0"/>
              <a:t> sin </a:t>
            </a:r>
            <a:r>
              <a:rPr dirty="0" err="1"/>
              <a:t>aspiración</a:t>
            </a:r>
            <a:r>
              <a:rPr dirty="0"/>
              <a:t> de </a:t>
            </a:r>
            <a:r>
              <a:rPr dirty="0" err="1"/>
              <a:t>aire</a:t>
            </a:r>
            <a:endParaRPr dirty="0"/>
          </a:p>
          <a:p>
            <a:pPr lvl="1" eaLnBrk="1" hangingPunct="1">
              <a:lnSpc>
                <a:spcPct val="90000"/>
              </a:lnSpc>
              <a:buFont typeface="Arial" charset="0"/>
              <a:buChar char="–"/>
              <a:defRPr sz="2600">
                <a:solidFill>
                  <a:schemeClr val="bg1"/>
                </a:solidFill>
                <a:latin typeface="Arial" charset="0"/>
                <a:ea typeface="ＭＳ Ｐゴシック" pitchFamily="34" charset="-128"/>
                <a:cs typeface="Arial" charset="0"/>
              </a:defRPr>
            </a:pPr>
            <a:r>
              <a:rPr sz="2400" dirty="0"/>
              <a:t>Lluvia </a:t>
            </a:r>
            <a:r>
              <a:rPr sz="2400" dirty="0" err="1"/>
              <a:t>descendente</a:t>
            </a:r>
            <a:r>
              <a:rPr sz="2400" dirty="0"/>
              <a:t>:</a:t>
            </a:r>
          </a:p>
          <a:p>
            <a:pPr lvl="2" eaLnBrk="1" hangingPunct="1">
              <a:lnSpc>
                <a:spcPct val="90000"/>
              </a:lnSpc>
              <a:buFont typeface="Arial" charset="0"/>
              <a:buChar char="•"/>
              <a:defRPr>
                <a:solidFill>
                  <a:schemeClr val="bg1"/>
                </a:solidFill>
                <a:latin typeface="Arial" charset="0"/>
                <a:ea typeface="ＭＳ Ｐゴシック" pitchFamily="34" charset="-128"/>
                <a:cs typeface="Arial" charset="0"/>
              </a:defRPr>
            </a:pPr>
            <a:r>
              <a:rPr dirty="0"/>
              <a:t>Un </a:t>
            </a:r>
            <a:r>
              <a:rPr dirty="0" err="1"/>
              <a:t>método</a:t>
            </a:r>
            <a:r>
              <a:rPr dirty="0"/>
              <a:t> alternativo de </a:t>
            </a:r>
            <a:r>
              <a:rPr dirty="0" err="1"/>
              <a:t>aplicación</a:t>
            </a:r>
            <a:r>
              <a:rPr dirty="0"/>
              <a:t> es la </a:t>
            </a:r>
            <a:r>
              <a:rPr dirty="0" err="1"/>
              <a:t>técnica</a:t>
            </a:r>
            <a:r>
              <a:rPr dirty="0"/>
              <a:t> de </a:t>
            </a:r>
            <a:r>
              <a:rPr dirty="0" err="1"/>
              <a:t>lluvia</a:t>
            </a:r>
            <a:r>
              <a:rPr dirty="0"/>
              <a:t> </a:t>
            </a:r>
            <a:r>
              <a:rPr dirty="0" err="1"/>
              <a:t>descendente</a:t>
            </a:r>
            <a:r>
              <a:rPr dirty="0"/>
              <a:t>. La </a:t>
            </a:r>
            <a:r>
              <a:rPr dirty="0" err="1"/>
              <a:t>boquilla</a:t>
            </a:r>
            <a:r>
              <a:rPr dirty="0"/>
              <a:t> se </a:t>
            </a:r>
            <a:r>
              <a:rPr dirty="0" err="1"/>
              <a:t>eleva</a:t>
            </a:r>
            <a:r>
              <a:rPr dirty="0"/>
              <a:t> y se </a:t>
            </a:r>
            <a:r>
              <a:rPr dirty="0" err="1"/>
              <a:t>deja</a:t>
            </a:r>
            <a:r>
              <a:rPr dirty="0"/>
              <a:t> </a:t>
            </a:r>
            <a:r>
              <a:rPr dirty="0" err="1"/>
              <a:t>caer</a:t>
            </a:r>
            <a:r>
              <a:rPr dirty="0"/>
              <a:t> la </a:t>
            </a:r>
            <a:r>
              <a:rPr dirty="0" err="1"/>
              <a:t>espuma</a:t>
            </a:r>
            <a:r>
              <a:rPr dirty="0"/>
              <a:t> </a:t>
            </a:r>
            <a:r>
              <a:rPr dirty="0" err="1"/>
              <a:t>sobre</a:t>
            </a:r>
            <a:r>
              <a:rPr dirty="0"/>
              <a:t> </a:t>
            </a:r>
            <a:r>
              <a:rPr dirty="0" err="1"/>
              <a:t>el</a:t>
            </a:r>
            <a:r>
              <a:rPr dirty="0"/>
              <a:t> </a:t>
            </a:r>
            <a:r>
              <a:rPr dirty="0" err="1"/>
              <a:t>derrame</a:t>
            </a:r>
            <a:r>
              <a:rPr dirty="0"/>
              <a:t> de la forma </a:t>
            </a:r>
            <a:r>
              <a:rPr dirty="0" err="1"/>
              <a:t>más</a:t>
            </a:r>
            <a:r>
              <a:rPr dirty="0"/>
              <a:t> suave </a:t>
            </a:r>
            <a:r>
              <a:rPr dirty="0" err="1"/>
              <a:t>posible</a:t>
            </a:r>
            <a:endParaRPr dirty="0">
              <a:solidFill>
                <a:schemeClr val="bg1"/>
              </a:solidFill>
              <a:latin typeface="Arial" charset="0"/>
              <a:ea typeface="ＭＳ Ｐゴシック" pitchFamily="34" charset="-128"/>
              <a:cs typeface="Arial" charset="0"/>
            </a:endParaRPr>
          </a:p>
        </p:txBody>
      </p:sp>
      <p:sp>
        <p:nvSpPr>
          <p:cNvPr id="11" name="Title 10">
            <a:extLst>
              <a:ext uri="{FF2B5EF4-FFF2-40B4-BE49-F238E27FC236}">
                <a16:creationId xmlns:a16="http://schemas.microsoft.com/office/drawing/2014/main" id="{CA000B80-E288-3A28-F6CB-2AC9FEDE68A1}"/>
              </a:ext>
            </a:extLst>
          </p:cNvPr>
          <p:cNvSpPr>
            <a:spLocks noGrp="1"/>
          </p:cNvSpPr>
          <p:nvPr>
            <p:ph type="title"/>
          </p:nvPr>
        </p:nvSpPr>
        <p:spPr>
          <a:xfrm>
            <a:off x="457200" y="457200"/>
            <a:ext cx="11277600" cy="579438"/>
          </a:xfrm>
        </p:spPr>
        <p:txBody>
          <a:bodyPr>
            <a:noAutofit/>
          </a:bodyPr>
          <a:lstStyle/>
          <a:p>
            <a:pPr algn="l">
              <a:defRPr sz="4000"/>
            </a:pPr>
            <a:r>
              <a:t>Principios básicos de la espuma</a:t>
            </a:r>
          </a:p>
        </p:txBody>
      </p:sp>
      <p:pic>
        <p:nvPicPr>
          <p:cNvPr id="2" name="Picture 1">
            <a:extLst>
              <a:ext uri="{FF2B5EF4-FFF2-40B4-BE49-F238E27FC236}">
                <a16:creationId xmlns:a16="http://schemas.microsoft.com/office/drawing/2014/main" id="{F611A2FA-435E-F991-D944-EC1BDFE98B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7671" y="6443280"/>
            <a:ext cx="1438729" cy="310662"/>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CED5E368-327D-D6F6-588A-E2E96285D72D}"/>
              </a:ext>
            </a:extLst>
          </p:cNvPr>
          <p:cNvSpPr>
            <a:spLocks noGrp="1"/>
          </p:cNvSpPr>
          <p:nvPr>
            <p:ph type="body" sz="quarter" idx="11"/>
          </p:nvPr>
        </p:nvSpPr>
        <p:spPr>
          <a:xfrm>
            <a:off x="8467164" y="2819400"/>
            <a:ext cx="3724835" cy="2514600"/>
          </a:xfrm>
        </p:spPr>
        <p:txBody>
          <a:bodyPr/>
          <a:lstStyle/>
          <a:p>
            <a:pPr marL="0" indent="0">
              <a:buNone/>
              <a:defRPr sz="2800"/>
            </a:pPr>
            <a:r>
              <a:rPr dirty="0" err="1"/>
              <a:t>Métodos</a:t>
            </a:r>
            <a:r>
              <a:rPr dirty="0"/>
              <a:t> de </a:t>
            </a:r>
            <a:r>
              <a:rPr dirty="0" err="1"/>
              <a:t>aplicación</a:t>
            </a:r>
            <a:r>
              <a:rPr dirty="0"/>
              <a:t> de </a:t>
            </a:r>
            <a:r>
              <a:rPr dirty="0" err="1"/>
              <a:t>espuma</a:t>
            </a:r>
            <a:endParaRPr dirty="0"/>
          </a:p>
          <a:p>
            <a:pPr>
              <a:defRPr sz="2600"/>
            </a:pPr>
            <a:r>
              <a:rPr dirty="0" err="1"/>
              <a:t>Rebote</a:t>
            </a:r>
            <a:endParaRPr dirty="0"/>
          </a:p>
          <a:p>
            <a:pPr>
              <a:defRPr sz="2600"/>
            </a:pPr>
            <a:r>
              <a:rPr dirty="0" err="1"/>
              <a:t>Aplicación</a:t>
            </a:r>
            <a:r>
              <a:rPr dirty="0"/>
              <a:t> </a:t>
            </a:r>
            <a:r>
              <a:rPr dirty="0" err="1"/>
              <a:t>indirecta</a:t>
            </a:r>
            <a:endParaRPr dirty="0"/>
          </a:p>
          <a:p>
            <a:pPr>
              <a:defRPr sz="2600"/>
            </a:pPr>
            <a:r>
              <a:rPr dirty="0" err="1"/>
              <a:t>Aplicación</a:t>
            </a:r>
            <a:r>
              <a:rPr dirty="0"/>
              <a:t> </a:t>
            </a:r>
            <a:r>
              <a:rPr dirty="0" err="1"/>
              <a:t>por</a:t>
            </a:r>
            <a:r>
              <a:rPr dirty="0"/>
              <a:t> </a:t>
            </a:r>
            <a:r>
              <a:rPr dirty="0" err="1"/>
              <a:t>lluvia</a:t>
            </a:r>
            <a:endParaRPr dirty="0"/>
          </a:p>
        </p:txBody>
      </p:sp>
      <p:grpSp>
        <p:nvGrpSpPr>
          <p:cNvPr id="4" name="Group 3">
            <a:extLst>
              <a:ext uri="{FF2B5EF4-FFF2-40B4-BE49-F238E27FC236}">
                <a16:creationId xmlns:a16="http://schemas.microsoft.com/office/drawing/2014/main" id="{6FB22D1B-5CF4-9FDB-24BD-1F4BB69EB524}"/>
              </a:ext>
            </a:extLst>
          </p:cNvPr>
          <p:cNvGrpSpPr/>
          <p:nvPr/>
        </p:nvGrpSpPr>
        <p:grpSpPr>
          <a:xfrm>
            <a:off x="-966" y="13637"/>
            <a:ext cx="8230565" cy="6844363"/>
            <a:chOff x="457199" y="838200"/>
            <a:chExt cx="7239001" cy="6019800"/>
          </a:xfrm>
        </p:grpSpPr>
        <p:pic>
          <p:nvPicPr>
            <p:cNvPr id="3" name="Picture 2">
              <a:extLst>
                <a:ext uri="{FF2B5EF4-FFF2-40B4-BE49-F238E27FC236}">
                  <a16:creationId xmlns:a16="http://schemas.microsoft.com/office/drawing/2014/main" id="{C50B013B-9FD6-7B8A-5AD3-A19E5F9FAC12}"/>
                </a:ext>
              </a:extLst>
            </p:cNvPr>
            <p:cNvPicPr>
              <a:picLocks noChangeAspect="1"/>
            </p:cNvPicPr>
            <p:nvPr/>
          </p:nvPicPr>
          <p:blipFill>
            <a:blip r:embed="rId3">
              <a:extLst>
                <a:ext uri="{28A0092B-C50C-407E-A947-70E740481C1C}">
                  <a14:useLocalDpi xmlns:a14="http://schemas.microsoft.com/office/drawing/2010/main" val="0"/>
                </a:ext>
              </a:extLst>
            </a:blip>
            <a:srcRect t="31015" b="19819"/>
            <a:stretch>
              <a:fillRect/>
            </a:stretch>
          </p:blipFill>
          <p:spPr>
            <a:xfrm>
              <a:off x="457199" y="838200"/>
              <a:ext cx="7239001" cy="1981201"/>
            </a:xfrm>
            <a:prstGeom prst="rect">
              <a:avLst/>
            </a:prstGeom>
          </p:spPr>
        </p:pic>
        <p:pic>
          <p:nvPicPr>
            <p:cNvPr id="5" name="Picture 4">
              <a:extLst>
                <a:ext uri="{FF2B5EF4-FFF2-40B4-BE49-F238E27FC236}">
                  <a16:creationId xmlns:a16="http://schemas.microsoft.com/office/drawing/2014/main" id="{5CAEBC16-7349-82B3-B586-759E1A91CF86}"/>
                </a:ext>
              </a:extLst>
            </p:cNvPr>
            <p:cNvPicPr>
              <a:picLocks noChangeAspect="1"/>
            </p:cNvPicPr>
            <p:nvPr/>
          </p:nvPicPr>
          <p:blipFill>
            <a:blip r:embed="rId4">
              <a:extLst>
                <a:ext uri="{28A0092B-C50C-407E-A947-70E740481C1C}">
                  <a14:useLocalDpi xmlns:a14="http://schemas.microsoft.com/office/drawing/2010/main" val="0"/>
                </a:ext>
              </a:extLst>
            </a:blip>
            <a:srcRect t="36362" r="4040" b="7064"/>
            <a:stretch>
              <a:fillRect/>
            </a:stretch>
          </p:blipFill>
          <p:spPr>
            <a:xfrm>
              <a:off x="457199" y="2857499"/>
              <a:ext cx="7239001" cy="1981202"/>
            </a:xfrm>
            <a:prstGeom prst="rect">
              <a:avLst/>
            </a:prstGeom>
          </p:spPr>
        </p:pic>
        <p:pic>
          <p:nvPicPr>
            <p:cNvPr id="7" name="Picture 6">
              <a:extLst>
                <a:ext uri="{FF2B5EF4-FFF2-40B4-BE49-F238E27FC236}">
                  <a16:creationId xmlns:a16="http://schemas.microsoft.com/office/drawing/2014/main" id="{338DCC17-30A5-3A3B-AEA6-6CA0F5AD0B14}"/>
                </a:ext>
              </a:extLst>
            </p:cNvPr>
            <p:cNvPicPr>
              <a:picLocks noChangeAspect="1"/>
            </p:cNvPicPr>
            <p:nvPr/>
          </p:nvPicPr>
          <p:blipFill>
            <a:blip r:embed="rId5">
              <a:extLst>
                <a:ext uri="{28A0092B-C50C-407E-A947-70E740481C1C}">
                  <a14:useLocalDpi xmlns:a14="http://schemas.microsoft.com/office/drawing/2010/main" val="0"/>
                </a:ext>
              </a:extLst>
            </a:blip>
            <a:srcRect t="34285" b="6204"/>
            <a:stretch>
              <a:fillRect/>
            </a:stretch>
          </p:blipFill>
          <p:spPr>
            <a:xfrm>
              <a:off x="457199" y="4876799"/>
              <a:ext cx="7239001" cy="1981201"/>
            </a:xfrm>
            <a:prstGeom prst="rect">
              <a:avLst/>
            </a:prstGeom>
          </p:spPr>
        </p:pic>
      </p:grpSp>
      <p:sp>
        <p:nvSpPr>
          <p:cNvPr id="2" name="Title 1">
            <a:extLst>
              <a:ext uri="{FF2B5EF4-FFF2-40B4-BE49-F238E27FC236}">
                <a16:creationId xmlns:a16="http://schemas.microsoft.com/office/drawing/2014/main" id="{9225C965-2F90-D2CB-E660-890C2128F16B}"/>
              </a:ext>
            </a:extLst>
          </p:cNvPr>
          <p:cNvSpPr>
            <a:spLocks noGrp="1"/>
          </p:cNvSpPr>
          <p:nvPr>
            <p:ph type="title"/>
          </p:nvPr>
        </p:nvSpPr>
        <p:spPr>
          <a:xfrm>
            <a:off x="8458200" y="1139925"/>
            <a:ext cx="3048000" cy="579438"/>
          </a:xfrm>
        </p:spPr>
        <p:txBody>
          <a:bodyPr>
            <a:noAutofit/>
          </a:bodyPr>
          <a:lstStyle/>
          <a:p>
            <a:pPr algn="l">
              <a:lnSpc>
                <a:spcPts val="4500"/>
              </a:lnSpc>
              <a:defRPr sz="4000"/>
            </a:pPr>
            <a:r>
              <a:rPr dirty="0" err="1"/>
              <a:t>Principios</a:t>
            </a:r>
            <a:r>
              <a:rPr dirty="0"/>
              <a:t> </a:t>
            </a:r>
            <a:r>
              <a:rPr dirty="0" err="1"/>
              <a:t>básicos</a:t>
            </a:r>
            <a:r>
              <a:rPr dirty="0"/>
              <a:t> de la </a:t>
            </a:r>
            <a:r>
              <a:rPr dirty="0" err="1"/>
              <a:t>espuma</a:t>
            </a:r>
            <a:endParaRP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AEE7894-C500-7F74-9431-5EF3A7034C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0" y="0"/>
            <a:ext cx="4572000" cy="6858000"/>
          </a:xfrm>
          <a:prstGeom prst="rect">
            <a:avLst/>
          </a:prstGeom>
        </p:spPr>
      </p:pic>
      <p:pic>
        <p:nvPicPr>
          <p:cNvPr id="7" name="Picture 6">
            <a:extLst>
              <a:ext uri="{FF2B5EF4-FFF2-40B4-BE49-F238E27FC236}">
                <a16:creationId xmlns:a16="http://schemas.microsoft.com/office/drawing/2014/main" id="{FCA53408-DD86-8D97-1C57-38E123AAE66D}"/>
              </a:ext>
            </a:extLst>
          </p:cNvPr>
          <p:cNvPicPr>
            <a:picLocks noChangeAspect="1"/>
          </p:cNvPicPr>
          <p:nvPr/>
        </p:nvPicPr>
        <p:blipFill>
          <a:blip r:embed="rId4">
            <a:extLst>
              <a:ext uri="{28A0092B-C50C-407E-A947-70E740481C1C}">
                <a14:useLocalDpi xmlns:a14="http://schemas.microsoft.com/office/drawing/2010/main" val="0"/>
              </a:ext>
            </a:extLst>
          </a:blip>
          <a:srcRect t="10761" r="231" b="10761"/>
          <a:stretch>
            <a:fillRect/>
          </a:stretch>
        </p:blipFill>
        <p:spPr>
          <a:xfrm>
            <a:off x="-76199" y="0"/>
            <a:ext cx="10134599" cy="6858000"/>
          </a:xfrm>
          <a:prstGeom prst="rect">
            <a:avLst/>
          </a:prstGeom>
        </p:spPr>
      </p:pic>
      <p:sp>
        <p:nvSpPr>
          <p:cNvPr id="57346" name="Rectangle 5">
            <a:extLst>
              <a:ext uri="{FF2B5EF4-FFF2-40B4-BE49-F238E27FC236}">
                <a16:creationId xmlns:a16="http://schemas.microsoft.com/office/drawing/2014/main" id="{668DA17B-1EBE-4E8D-94C3-7FD05C954221}"/>
              </a:ext>
            </a:extLst>
          </p:cNvPr>
          <p:cNvSpPr>
            <a:spLocks noGrp="1"/>
          </p:cNvSpPr>
          <p:nvPr>
            <p:ph type="body" sz="quarter" idx="11"/>
          </p:nvPr>
        </p:nvSpPr>
        <p:spPr>
          <a:xfrm>
            <a:off x="457200" y="2993309"/>
            <a:ext cx="6858000" cy="2576090"/>
          </a:xfrm>
        </p:spPr>
        <p:txBody>
          <a:bodyPr anchor="t" anchorCtr="0">
            <a:spAutoFit/>
          </a:bodyPr>
          <a:lstStyle/>
          <a:p>
            <a:pPr marL="0" indent="0">
              <a:lnSpc>
                <a:spcPct val="90000"/>
              </a:lnSpc>
              <a:buFont typeface="Arial" panose="020B0604020202020204" pitchFamily="34" charset="0"/>
              <a:buNone/>
              <a:defRPr sz="28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dirty="0" err="1"/>
              <a:t>Principios</a:t>
            </a:r>
            <a:r>
              <a:rPr dirty="0"/>
              <a:t> para </a:t>
            </a:r>
            <a:r>
              <a:rPr dirty="0" err="1"/>
              <a:t>el</a:t>
            </a:r>
            <a:r>
              <a:rPr dirty="0"/>
              <a:t> </a:t>
            </a:r>
            <a:r>
              <a:rPr dirty="0" err="1"/>
              <a:t>manejo</a:t>
            </a:r>
            <a:r>
              <a:rPr dirty="0"/>
              <a:t> de </a:t>
            </a:r>
            <a:r>
              <a:rPr dirty="0" err="1"/>
              <a:t>incendios</a:t>
            </a:r>
            <a:r>
              <a:rPr dirty="0"/>
              <a:t> con </a:t>
            </a:r>
            <a:r>
              <a:rPr dirty="0" err="1"/>
              <a:t>etanol</a:t>
            </a:r>
            <a:r>
              <a:rPr dirty="0"/>
              <a:t> y combustibles </a:t>
            </a:r>
            <a:r>
              <a:rPr dirty="0" err="1"/>
              <a:t>mezclados</a:t>
            </a:r>
            <a:r>
              <a:rPr dirty="0"/>
              <a:t> </a:t>
            </a:r>
            <a:br>
              <a:rPr lang="es-AR" dirty="0"/>
            </a:br>
            <a:r>
              <a:rPr dirty="0"/>
              <a:t>con </a:t>
            </a:r>
            <a:r>
              <a:rPr dirty="0" err="1"/>
              <a:t>etanol</a:t>
            </a:r>
            <a:r>
              <a:rPr dirty="0"/>
              <a:t> </a:t>
            </a:r>
            <a:endParaRPr sz="2800" dirty="0">
              <a:solidFill>
                <a:schemeClr val="bg1"/>
              </a:solidFill>
              <a:ea typeface="ＭＳ Ｐゴシック" panose="020B0600070205080204" pitchFamily="34" charset="-128"/>
            </a:endParaRPr>
          </a:p>
          <a:p>
            <a:pPr lvl="1">
              <a:lnSpc>
                <a:spcPct val="90000"/>
              </a:lnSpc>
              <a:defRPr sz="2600">
                <a:solidFill>
                  <a:srgbClr val="FFB005"/>
                </a:solidFill>
                <a:latin typeface="Arial" panose="020B0604020202020204" pitchFamily="34" charset="0"/>
                <a:ea typeface="ＭＳ Ｐゴシック" panose="020B0600070205080204" pitchFamily="34" charset="-128"/>
                <a:cs typeface="Arial" panose="020B0604020202020204" pitchFamily="34" charset="0"/>
              </a:defRPr>
            </a:pPr>
            <a:r>
              <a:rPr dirty="0"/>
              <a:t>Solo </a:t>
            </a:r>
            <a:r>
              <a:rPr dirty="0" err="1"/>
              <a:t>espumas</a:t>
            </a:r>
            <a:r>
              <a:rPr dirty="0"/>
              <a:t> AR o </a:t>
            </a:r>
            <a:r>
              <a:rPr dirty="0" err="1"/>
              <a:t>equivalentes</a:t>
            </a:r>
            <a:endParaRPr dirty="0"/>
          </a:p>
          <a:p>
            <a:pPr lvl="1">
              <a:lnSpc>
                <a:spcPct val="90000"/>
              </a:lnSpc>
              <a:defRPr sz="2600">
                <a:solidFill>
                  <a:srgbClr val="FFB005"/>
                </a:solidFill>
                <a:latin typeface="Arial" panose="020B0604020202020204" pitchFamily="34" charset="0"/>
                <a:ea typeface="ＭＳ Ｐゴシック" panose="020B0600070205080204" pitchFamily="34" charset="-128"/>
                <a:cs typeface="Arial" panose="020B0604020202020204" pitchFamily="34" charset="0"/>
              </a:defRPr>
            </a:pPr>
            <a:r>
              <a:rPr dirty="0" err="1"/>
              <a:t>Métodos</a:t>
            </a:r>
            <a:r>
              <a:rPr dirty="0"/>
              <a:t> de </a:t>
            </a:r>
            <a:r>
              <a:rPr dirty="0" err="1"/>
              <a:t>aplicación</a:t>
            </a:r>
            <a:r>
              <a:rPr dirty="0"/>
              <a:t> </a:t>
            </a:r>
            <a:r>
              <a:rPr dirty="0" err="1"/>
              <a:t>suaves</a:t>
            </a:r>
            <a:r>
              <a:rPr dirty="0"/>
              <a:t> </a:t>
            </a:r>
          </a:p>
          <a:p>
            <a:pPr lvl="1">
              <a:lnSpc>
                <a:spcPct val="90000"/>
              </a:lnSpc>
              <a:defRPr sz="2600">
                <a:latin typeface="Arial" panose="020B0604020202020204" pitchFamily="34" charset="0"/>
                <a:ea typeface="ＭＳ Ｐゴシック" panose="020B0600070205080204" pitchFamily="34" charset="-128"/>
                <a:cs typeface="Arial" panose="020B0604020202020204" pitchFamily="34" charset="0"/>
              </a:defRPr>
            </a:pPr>
            <a:r>
              <a:rPr dirty="0" err="1">
                <a:solidFill>
                  <a:srgbClr val="FFB005"/>
                </a:solidFill>
              </a:rPr>
              <a:t>Mayores</a:t>
            </a:r>
            <a:r>
              <a:rPr dirty="0">
                <a:solidFill>
                  <a:srgbClr val="FFB005"/>
                </a:solidFill>
              </a:rPr>
              <a:t> </a:t>
            </a:r>
            <a:r>
              <a:rPr dirty="0" err="1">
                <a:solidFill>
                  <a:srgbClr val="FFB005"/>
                </a:solidFill>
              </a:rPr>
              <a:t>tasas</a:t>
            </a:r>
            <a:r>
              <a:rPr dirty="0">
                <a:solidFill>
                  <a:srgbClr val="FFB005"/>
                </a:solidFill>
              </a:rPr>
              <a:t> de </a:t>
            </a:r>
            <a:r>
              <a:rPr dirty="0" err="1">
                <a:solidFill>
                  <a:srgbClr val="FFB005"/>
                </a:solidFill>
              </a:rPr>
              <a:t>aplicación</a:t>
            </a:r>
            <a:r>
              <a:rPr dirty="0">
                <a:solidFill>
                  <a:srgbClr val="FFB005"/>
                </a:solidFill>
              </a:rPr>
              <a:t> de </a:t>
            </a:r>
            <a:r>
              <a:rPr dirty="0" err="1">
                <a:solidFill>
                  <a:schemeClr val="accent6"/>
                </a:solidFill>
              </a:rPr>
              <a:t>espuma</a:t>
            </a:r>
            <a:endParaRPr sz="2600" dirty="0">
              <a:solidFill>
                <a:srgbClr val="FFB005"/>
              </a:solidFill>
              <a:ea typeface="ＭＳ Ｐゴシック" panose="020B0600070205080204" pitchFamily="34" charset="-128"/>
            </a:endParaRPr>
          </a:p>
        </p:txBody>
      </p:sp>
      <p:sp>
        <p:nvSpPr>
          <p:cNvPr id="2" name="Title 1">
            <a:extLst>
              <a:ext uri="{FF2B5EF4-FFF2-40B4-BE49-F238E27FC236}">
                <a16:creationId xmlns:a16="http://schemas.microsoft.com/office/drawing/2014/main" id="{032467E5-1519-0537-AB21-3921E16F9E4B}"/>
              </a:ext>
            </a:extLst>
          </p:cNvPr>
          <p:cNvSpPr>
            <a:spLocks noGrp="1"/>
          </p:cNvSpPr>
          <p:nvPr>
            <p:ph type="title"/>
          </p:nvPr>
        </p:nvSpPr>
        <p:spPr>
          <a:xfrm>
            <a:off x="457200" y="950259"/>
            <a:ext cx="6858000" cy="1823576"/>
          </a:xfrm>
        </p:spPr>
        <p:txBody>
          <a:bodyPr wrap="square" anchor="t" anchorCtr="0">
            <a:spAutoFit/>
          </a:bodyPr>
          <a:lstStyle/>
          <a:p>
            <a:pPr algn="l">
              <a:lnSpc>
                <a:spcPts val="4500"/>
              </a:lnSpc>
              <a:defRPr sz="4000"/>
            </a:pPr>
            <a:r>
              <a:rPr dirty="0" err="1"/>
              <a:t>Espuma</a:t>
            </a:r>
            <a:r>
              <a:rPr dirty="0"/>
              <a:t> para </a:t>
            </a:r>
            <a:r>
              <a:rPr dirty="0" err="1"/>
              <a:t>etanol</a:t>
            </a:r>
            <a:r>
              <a:rPr dirty="0"/>
              <a:t> y combustibles </a:t>
            </a:r>
            <a:r>
              <a:rPr dirty="0" err="1"/>
              <a:t>mezclados</a:t>
            </a:r>
            <a:r>
              <a:rPr dirty="0"/>
              <a:t> con </a:t>
            </a:r>
            <a:r>
              <a:rPr dirty="0" err="1"/>
              <a:t>etanol</a:t>
            </a:r>
            <a:endParaRPr dirty="0"/>
          </a:p>
        </p:txBody>
      </p:sp>
      <p:pic>
        <p:nvPicPr>
          <p:cNvPr id="3" name="Picture 2">
            <a:extLst>
              <a:ext uri="{FF2B5EF4-FFF2-40B4-BE49-F238E27FC236}">
                <a16:creationId xmlns:a16="http://schemas.microsoft.com/office/drawing/2014/main" id="{BAA98A8F-D48A-2E1E-69F4-C6C1E663ADA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7671" y="6443280"/>
            <a:ext cx="1438729" cy="310662"/>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9AD6AA4D-E39F-6D3E-5A36-26BDF8FDD2A3}"/>
              </a:ext>
            </a:extLst>
          </p:cNvPr>
          <p:cNvPicPr>
            <a:picLocks noGrp="1" noChangeAspect="1"/>
          </p:cNvPicPr>
          <p:nvPr>
            <p:ph type="pic" sz="quarter" idx="10"/>
          </p:nvPr>
        </p:nvPicPr>
        <p:blipFill rotWithShape="1">
          <a:blip r:embed="rId3"/>
          <a:stretch>
            <a:fillRect/>
          </a:stretch>
        </p:blipFill>
        <p:spPr>
          <a:xfrm>
            <a:off x="-76200" y="-76200"/>
            <a:ext cx="10370184" cy="6924521"/>
          </a:xfrm>
          <a:prstGeom prst="rect">
            <a:avLst/>
          </a:prstGeom>
        </p:spPr>
      </p:pic>
      <p:pic>
        <p:nvPicPr>
          <p:cNvPr id="7" name="Picture 6">
            <a:extLst>
              <a:ext uri="{FF2B5EF4-FFF2-40B4-BE49-F238E27FC236}">
                <a16:creationId xmlns:a16="http://schemas.microsoft.com/office/drawing/2014/main" id="{0AE6E12F-349B-B866-7776-0ED94D5C009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2288468" y="-228600"/>
            <a:ext cx="9903532" cy="7086600"/>
          </a:xfrm>
          <a:prstGeom prst="rect">
            <a:avLst/>
          </a:prstGeom>
        </p:spPr>
      </p:pic>
      <p:sp>
        <p:nvSpPr>
          <p:cNvPr id="59395" name="Rectangle 3">
            <a:extLst>
              <a:ext uri="{FF2B5EF4-FFF2-40B4-BE49-F238E27FC236}">
                <a16:creationId xmlns:a16="http://schemas.microsoft.com/office/drawing/2014/main" id="{CE6EB732-5EB3-4E81-8380-55BD949C63D7}"/>
              </a:ext>
            </a:extLst>
          </p:cNvPr>
          <p:cNvSpPr>
            <a:spLocks noGrp="1"/>
          </p:cNvSpPr>
          <p:nvPr>
            <p:ph type="body" sz="quarter" idx="11"/>
          </p:nvPr>
        </p:nvSpPr>
        <p:spPr>
          <a:xfrm>
            <a:off x="5410200" y="2057400"/>
            <a:ext cx="6553200" cy="4315027"/>
          </a:xfrm>
        </p:spPr>
        <p:txBody>
          <a:bodyPr anchor="t" anchorCtr="0">
            <a:spAutoFit/>
          </a:bodyPr>
          <a:lstStyle/>
          <a:p>
            <a:pPr marL="0" indent="0" eaLnBrk="1" hangingPunct="1">
              <a:lnSpc>
                <a:spcPct val="90000"/>
              </a:lnSpc>
              <a:buFont typeface="Arial" panose="020B0604020202020204" pitchFamily="34" charset="0"/>
              <a:buNone/>
              <a:defRPr sz="2800" b="1">
                <a:solidFill>
                  <a:srgbClr val="FFC000"/>
                </a:solidFill>
                <a:latin typeface="Arial" panose="020B0604020202020204" pitchFamily="34" charset="0"/>
                <a:ea typeface="ＭＳ Ｐゴシック" panose="020B0600070205080204" pitchFamily="34" charset="-128"/>
                <a:cs typeface="Arial" panose="020B0604020202020204" pitchFamily="34" charset="0"/>
              </a:defRPr>
            </a:pPr>
            <a:r>
              <a:rPr dirty="0" err="1"/>
              <a:t>Espumas</a:t>
            </a:r>
            <a:r>
              <a:rPr dirty="0"/>
              <a:t> AR</a:t>
            </a:r>
          </a:p>
          <a:p>
            <a:pPr eaLnBrk="1" hangingPunct="1">
              <a:lnSpc>
                <a:spcPct val="90000"/>
              </a:lnSpc>
              <a:defRPr sz="26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dirty="0"/>
              <a:t>Uso de </a:t>
            </a:r>
            <a:r>
              <a:rPr dirty="0" err="1"/>
              <a:t>técnicas</a:t>
            </a:r>
            <a:r>
              <a:rPr dirty="0"/>
              <a:t> de </a:t>
            </a:r>
            <a:r>
              <a:rPr dirty="0" err="1"/>
              <a:t>aplicación</a:t>
            </a:r>
            <a:r>
              <a:rPr dirty="0"/>
              <a:t> de </a:t>
            </a:r>
            <a:r>
              <a:rPr dirty="0" err="1"/>
              <a:t>tipo</a:t>
            </a:r>
            <a:r>
              <a:rPr dirty="0"/>
              <a:t> II:</a:t>
            </a:r>
          </a:p>
          <a:p>
            <a:pPr lvl="1" eaLnBrk="1" hangingPunct="1">
              <a:lnSpc>
                <a:spcPct val="90000"/>
              </a:lnSpc>
              <a:defRPr sz="24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dirty="0"/>
              <a:t>La </a:t>
            </a:r>
            <a:r>
              <a:rPr dirty="0" err="1"/>
              <a:t>espuma</a:t>
            </a:r>
            <a:r>
              <a:rPr dirty="0"/>
              <a:t> se </a:t>
            </a:r>
            <a:r>
              <a:rPr dirty="0" err="1"/>
              <a:t>aplica</a:t>
            </a:r>
            <a:r>
              <a:rPr dirty="0"/>
              <a:t> </a:t>
            </a:r>
            <a:r>
              <a:rPr dirty="0" err="1"/>
              <a:t>indirectamente</a:t>
            </a:r>
            <a:r>
              <a:rPr dirty="0"/>
              <a:t> al </a:t>
            </a:r>
            <a:r>
              <a:rPr dirty="0" err="1"/>
              <a:t>fuego</a:t>
            </a:r>
            <a:r>
              <a:rPr dirty="0"/>
              <a:t> a </a:t>
            </a:r>
            <a:r>
              <a:rPr dirty="0" err="1"/>
              <a:t>través</a:t>
            </a:r>
            <a:r>
              <a:rPr dirty="0"/>
              <a:t> de </a:t>
            </a:r>
            <a:r>
              <a:rPr dirty="0" err="1"/>
              <a:t>cámaras</a:t>
            </a:r>
            <a:r>
              <a:rPr dirty="0"/>
              <a:t> de </a:t>
            </a:r>
            <a:r>
              <a:rPr dirty="0" err="1"/>
              <a:t>espuma</a:t>
            </a:r>
            <a:r>
              <a:rPr dirty="0"/>
              <a:t> </a:t>
            </a:r>
            <a:r>
              <a:rPr dirty="0" err="1"/>
              <a:t>fijas</a:t>
            </a:r>
            <a:r>
              <a:rPr dirty="0"/>
              <a:t> o </a:t>
            </a:r>
            <a:r>
              <a:rPr dirty="0" err="1"/>
              <a:t>semifijas</a:t>
            </a:r>
            <a:endParaRPr dirty="0"/>
          </a:p>
          <a:p>
            <a:pPr eaLnBrk="1" hangingPunct="1">
              <a:lnSpc>
                <a:spcPct val="90000"/>
              </a:lnSpc>
              <a:defRPr sz="26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dirty="0"/>
              <a:t>Uso de </a:t>
            </a:r>
            <a:r>
              <a:rPr dirty="0" err="1"/>
              <a:t>técnicas</a:t>
            </a:r>
            <a:r>
              <a:rPr dirty="0"/>
              <a:t> de </a:t>
            </a:r>
            <a:r>
              <a:rPr dirty="0" err="1"/>
              <a:t>aplicación</a:t>
            </a:r>
            <a:r>
              <a:rPr dirty="0"/>
              <a:t> de </a:t>
            </a:r>
            <a:r>
              <a:rPr dirty="0" err="1"/>
              <a:t>tipo</a:t>
            </a:r>
            <a:r>
              <a:rPr dirty="0"/>
              <a:t> III: </a:t>
            </a:r>
          </a:p>
          <a:p>
            <a:pPr lvl="1" eaLnBrk="1" hangingPunct="1">
              <a:lnSpc>
                <a:spcPct val="90000"/>
              </a:lnSpc>
              <a:defRPr sz="24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dirty="0" err="1"/>
              <a:t>Monitores</a:t>
            </a:r>
            <a:r>
              <a:rPr dirty="0"/>
              <a:t> </a:t>
            </a:r>
            <a:r>
              <a:rPr dirty="0" err="1"/>
              <a:t>portátiles</a:t>
            </a:r>
            <a:r>
              <a:rPr dirty="0"/>
              <a:t> y </a:t>
            </a:r>
            <a:r>
              <a:rPr dirty="0" err="1"/>
              <a:t>líneas</a:t>
            </a:r>
            <a:r>
              <a:rPr dirty="0"/>
              <a:t> de mano</a:t>
            </a:r>
          </a:p>
          <a:p>
            <a:pPr lvl="1" eaLnBrk="1" hangingPunct="1">
              <a:lnSpc>
                <a:spcPct val="90000"/>
              </a:lnSpc>
              <a:defRPr sz="24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dirty="0" err="1"/>
              <a:t>Eficaz</a:t>
            </a:r>
            <a:r>
              <a:rPr dirty="0"/>
              <a:t> </a:t>
            </a:r>
            <a:r>
              <a:rPr dirty="0" err="1"/>
              <a:t>únicamente</a:t>
            </a:r>
            <a:r>
              <a:rPr dirty="0"/>
              <a:t> </a:t>
            </a:r>
            <a:r>
              <a:rPr dirty="0" err="1"/>
              <a:t>cuando</a:t>
            </a:r>
            <a:r>
              <a:rPr dirty="0"/>
              <a:t> </a:t>
            </a:r>
            <a:r>
              <a:rPr dirty="0" err="1"/>
              <a:t>rebota</a:t>
            </a:r>
            <a:r>
              <a:rPr dirty="0"/>
              <a:t> </a:t>
            </a:r>
            <a:r>
              <a:rPr dirty="0" err="1"/>
              <a:t>en</a:t>
            </a:r>
            <a:r>
              <a:rPr dirty="0"/>
              <a:t> las superficies</a:t>
            </a:r>
          </a:p>
          <a:p>
            <a:pPr lvl="1" eaLnBrk="1" hangingPunct="1">
              <a:lnSpc>
                <a:spcPct val="90000"/>
              </a:lnSpc>
              <a:defRPr sz="2400">
                <a:solidFill>
                  <a:srgbClr val="FFC000"/>
                </a:solidFill>
                <a:latin typeface="Arial" panose="020B0604020202020204" pitchFamily="34" charset="0"/>
                <a:ea typeface="ＭＳ Ｐゴシック" panose="020B0600070205080204" pitchFamily="34" charset="-128"/>
                <a:cs typeface="Arial" panose="020B0604020202020204" pitchFamily="34" charset="0"/>
              </a:defRPr>
            </a:pPr>
            <a:r>
              <a:rPr dirty="0"/>
              <a:t>La </a:t>
            </a:r>
            <a:r>
              <a:rPr dirty="0" err="1"/>
              <a:t>mejor</a:t>
            </a:r>
            <a:r>
              <a:rPr dirty="0"/>
              <a:t> </a:t>
            </a:r>
            <a:r>
              <a:rPr dirty="0" err="1"/>
              <a:t>opción</a:t>
            </a:r>
            <a:r>
              <a:rPr dirty="0"/>
              <a:t> </a:t>
            </a:r>
            <a:r>
              <a:rPr dirty="0" err="1"/>
              <a:t>podría</a:t>
            </a:r>
            <a:r>
              <a:rPr dirty="0"/>
              <a:t> ser </a:t>
            </a:r>
            <a:r>
              <a:rPr dirty="0" err="1"/>
              <a:t>proteger</a:t>
            </a:r>
            <a:r>
              <a:rPr dirty="0"/>
              <a:t> </a:t>
            </a:r>
            <a:br>
              <a:rPr lang="es-AR" dirty="0"/>
            </a:br>
            <a:r>
              <a:rPr dirty="0"/>
              <a:t>las zonas </a:t>
            </a:r>
            <a:r>
              <a:rPr dirty="0" err="1"/>
              <a:t>circundantes</a:t>
            </a:r>
            <a:r>
              <a:rPr dirty="0"/>
              <a:t> </a:t>
            </a:r>
            <a:r>
              <a:rPr dirty="0" err="1"/>
              <a:t>expuestas</a:t>
            </a:r>
            <a:r>
              <a:rPr dirty="0"/>
              <a:t>.</a:t>
            </a:r>
          </a:p>
        </p:txBody>
      </p:sp>
      <p:sp>
        <p:nvSpPr>
          <p:cNvPr id="2" name="Title 1">
            <a:extLst>
              <a:ext uri="{FF2B5EF4-FFF2-40B4-BE49-F238E27FC236}">
                <a16:creationId xmlns:a16="http://schemas.microsoft.com/office/drawing/2014/main" id="{ED1BC1BE-0ACB-EEEE-1139-0BE92BA5A69D}"/>
              </a:ext>
            </a:extLst>
          </p:cNvPr>
          <p:cNvSpPr>
            <a:spLocks noGrp="1"/>
          </p:cNvSpPr>
          <p:nvPr>
            <p:ph type="title"/>
          </p:nvPr>
        </p:nvSpPr>
        <p:spPr>
          <a:xfrm>
            <a:off x="5181600" y="762000"/>
            <a:ext cx="6400800" cy="579438"/>
          </a:xfrm>
        </p:spPr>
        <p:txBody>
          <a:bodyPr>
            <a:noAutofit/>
          </a:bodyPr>
          <a:lstStyle/>
          <a:p>
            <a:pPr algn="l">
              <a:lnSpc>
                <a:spcPts val="4400"/>
              </a:lnSpc>
              <a:defRPr sz="4000"/>
            </a:pPr>
            <a:r>
              <a:rPr dirty="0" err="1"/>
              <a:t>Espuma</a:t>
            </a:r>
            <a:r>
              <a:rPr dirty="0"/>
              <a:t> para </a:t>
            </a:r>
            <a:r>
              <a:rPr dirty="0" err="1"/>
              <a:t>etanol</a:t>
            </a:r>
            <a:r>
              <a:rPr dirty="0"/>
              <a:t> </a:t>
            </a:r>
            <a:br>
              <a:rPr lang="es-AR" dirty="0"/>
            </a:br>
            <a:r>
              <a:rPr dirty="0"/>
              <a:t>y combustibles </a:t>
            </a:r>
            <a:r>
              <a:rPr dirty="0" err="1"/>
              <a:t>mezclados</a:t>
            </a:r>
            <a:r>
              <a:rPr dirty="0"/>
              <a:t> con </a:t>
            </a:r>
            <a:r>
              <a:rPr dirty="0" err="1"/>
              <a:t>etanol</a:t>
            </a:r>
            <a:endParaRPr dirty="0"/>
          </a:p>
        </p:txBody>
      </p:sp>
      <p:pic>
        <p:nvPicPr>
          <p:cNvPr id="3" name="Picture 2">
            <a:extLst>
              <a:ext uri="{FF2B5EF4-FFF2-40B4-BE49-F238E27FC236}">
                <a16:creationId xmlns:a16="http://schemas.microsoft.com/office/drawing/2014/main" id="{FDB9D697-F625-B31B-95E4-5F7C75DCCC4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00871" y="6443280"/>
            <a:ext cx="1438729" cy="310662"/>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a:extLst>
              <a:ext uri="{FF2B5EF4-FFF2-40B4-BE49-F238E27FC236}">
                <a16:creationId xmlns:a16="http://schemas.microsoft.com/office/drawing/2014/main" id="{B8B216CC-8DF5-4726-994D-0FC475C2D78F}"/>
              </a:ext>
            </a:extLst>
          </p:cNvPr>
          <p:cNvSpPr>
            <a:spLocks noGrp="1"/>
          </p:cNvSpPr>
          <p:nvPr>
            <p:ph type="body" sz="quarter" idx="11"/>
          </p:nvPr>
        </p:nvSpPr>
        <p:spPr>
          <a:xfrm>
            <a:off x="457200" y="990600"/>
            <a:ext cx="10972800" cy="5334000"/>
          </a:xfrm>
        </p:spPr>
        <p:txBody>
          <a:bodyPr/>
          <a:lstStyle/>
          <a:p>
            <a:pPr eaLnBrk="1" hangingPunct="1">
              <a:lnSpc>
                <a:spcPct val="90000"/>
              </a:lnSpc>
              <a:defRPr sz="28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sz="2400" dirty="0"/>
              <a:t>La </a:t>
            </a:r>
            <a:r>
              <a:rPr sz="2400" dirty="0" err="1"/>
              <a:t>aplicación</a:t>
            </a:r>
            <a:r>
              <a:rPr sz="2400" dirty="0"/>
              <a:t> de </a:t>
            </a:r>
            <a:r>
              <a:rPr sz="2400" dirty="0" err="1"/>
              <a:t>espuma</a:t>
            </a:r>
            <a:r>
              <a:rPr sz="2400" dirty="0"/>
              <a:t> con </a:t>
            </a:r>
            <a:r>
              <a:rPr sz="2400" dirty="0" err="1"/>
              <a:t>equipos</a:t>
            </a:r>
            <a:r>
              <a:rPr sz="2400" dirty="0"/>
              <a:t> </a:t>
            </a:r>
            <a:r>
              <a:rPr sz="2400" dirty="0" err="1"/>
              <a:t>portátiles</a:t>
            </a:r>
            <a:r>
              <a:rPr sz="2400" dirty="0"/>
              <a:t> </a:t>
            </a:r>
            <a:r>
              <a:rPr sz="2400" dirty="0" err="1"/>
              <a:t>requerirá</a:t>
            </a:r>
            <a:r>
              <a:rPr sz="2400" dirty="0"/>
              <a:t> </a:t>
            </a:r>
            <a:r>
              <a:rPr sz="2400" dirty="0" err="1"/>
              <a:t>tarifas</a:t>
            </a:r>
            <a:r>
              <a:rPr sz="2400" dirty="0"/>
              <a:t> </a:t>
            </a:r>
            <a:r>
              <a:rPr sz="2400" dirty="0" err="1"/>
              <a:t>más</a:t>
            </a:r>
            <a:r>
              <a:rPr sz="2400" dirty="0"/>
              <a:t> </a:t>
            </a:r>
            <a:r>
              <a:rPr sz="2400" dirty="0" err="1"/>
              <a:t>altas</a:t>
            </a:r>
            <a:endParaRPr sz="2400" dirty="0"/>
          </a:p>
          <a:p>
            <a:pPr lvl="1" eaLnBrk="1" hangingPunct="1">
              <a:lnSpc>
                <a:spcPct val="90000"/>
              </a:lnSpc>
              <a:defRPr sz="26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sz="2400" dirty="0"/>
              <a:t>Los </a:t>
            </a:r>
            <a:r>
              <a:rPr sz="2400" dirty="0" err="1"/>
              <a:t>tipos</a:t>
            </a:r>
            <a:r>
              <a:rPr sz="2400" dirty="0"/>
              <a:t> de </a:t>
            </a:r>
            <a:r>
              <a:rPr sz="2400" dirty="0" err="1"/>
              <a:t>dispositivos</a:t>
            </a:r>
            <a:r>
              <a:rPr sz="2400" dirty="0"/>
              <a:t> de </a:t>
            </a:r>
            <a:r>
              <a:rPr sz="2400" dirty="0" err="1"/>
              <a:t>aplicación</a:t>
            </a:r>
            <a:r>
              <a:rPr sz="2400" dirty="0"/>
              <a:t>, </a:t>
            </a:r>
            <a:r>
              <a:rPr sz="2400" dirty="0" err="1"/>
              <a:t>ya</a:t>
            </a:r>
            <a:r>
              <a:rPr sz="2400" dirty="0"/>
              <a:t> </a:t>
            </a:r>
            <a:r>
              <a:rPr sz="2400" dirty="0" err="1"/>
              <a:t>sean</a:t>
            </a:r>
            <a:r>
              <a:rPr sz="2400" dirty="0"/>
              <a:t> </a:t>
            </a:r>
            <a:r>
              <a:rPr sz="2400" dirty="0" err="1"/>
              <a:t>portátiles</a:t>
            </a:r>
            <a:r>
              <a:rPr sz="2400" dirty="0"/>
              <a:t> o </a:t>
            </a:r>
            <a:r>
              <a:rPr sz="2400" dirty="0" err="1"/>
              <a:t>fijos</a:t>
            </a:r>
            <a:r>
              <a:rPr sz="2400" dirty="0"/>
              <a:t>, </a:t>
            </a:r>
            <a:r>
              <a:rPr sz="2400" dirty="0" err="1"/>
              <a:t>tienen</a:t>
            </a:r>
            <a:r>
              <a:rPr sz="2400" dirty="0"/>
              <a:t> puntos de </a:t>
            </a:r>
            <a:r>
              <a:rPr sz="2400" dirty="0" err="1"/>
              <a:t>ajuste</a:t>
            </a:r>
            <a:r>
              <a:rPr sz="2400" dirty="0"/>
              <a:t> </a:t>
            </a:r>
            <a:r>
              <a:rPr sz="2400" dirty="0" err="1"/>
              <a:t>operativos</a:t>
            </a:r>
            <a:endParaRPr sz="2400" dirty="0"/>
          </a:p>
          <a:p>
            <a:pPr eaLnBrk="1" hangingPunct="1">
              <a:lnSpc>
                <a:spcPct val="90000"/>
              </a:lnSpc>
              <a:defRPr sz="28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sz="2400" dirty="0"/>
              <a:t>Las </a:t>
            </a:r>
            <a:r>
              <a:rPr sz="2400" dirty="0" err="1"/>
              <a:t>tasas</a:t>
            </a:r>
            <a:r>
              <a:rPr sz="2400" dirty="0"/>
              <a:t> de </a:t>
            </a:r>
            <a:r>
              <a:rPr sz="2400" dirty="0" err="1"/>
              <a:t>aplicación</a:t>
            </a:r>
            <a:r>
              <a:rPr sz="2400" dirty="0"/>
              <a:t> de la </a:t>
            </a:r>
            <a:r>
              <a:rPr sz="2400" dirty="0" err="1"/>
              <a:t>espuma</a:t>
            </a:r>
            <a:r>
              <a:rPr sz="2400" dirty="0"/>
              <a:t> </a:t>
            </a:r>
            <a:r>
              <a:rPr sz="2400" dirty="0" err="1"/>
              <a:t>pueden</a:t>
            </a:r>
            <a:r>
              <a:rPr sz="2400" dirty="0"/>
              <a:t> </a:t>
            </a:r>
            <a:r>
              <a:rPr sz="2400" dirty="0" err="1"/>
              <a:t>variar</a:t>
            </a:r>
            <a:r>
              <a:rPr sz="2400" dirty="0"/>
              <a:t> </a:t>
            </a:r>
            <a:r>
              <a:rPr sz="2400" dirty="0" err="1"/>
              <a:t>significativamente</a:t>
            </a:r>
            <a:r>
              <a:rPr sz="2400" dirty="0"/>
              <a:t> </a:t>
            </a:r>
            <a:r>
              <a:rPr sz="2400" dirty="0" err="1"/>
              <a:t>según</a:t>
            </a:r>
            <a:r>
              <a:rPr sz="2400" dirty="0"/>
              <a:t> </a:t>
            </a:r>
            <a:r>
              <a:rPr sz="2400" dirty="0" err="1"/>
              <a:t>el</a:t>
            </a:r>
            <a:r>
              <a:rPr sz="2400" dirty="0"/>
              <a:t> </a:t>
            </a:r>
            <a:r>
              <a:rPr sz="2400" dirty="0" err="1"/>
              <a:t>fabricante</a:t>
            </a:r>
            <a:endParaRPr sz="2400" dirty="0"/>
          </a:p>
          <a:p>
            <a:pPr lvl="1" eaLnBrk="1" hangingPunct="1">
              <a:lnSpc>
                <a:spcPct val="90000"/>
              </a:lnSpc>
              <a:defRPr sz="26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sz="2400" dirty="0"/>
              <a:t>Los combustibles a base de </a:t>
            </a:r>
            <a:r>
              <a:rPr sz="2400" dirty="0" err="1"/>
              <a:t>etanol</a:t>
            </a:r>
            <a:r>
              <a:rPr sz="2400" dirty="0"/>
              <a:t> y las </a:t>
            </a:r>
            <a:r>
              <a:rPr sz="2400" dirty="0" err="1"/>
              <a:t>mezclas</a:t>
            </a:r>
            <a:r>
              <a:rPr sz="2400" dirty="0"/>
              <a:t> con </a:t>
            </a:r>
            <a:r>
              <a:rPr sz="2400" dirty="0" err="1"/>
              <a:t>etanol</a:t>
            </a:r>
            <a:r>
              <a:rPr sz="2400" dirty="0"/>
              <a:t> </a:t>
            </a:r>
            <a:r>
              <a:rPr sz="2400" dirty="0" err="1"/>
              <a:t>requieren</a:t>
            </a:r>
            <a:r>
              <a:rPr sz="2400" dirty="0"/>
              <a:t> un mayor caudal de </a:t>
            </a:r>
            <a:r>
              <a:rPr sz="2400" dirty="0" err="1"/>
              <a:t>espuma</a:t>
            </a:r>
            <a:r>
              <a:rPr sz="2400" dirty="0"/>
              <a:t> para </a:t>
            </a:r>
            <a:r>
              <a:rPr sz="2400" dirty="0" err="1"/>
              <a:t>extinguir</a:t>
            </a:r>
            <a:r>
              <a:rPr sz="2400" dirty="0"/>
              <a:t> </a:t>
            </a:r>
            <a:r>
              <a:rPr sz="2400" dirty="0" err="1"/>
              <a:t>incendios</a:t>
            </a:r>
            <a:r>
              <a:rPr sz="2400" dirty="0"/>
              <a:t>, </a:t>
            </a:r>
            <a:r>
              <a:rPr sz="2400" dirty="0" err="1"/>
              <a:t>suprimir</a:t>
            </a:r>
            <a:r>
              <a:rPr sz="2400" dirty="0"/>
              <a:t> </a:t>
            </a:r>
            <a:r>
              <a:rPr sz="2400" dirty="0" err="1"/>
              <a:t>vapores</a:t>
            </a:r>
            <a:r>
              <a:rPr sz="2400" dirty="0"/>
              <a:t> y </a:t>
            </a:r>
            <a:r>
              <a:rPr sz="2400" dirty="0" err="1"/>
              <a:t>aumentar</a:t>
            </a:r>
            <a:r>
              <a:rPr sz="2400" dirty="0"/>
              <a:t> la </a:t>
            </a:r>
            <a:r>
              <a:rPr sz="2400" dirty="0" err="1"/>
              <a:t>seguridad</a:t>
            </a:r>
            <a:r>
              <a:rPr sz="2400" dirty="0"/>
              <a:t> del personal de </a:t>
            </a:r>
            <a:r>
              <a:rPr sz="2400" dirty="0" err="1"/>
              <a:t>emergencia</a:t>
            </a:r>
            <a:endParaRPr sz="2400" dirty="0"/>
          </a:p>
          <a:p>
            <a:pPr lvl="1" eaLnBrk="1" hangingPunct="1">
              <a:lnSpc>
                <a:spcPct val="90000"/>
              </a:lnSpc>
              <a:defRPr sz="26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sz="2400" dirty="0"/>
              <a:t>Las </a:t>
            </a:r>
            <a:r>
              <a:rPr sz="2400" dirty="0" err="1"/>
              <a:t>tasas</a:t>
            </a:r>
            <a:r>
              <a:rPr sz="2400" dirty="0"/>
              <a:t> de </a:t>
            </a:r>
            <a:r>
              <a:rPr sz="2400" dirty="0" err="1"/>
              <a:t>flujo</a:t>
            </a:r>
            <a:r>
              <a:rPr sz="2400" dirty="0"/>
              <a:t> </a:t>
            </a:r>
            <a:r>
              <a:rPr sz="2400" dirty="0" err="1"/>
              <a:t>comienzan</a:t>
            </a:r>
            <a:r>
              <a:rPr sz="2400" dirty="0"/>
              <a:t> </a:t>
            </a:r>
            <a:r>
              <a:rPr sz="2400" dirty="0" err="1"/>
              <a:t>en</a:t>
            </a:r>
            <a:r>
              <a:rPr sz="2400" dirty="0"/>
              <a:t> 2 </a:t>
            </a:r>
            <a:r>
              <a:rPr sz="2400" dirty="0" err="1"/>
              <a:t>gpm</a:t>
            </a:r>
            <a:r>
              <a:rPr sz="2400" dirty="0"/>
              <a:t> de </a:t>
            </a:r>
            <a:r>
              <a:rPr sz="2400" dirty="0" err="1"/>
              <a:t>espuma</a:t>
            </a:r>
            <a:r>
              <a:rPr sz="2400" dirty="0"/>
              <a:t>/10 pies²</a:t>
            </a:r>
            <a:r>
              <a:rPr sz="2400" baseline="30000" dirty="0"/>
              <a:t> </a:t>
            </a:r>
            <a:r>
              <a:rPr sz="2400" dirty="0"/>
              <a:t>de </a:t>
            </a:r>
            <a:r>
              <a:rPr sz="2400" dirty="0" err="1"/>
              <a:t>espuma</a:t>
            </a:r>
            <a:r>
              <a:rPr sz="2400" dirty="0"/>
              <a:t> </a:t>
            </a:r>
            <a:r>
              <a:rPr sz="2400" dirty="0" err="1"/>
              <a:t>tipo</a:t>
            </a:r>
            <a:r>
              <a:rPr sz="2400" dirty="0"/>
              <a:t> AR (0.2 </a:t>
            </a:r>
            <a:r>
              <a:rPr sz="2400" dirty="0" err="1"/>
              <a:t>gpm</a:t>
            </a:r>
            <a:r>
              <a:rPr sz="2400" dirty="0"/>
              <a:t>/pie²) para </a:t>
            </a:r>
            <a:r>
              <a:rPr sz="2400" dirty="0" err="1"/>
              <a:t>cualquier</a:t>
            </a:r>
            <a:r>
              <a:rPr sz="2400" dirty="0"/>
              <a:t> </a:t>
            </a:r>
            <a:r>
              <a:rPr sz="2400" dirty="0" err="1"/>
              <a:t>incidente</a:t>
            </a:r>
            <a:r>
              <a:rPr sz="2400" dirty="0"/>
              <a:t> con </a:t>
            </a:r>
            <a:r>
              <a:rPr sz="2400" dirty="0" err="1"/>
              <a:t>etanol</a:t>
            </a:r>
            <a:r>
              <a:rPr sz="2400" dirty="0"/>
              <a:t> y combustibles </a:t>
            </a:r>
            <a:r>
              <a:rPr sz="2400" dirty="0" err="1"/>
              <a:t>mezclados</a:t>
            </a:r>
            <a:r>
              <a:rPr sz="2400" dirty="0"/>
              <a:t> con </a:t>
            </a:r>
            <a:r>
              <a:rPr sz="2400" dirty="0" err="1"/>
              <a:t>etanol</a:t>
            </a:r>
            <a:endParaRPr sz="2400" dirty="0"/>
          </a:p>
          <a:p>
            <a:pPr lvl="1" eaLnBrk="1" hangingPunct="1">
              <a:lnSpc>
                <a:spcPct val="90000"/>
              </a:lnSpc>
              <a:defRPr sz="2600">
                <a:latin typeface="Arial" panose="020B0604020202020204" pitchFamily="34" charset="0"/>
                <a:ea typeface="ＭＳ Ｐゴシック" panose="020B0600070205080204" pitchFamily="34" charset="-128"/>
                <a:cs typeface="Arial" panose="020B0604020202020204" pitchFamily="34" charset="0"/>
              </a:defRPr>
            </a:pPr>
            <a:r>
              <a:rPr sz="2400" dirty="0"/>
              <a:t>NFPA 11 ha </a:t>
            </a:r>
            <a:r>
              <a:rPr sz="2400" dirty="0" err="1"/>
              <a:t>recomendado</a:t>
            </a:r>
            <a:r>
              <a:rPr sz="2400" dirty="0"/>
              <a:t> </a:t>
            </a:r>
            <a:r>
              <a:rPr sz="2400" dirty="0" err="1"/>
              <a:t>tasas</a:t>
            </a:r>
            <a:r>
              <a:rPr sz="2400" dirty="0"/>
              <a:t> de </a:t>
            </a:r>
            <a:r>
              <a:rPr sz="2400" dirty="0" err="1"/>
              <a:t>aplicación</a:t>
            </a:r>
            <a:r>
              <a:rPr sz="2400" dirty="0"/>
              <a:t> para </a:t>
            </a:r>
            <a:r>
              <a:rPr sz="2400" dirty="0" err="1"/>
              <a:t>etanol</a:t>
            </a:r>
            <a:r>
              <a:rPr sz="2400" dirty="0"/>
              <a:t> y combustibles </a:t>
            </a:r>
            <a:r>
              <a:rPr sz="2400" dirty="0" err="1"/>
              <a:t>mezclados</a:t>
            </a:r>
            <a:r>
              <a:rPr sz="2400" dirty="0"/>
              <a:t> con </a:t>
            </a:r>
            <a:r>
              <a:rPr sz="2400" dirty="0" err="1"/>
              <a:t>etanol</a:t>
            </a:r>
            <a:r>
              <a:rPr sz="2400" dirty="0"/>
              <a:t>. Sin embargo, </a:t>
            </a:r>
            <a:r>
              <a:rPr sz="2400" dirty="0" err="1"/>
              <a:t>cada</a:t>
            </a:r>
            <a:r>
              <a:rPr sz="2400" dirty="0"/>
              <a:t> </a:t>
            </a:r>
            <a:r>
              <a:rPr sz="2400" dirty="0" err="1"/>
              <a:t>fabricante</a:t>
            </a:r>
            <a:r>
              <a:rPr sz="2400" dirty="0"/>
              <a:t> de </a:t>
            </a:r>
            <a:r>
              <a:rPr sz="2400" dirty="0" err="1"/>
              <a:t>espuma</a:t>
            </a:r>
            <a:r>
              <a:rPr sz="2400" dirty="0"/>
              <a:t> </a:t>
            </a:r>
            <a:r>
              <a:rPr sz="2400" dirty="0" err="1"/>
              <a:t>proporciona</a:t>
            </a:r>
            <a:r>
              <a:rPr sz="2400" dirty="0"/>
              <a:t> directrices </a:t>
            </a:r>
            <a:r>
              <a:rPr sz="2400" dirty="0" err="1"/>
              <a:t>sobre</a:t>
            </a:r>
            <a:r>
              <a:rPr sz="2400" dirty="0"/>
              <a:t> las </a:t>
            </a:r>
            <a:r>
              <a:rPr sz="2400" dirty="0" err="1"/>
              <a:t>tasas</a:t>
            </a:r>
            <a:r>
              <a:rPr sz="2400" dirty="0"/>
              <a:t> de </a:t>
            </a:r>
            <a:r>
              <a:rPr sz="2400" dirty="0" err="1"/>
              <a:t>aplicación</a:t>
            </a:r>
            <a:r>
              <a:rPr sz="2400" dirty="0"/>
              <a:t> </a:t>
            </a:r>
            <a:r>
              <a:rPr sz="2400" dirty="0" err="1"/>
              <a:t>basadas</a:t>
            </a:r>
            <a:r>
              <a:rPr sz="2400" dirty="0"/>
              <a:t> </a:t>
            </a:r>
            <a:r>
              <a:rPr sz="2400" dirty="0" err="1"/>
              <a:t>en</a:t>
            </a:r>
            <a:r>
              <a:rPr sz="2400" dirty="0"/>
              <a:t> </a:t>
            </a:r>
            <a:r>
              <a:rPr sz="2400" dirty="0" err="1"/>
              <a:t>pruebas</a:t>
            </a:r>
            <a:r>
              <a:rPr sz="2400" dirty="0"/>
              <a:t> y </a:t>
            </a:r>
            <a:r>
              <a:rPr sz="2400" dirty="0" err="1"/>
              <a:t>en</a:t>
            </a:r>
            <a:r>
              <a:rPr sz="2400" dirty="0"/>
              <a:t> sus </a:t>
            </a:r>
            <a:r>
              <a:rPr sz="2400" dirty="0" err="1"/>
              <a:t>certificaciones</a:t>
            </a:r>
            <a:r>
              <a:rPr sz="2400" dirty="0"/>
              <a:t> UL162</a:t>
            </a:r>
            <a:endParaRPr sz="2400" dirty="0">
              <a:solidFill>
                <a:schemeClr val="bg1"/>
              </a:solidFill>
              <a:latin typeface="Arial" panose="020B0604020202020204" pitchFamily="34" charset="0"/>
              <a:ea typeface="ＭＳ Ｐゴシック" panose="020B0600070205080204" pitchFamily="34" charset="-128"/>
              <a:cs typeface="Arial" panose="020B0604020202020204" pitchFamily="34" charset="0"/>
            </a:endParaRPr>
          </a:p>
        </p:txBody>
      </p:sp>
      <p:sp>
        <p:nvSpPr>
          <p:cNvPr id="2" name="Title 1">
            <a:extLst>
              <a:ext uri="{FF2B5EF4-FFF2-40B4-BE49-F238E27FC236}">
                <a16:creationId xmlns:a16="http://schemas.microsoft.com/office/drawing/2014/main" id="{B5A50B92-C637-0BE8-BD9C-CC26C0DA45AA}"/>
              </a:ext>
            </a:extLst>
          </p:cNvPr>
          <p:cNvSpPr>
            <a:spLocks noGrp="1"/>
          </p:cNvSpPr>
          <p:nvPr>
            <p:ph type="title"/>
          </p:nvPr>
        </p:nvSpPr>
        <p:spPr/>
        <p:txBody>
          <a:bodyPr>
            <a:noAutofit/>
          </a:bodyPr>
          <a:lstStyle/>
          <a:p>
            <a:pPr>
              <a:defRPr sz="4000"/>
            </a:pPr>
            <a:r>
              <a:t>Tasas de aplicación de espuma</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D7E2FB3-2339-3BEF-8FF1-2DDF3DD01C9B}"/>
              </a:ext>
            </a:extLst>
          </p:cNvPr>
          <p:cNvPicPr>
            <a:picLocks noChangeAspect="1"/>
          </p:cNvPicPr>
          <p:nvPr/>
        </p:nvPicPr>
        <p:blipFill>
          <a:blip r:embed="rId3">
            <a:alphaModFix amt="15000"/>
            <a:extLst>
              <a:ext uri="{28A0092B-C50C-407E-A947-70E740481C1C}">
                <a14:useLocalDpi xmlns:a14="http://schemas.microsoft.com/office/drawing/2010/main" val="0"/>
              </a:ext>
            </a:extLst>
          </a:blip>
          <a:srcRect l="1172" r="5078"/>
          <a:stretch>
            <a:fillRect/>
          </a:stretch>
        </p:blipFill>
        <p:spPr>
          <a:xfrm>
            <a:off x="-1" y="0"/>
            <a:ext cx="12192001" cy="6858000"/>
          </a:xfrm>
          <a:prstGeom prst="rect">
            <a:avLst/>
          </a:prstGeom>
        </p:spPr>
      </p:pic>
      <p:sp>
        <p:nvSpPr>
          <p:cNvPr id="71682" name="Content Placeholder 2">
            <a:extLst>
              <a:ext uri="{FF2B5EF4-FFF2-40B4-BE49-F238E27FC236}">
                <a16:creationId xmlns:a16="http://schemas.microsoft.com/office/drawing/2014/main" id="{7E5ECC8E-BFD2-486C-89D4-8D7755E7A608}"/>
              </a:ext>
            </a:extLst>
          </p:cNvPr>
          <p:cNvSpPr>
            <a:spLocks noGrp="1"/>
          </p:cNvSpPr>
          <p:nvPr>
            <p:ph type="body" sz="quarter" idx="11"/>
          </p:nvPr>
        </p:nvSpPr>
        <p:spPr>
          <a:xfrm>
            <a:off x="457200" y="1296108"/>
            <a:ext cx="10591800" cy="4265783"/>
          </a:xfrm>
        </p:spPr>
        <p:txBody>
          <a:bodyPr wrap="square" anchor="t" anchorCtr="0">
            <a:spAutoFit/>
          </a:bodyPr>
          <a:lstStyle/>
          <a:p>
            <a:pPr>
              <a:lnSpc>
                <a:spcPct val="90000"/>
              </a:lnSpc>
              <a:defRPr sz="28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sz="2400" dirty="0"/>
              <a:t>Para </a:t>
            </a:r>
            <a:r>
              <a:rPr sz="2400" dirty="0" err="1"/>
              <a:t>determinar</a:t>
            </a:r>
            <a:r>
              <a:rPr sz="2400" dirty="0"/>
              <a:t> la </a:t>
            </a:r>
            <a:r>
              <a:rPr sz="2400" dirty="0" err="1"/>
              <a:t>cantidad</a:t>
            </a:r>
            <a:r>
              <a:rPr sz="2400" dirty="0"/>
              <a:t> de </a:t>
            </a:r>
            <a:r>
              <a:rPr sz="2400" dirty="0" err="1"/>
              <a:t>concentrado</a:t>
            </a:r>
            <a:r>
              <a:rPr sz="2400" dirty="0"/>
              <a:t> de </a:t>
            </a:r>
            <a:r>
              <a:rPr sz="2400" dirty="0" err="1"/>
              <a:t>espuma</a:t>
            </a:r>
            <a:r>
              <a:rPr sz="2400" dirty="0"/>
              <a:t> </a:t>
            </a:r>
            <a:r>
              <a:rPr sz="2400" dirty="0" err="1"/>
              <a:t>necesaria</a:t>
            </a:r>
            <a:r>
              <a:rPr sz="2400" dirty="0"/>
              <a:t>, </a:t>
            </a:r>
            <a:r>
              <a:rPr sz="2400" dirty="0" err="1"/>
              <a:t>debe</a:t>
            </a:r>
            <a:r>
              <a:rPr sz="2400" dirty="0"/>
              <a:t> </a:t>
            </a:r>
            <a:r>
              <a:rPr sz="2400" dirty="0" err="1"/>
              <a:t>averiguar</a:t>
            </a:r>
            <a:r>
              <a:rPr sz="2400" dirty="0"/>
              <a:t> </a:t>
            </a:r>
            <a:r>
              <a:rPr sz="2400" dirty="0" err="1"/>
              <a:t>el</a:t>
            </a:r>
            <a:r>
              <a:rPr sz="2400" dirty="0"/>
              <a:t> </a:t>
            </a:r>
            <a:r>
              <a:rPr sz="2400" dirty="0" err="1"/>
              <a:t>tipo</a:t>
            </a:r>
            <a:r>
              <a:rPr sz="2400" dirty="0"/>
              <a:t> de combustible y la zona </a:t>
            </a:r>
            <a:r>
              <a:rPr sz="2400" dirty="0" err="1"/>
              <a:t>afectada</a:t>
            </a:r>
            <a:endParaRPr sz="2400" dirty="0"/>
          </a:p>
          <a:p>
            <a:pPr>
              <a:lnSpc>
                <a:spcPct val="90000"/>
              </a:lnSpc>
              <a:defRPr sz="28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sz="2400" dirty="0"/>
              <a:t>La </a:t>
            </a:r>
            <a:r>
              <a:rPr sz="2400" dirty="0" err="1"/>
              <a:t>superficie</a:t>
            </a:r>
            <a:r>
              <a:rPr sz="2400" dirty="0"/>
              <a:t> </a:t>
            </a:r>
            <a:r>
              <a:rPr sz="2400" dirty="0" err="1"/>
              <a:t>en</a:t>
            </a:r>
            <a:r>
              <a:rPr sz="2400" dirty="0"/>
              <a:t> pies </a:t>
            </a:r>
            <a:r>
              <a:rPr sz="2400" dirty="0" err="1"/>
              <a:t>cuadrados</a:t>
            </a:r>
            <a:r>
              <a:rPr sz="2400" dirty="0"/>
              <a:t> </a:t>
            </a:r>
            <a:r>
              <a:rPr sz="2400" dirty="0" err="1"/>
              <a:t>multiplicada</a:t>
            </a:r>
            <a:r>
              <a:rPr sz="2400" dirty="0"/>
              <a:t> </a:t>
            </a:r>
            <a:r>
              <a:rPr sz="2400" dirty="0" err="1"/>
              <a:t>por</a:t>
            </a:r>
            <a:r>
              <a:rPr sz="2400" dirty="0"/>
              <a:t> la </a:t>
            </a:r>
            <a:r>
              <a:rPr sz="2400" dirty="0" err="1"/>
              <a:t>tasa</a:t>
            </a:r>
            <a:r>
              <a:rPr sz="2400" dirty="0"/>
              <a:t> de </a:t>
            </a:r>
            <a:r>
              <a:rPr sz="2400" dirty="0" err="1"/>
              <a:t>aplicación</a:t>
            </a:r>
            <a:r>
              <a:rPr sz="2400" dirty="0"/>
              <a:t> </a:t>
            </a:r>
            <a:r>
              <a:rPr sz="2400" dirty="0" err="1"/>
              <a:t>dará</a:t>
            </a:r>
            <a:r>
              <a:rPr sz="2400" dirty="0"/>
              <a:t> </a:t>
            </a:r>
            <a:r>
              <a:rPr sz="2400" dirty="0" err="1"/>
              <a:t>como</a:t>
            </a:r>
            <a:r>
              <a:rPr sz="2400" dirty="0"/>
              <a:t> </a:t>
            </a:r>
            <a:r>
              <a:rPr sz="2400" dirty="0" err="1"/>
              <a:t>resultado</a:t>
            </a:r>
            <a:r>
              <a:rPr sz="2400" dirty="0"/>
              <a:t> </a:t>
            </a:r>
            <a:r>
              <a:rPr sz="2400" dirty="0" err="1"/>
              <a:t>los</a:t>
            </a:r>
            <a:r>
              <a:rPr sz="2400" dirty="0"/>
              <a:t> </a:t>
            </a:r>
            <a:r>
              <a:rPr sz="2400" dirty="0" err="1"/>
              <a:t>gpm</a:t>
            </a:r>
            <a:r>
              <a:rPr sz="2400" dirty="0"/>
              <a:t> </a:t>
            </a:r>
            <a:r>
              <a:rPr sz="2400" dirty="0" err="1"/>
              <a:t>recomendados</a:t>
            </a:r>
            <a:endParaRPr sz="2400" dirty="0">
              <a:solidFill>
                <a:schemeClr val="bg1"/>
              </a:solidFill>
              <a:latin typeface="Arial" panose="020B0604020202020204" pitchFamily="34" charset="0"/>
              <a:ea typeface="ＭＳ Ｐゴシック" panose="020B0600070205080204" pitchFamily="34" charset="-128"/>
              <a:cs typeface="Arial" panose="020B0604020202020204" pitchFamily="34" charset="0"/>
            </a:endParaRPr>
          </a:p>
          <a:p>
            <a:pPr>
              <a:lnSpc>
                <a:spcPct val="90000"/>
              </a:lnSpc>
              <a:defRPr sz="28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sz="2400" dirty="0"/>
              <a:t>La </a:t>
            </a:r>
            <a:r>
              <a:rPr sz="2400" dirty="0" err="1"/>
              <a:t>fórmula</a:t>
            </a:r>
            <a:r>
              <a:rPr sz="2400" dirty="0"/>
              <a:t> completa </a:t>
            </a:r>
            <a:r>
              <a:rPr sz="2400" dirty="0" err="1"/>
              <a:t>dará</a:t>
            </a:r>
            <a:r>
              <a:rPr sz="2400" dirty="0"/>
              <a:t> </a:t>
            </a:r>
            <a:r>
              <a:rPr sz="2400" dirty="0" err="1"/>
              <a:t>el</a:t>
            </a:r>
            <a:r>
              <a:rPr sz="2400" dirty="0"/>
              <a:t> </a:t>
            </a:r>
            <a:r>
              <a:rPr sz="2400" dirty="0" err="1"/>
              <a:t>concentrado</a:t>
            </a:r>
            <a:r>
              <a:rPr sz="2400" dirty="0"/>
              <a:t> total </a:t>
            </a:r>
          </a:p>
          <a:p>
            <a:pPr>
              <a:lnSpc>
                <a:spcPct val="90000"/>
              </a:lnSpc>
              <a:defRPr sz="28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sz="2400" dirty="0"/>
              <a:t>Esto </a:t>
            </a:r>
            <a:r>
              <a:rPr sz="2400" dirty="0" err="1"/>
              <a:t>incluye</a:t>
            </a:r>
            <a:r>
              <a:rPr sz="2400" dirty="0"/>
              <a:t> la </a:t>
            </a:r>
            <a:r>
              <a:rPr sz="2400" dirty="0" err="1"/>
              <a:t>duración</a:t>
            </a:r>
            <a:r>
              <a:rPr sz="2400" dirty="0"/>
              <a:t> del </a:t>
            </a:r>
            <a:r>
              <a:rPr sz="2400" dirty="0" err="1"/>
              <a:t>ataque</a:t>
            </a:r>
            <a:r>
              <a:rPr sz="2400" dirty="0"/>
              <a:t> y </a:t>
            </a:r>
            <a:r>
              <a:rPr sz="2400" dirty="0" err="1"/>
              <a:t>el</a:t>
            </a:r>
            <a:r>
              <a:rPr sz="2400" dirty="0"/>
              <a:t> </a:t>
            </a:r>
            <a:r>
              <a:rPr sz="2400" dirty="0" err="1"/>
              <a:t>porcentaje</a:t>
            </a:r>
            <a:r>
              <a:rPr sz="2400" dirty="0"/>
              <a:t> de </a:t>
            </a:r>
            <a:r>
              <a:rPr sz="2400" dirty="0" err="1"/>
              <a:t>concentración</a:t>
            </a:r>
            <a:r>
              <a:rPr sz="2400" dirty="0"/>
              <a:t> </a:t>
            </a:r>
            <a:r>
              <a:rPr sz="2400" dirty="0" err="1"/>
              <a:t>que</a:t>
            </a:r>
            <a:r>
              <a:rPr sz="2400" dirty="0"/>
              <a:t> se </a:t>
            </a:r>
            <a:r>
              <a:rPr sz="2400" dirty="0" err="1"/>
              <a:t>utilizará</a:t>
            </a:r>
            <a:r>
              <a:rPr sz="2400" dirty="0"/>
              <a:t>.</a:t>
            </a:r>
          </a:p>
          <a:p>
            <a:pPr>
              <a:lnSpc>
                <a:spcPct val="90000"/>
              </a:lnSpc>
              <a:defRPr sz="28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sz="2400" dirty="0"/>
              <a:t>La </a:t>
            </a:r>
            <a:r>
              <a:rPr sz="2400" dirty="0" err="1"/>
              <a:t>duración</a:t>
            </a:r>
            <a:r>
              <a:rPr sz="2400" dirty="0"/>
              <a:t> </a:t>
            </a:r>
            <a:r>
              <a:rPr sz="2400" dirty="0" err="1"/>
              <a:t>depende</a:t>
            </a:r>
            <a:r>
              <a:rPr sz="2400" dirty="0"/>
              <a:t> de la </a:t>
            </a:r>
            <a:r>
              <a:rPr sz="2400" dirty="0" err="1"/>
              <a:t>naturaleza</a:t>
            </a:r>
            <a:r>
              <a:rPr sz="2400" dirty="0"/>
              <a:t> del </a:t>
            </a:r>
            <a:r>
              <a:rPr sz="2400" dirty="0" err="1"/>
              <a:t>incidente</a:t>
            </a:r>
            <a:r>
              <a:rPr sz="2400" dirty="0"/>
              <a:t>. </a:t>
            </a:r>
          </a:p>
          <a:p>
            <a:pPr lvl="1">
              <a:lnSpc>
                <a:spcPct val="90000"/>
              </a:lnSpc>
              <a:defRPr sz="26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sz="2400" dirty="0"/>
              <a:t>Los </a:t>
            </a:r>
            <a:r>
              <a:rPr sz="2400" dirty="0" err="1"/>
              <a:t>horarios</a:t>
            </a:r>
            <a:r>
              <a:rPr sz="2400" dirty="0"/>
              <a:t> </a:t>
            </a:r>
            <a:r>
              <a:rPr sz="2400" dirty="0" err="1"/>
              <a:t>típicos</a:t>
            </a:r>
            <a:r>
              <a:rPr sz="2400" dirty="0"/>
              <a:t> son: </a:t>
            </a:r>
          </a:p>
          <a:p>
            <a:pPr lvl="2">
              <a:lnSpc>
                <a:spcPct val="90000"/>
              </a:lnSpc>
              <a:defRPr>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dirty="0"/>
              <a:t>60 </a:t>
            </a:r>
            <a:r>
              <a:rPr dirty="0" err="1"/>
              <a:t>minutos</a:t>
            </a:r>
            <a:r>
              <a:rPr dirty="0"/>
              <a:t> para </a:t>
            </a:r>
            <a:r>
              <a:rPr dirty="0" err="1"/>
              <a:t>tanques</a:t>
            </a:r>
            <a:r>
              <a:rPr dirty="0"/>
              <a:t> </a:t>
            </a:r>
          </a:p>
          <a:p>
            <a:pPr lvl="2">
              <a:lnSpc>
                <a:spcPct val="90000"/>
              </a:lnSpc>
              <a:defRPr>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dirty="0"/>
              <a:t>20 </a:t>
            </a:r>
            <a:r>
              <a:rPr dirty="0" err="1"/>
              <a:t>minutos</a:t>
            </a:r>
            <a:r>
              <a:rPr dirty="0"/>
              <a:t> para </a:t>
            </a:r>
            <a:r>
              <a:rPr dirty="0" err="1"/>
              <a:t>derrames</a:t>
            </a:r>
            <a:r>
              <a:rPr dirty="0"/>
              <a:t> </a:t>
            </a:r>
            <a:r>
              <a:rPr dirty="0" err="1"/>
              <a:t>en</a:t>
            </a:r>
            <a:r>
              <a:rPr dirty="0"/>
              <a:t> </a:t>
            </a:r>
            <a:r>
              <a:rPr dirty="0" err="1"/>
              <a:t>el</a:t>
            </a:r>
            <a:r>
              <a:rPr dirty="0"/>
              <a:t> </a:t>
            </a:r>
            <a:r>
              <a:rPr dirty="0" err="1"/>
              <a:t>suelo</a:t>
            </a:r>
            <a:endParaRPr dirty="0"/>
          </a:p>
        </p:txBody>
      </p:sp>
      <p:sp>
        <p:nvSpPr>
          <p:cNvPr id="3" name="TextBox 2">
            <a:extLst>
              <a:ext uri="{FF2B5EF4-FFF2-40B4-BE49-F238E27FC236}">
                <a16:creationId xmlns:a16="http://schemas.microsoft.com/office/drawing/2014/main" id="{D50653B2-4C6E-44F9-9663-7386ABA595A8}"/>
              </a:ext>
            </a:extLst>
          </p:cNvPr>
          <p:cNvSpPr txBox="1"/>
          <p:nvPr/>
        </p:nvSpPr>
        <p:spPr>
          <a:xfrm rot="10800000" flipH="1" flipV="1">
            <a:off x="533400" y="6476127"/>
            <a:ext cx="2590800" cy="246221"/>
          </a:xfrm>
          <a:prstGeom prst="rect">
            <a:avLst/>
          </a:prstGeom>
          <a:noFill/>
        </p:spPr>
        <p:txBody>
          <a:bodyPr wrap="square">
            <a:spAutoFit/>
          </a:bodyPr>
          <a:lstStyle/>
          <a:p>
            <a:pPr>
              <a:defRPr sz="1000">
                <a:solidFill>
                  <a:schemeClr val="bg1"/>
                </a:solidFill>
              </a:defRPr>
            </a:pPr>
            <a:r>
              <a:t>Referencia: Control de Incendios y Riesgos de Williams</a:t>
            </a:r>
          </a:p>
        </p:txBody>
      </p:sp>
      <p:sp>
        <p:nvSpPr>
          <p:cNvPr id="5" name="Title 4">
            <a:extLst>
              <a:ext uri="{FF2B5EF4-FFF2-40B4-BE49-F238E27FC236}">
                <a16:creationId xmlns:a16="http://schemas.microsoft.com/office/drawing/2014/main" id="{442CB58A-7565-90EC-4EF0-5A16029838C3}"/>
              </a:ext>
            </a:extLst>
          </p:cNvPr>
          <p:cNvSpPr>
            <a:spLocks noGrp="1"/>
          </p:cNvSpPr>
          <p:nvPr>
            <p:ph type="title"/>
          </p:nvPr>
        </p:nvSpPr>
        <p:spPr/>
        <p:txBody>
          <a:bodyPr>
            <a:noAutofit/>
          </a:bodyPr>
          <a:lstStyle/>
          <a:p>
            <a:pPr>
              <a:defRPr sz="4000"/>
            </a:pPr>
            <a:r>
              <a:t>Fórmula de aplicación</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580F0B2A-C928-B990-D251-D64DF205032A}"/>
              </a:ext>
            </a:extLst>
          </p:cNvPr>
          <p:cNvGrpSpPr/>
          <p:nvPr/>
        </p:nvGrpSpPr>
        <p:grpSpPr>
          <a:xfrm>
            <a:off x="-533400" y="0"/>
            <a:ext cx="13106400" cy="6864581"/>
            <a:chOff x="0" y="0"/>
            <a:chExt cx="12489519" cy="6864581"/>
          </a:xfrm>
        </p:grpSpPr>
        <p:pic>
          <p:nvPicPr>
            <p:cNvPr id="12" name="Picture 11">
              <a:extLst>
                <a:ext uri="{FF2B5EF4-FFF2-40B4-BE49-F238E27FC236}">
                  <a16:creationId xmlns:a16="http://schemas.microsoft.com/office/drawing/2014/main" id="{4FAF838C-BCB3-615C-F04F-66A25C7352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9553" y="0"/>
              <a:ext cx="10289512" cy="6858000"/>
            </a:xfrm>
            <a:prstGeom prst="rect">
              <a:avLst/>
            </a:prstGeom>
          </p:spPr>
        </p:pic>
        <p:grpSp>
          <p:nvGrpSpPr>
            <p:cNvPr id="5" name="Group 4">
              <a:extLst>
                <a:ext uri="{FF2B5EF4-FFF2-40B4-BE49-F238E27FC236}">
                  <a16:creationId xmlns:a16="http://schemas.microsoft.com/office/drawing/2014/main" id="{4C61413E-3CAB-789F-2E93-6D3ABC13887F}"/>
                </a:ext>
              </a:extLst>
            </p:cNvPr>
            <p:cNvGrpSpPr/>
            <p:nvPr/>
          </p:nvGrpSpPr>
          <p:grpSpPr>
            <a:xfrm>
              <a:off x="0" y="1039"/>
              <a:ext cx="12489519" cy="6863542"/>
              <a:chOff x="0" y="7620"/>
              <a:chExt cx="12489519" cy="6863542"/>
            </a:xfrm>
          </p:grpSpPr>
          <p:sp>
            <p:nvSpPr>
              <p:cNvPr id="7" name="Rectangle 6">
                <a:extLst>
                  <a:ext uri="{FF2B5EF4-FFF2-40B4-BE49-F238E27FC236}">
                    <a16:creationId xmlns:a16="http://schemas.microsoft.com/office/drawing/2014/main" id="{96C3B5A3-ADD7-55DB-625D-4A41D3110428}"/>
                  </a:ext>
                </a:extLst>
              </p:cNvPr>
              <p:cNvSpPr/>
              <p:nvPr/>
            </p:nvSpPr>
            <p:spPr>
              <a:xfrm>
                <a:off x="0" y="7620"/>
                <a:ext cx="10984949" cy="6863542"/>
              </a:xfrm>
              <a:prstGeom prst="rect">
                <a:avLst/>
              </a:prstGeom>
              <a:gradFill flip="none" rotWithShape="1">
                <a:gsLst>
                  <a:gs pos="0">
                    <a:srgbClr val="1A2450"/>
                  </a:gs>
                  <a:gs pos="51000">
                    <a:srgbClr val="1A2450">
                      <a:alpha val="48000"/>
                    </a:srgbClr>
                  </a:gs>
                  <a:gs pos="100000">
                    <a:srgbClr val="1A2450">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endParaRPr/>
              </a:p>
            </p:txBody>
          </p:sp>
          <p:sp>
            <p:nvSpPr>
              <p:cNvPr id="8" name="Rectangle 7">
                <a:extLst>
                  <a:ext uri="{FF2B5EF4-FFF2-40B4-BE49-F238E27FC236}">
                    <a16:creationId xmlns:a16="http://schemas.microsoft.com/office/drawing/2014/main" id="{237E96CD-517F-2ADA-96EF-F63B75FE7CC7}"/>
                  </a:ext>
                </a:extLst>
              </p:cNvPr>
              <p:cNvSpPr/>
              <p:nvPr/>
            </p:nvSpPr>
            <p:spPr>
              <a:xfrm>
                <a:off x="0" y="7620"/>
                <a:ext cx="12489519" cy="6863542"/>
              </a:xfrm>
              <a:prstGeom prst="rect">
                <a:avLst/>
              </a:prstGeom>
              <a:gradFill flip="none" rotWithShape="1">
                <a:gsLst>
                  <a:gs pos="0">
                    <a:srgbClr val="1A2450"/>
                  </a:gs>
                  <a:gs pos="51000">
                    <a:srgbClr val="1A2450">
                      <a:alpha val="48000"/>
                    </a:srgbClr>
                  </a:gs>
                  <a:gs pos="100000">
                    <a:srgbClr val="1A2450">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endParaRPr/>
              </a:p>
            </p:txBody>
          </p:sp>
        </p:grpSp>
      </p:grpSp>
      <p:sp>
        <p:nvSpPr>
          <p:cNvPr id="69635" name="Content Placeholder 2">
            <a:extLst>
              <a:ext uri="{FF2B5EF4-FFF2-40B4-BE49-F238E27FC236}">
                <a16:creationId xmlns:a16="http://schemas.microsoft.com/office/drawing/2014/main" id="{972CDE2E-ECAC-4C67-B70D-234AEC5B936A}"/>
              </a:ext>
            </a:extLst>
          </p:cNvPr>
          <p:cNvSpPr>
            <a:spLocks noGrp="1"/>
          </p:cNvSpPr>
          <p:nvPr>
            <p:ph type="body" sz="quarter" idx="11"/>
          </p:nvPr>
        </p:nvSpPr>
        <p:spPr>
          <a:xfrm>
            <a:off x="457200" y="1565529"/>
            <a:ext cx="7162800" cy="4371966"/>
          </a:xfrm>
        </p:spPr>
        <p:txBody>
          <a:bodyPr wrap="square" anchor="t" anchorCtr="0">
            <a:spAutoFit/>
          </a:bodyPr>
          <a:lstStyle/>
          <a:p>
            <a:pPr eaLnBrk="1" hangingPunct="1">
              <a:lnSpc>
                <a:spcPct val="90000"/>
              </a:lnSpc>
              <a:defRPr sz="28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sz="2700" dirty="0"/>
              <a:t>Las </a:t>
            </a:r>
            <a:r>
              <a:rPr sz="2700" dirty="0" err="1"/>
              <a:t>tasas</a:t>
            </a:r>
            <a:r>
              <a:rPr sz="2700" dirty="0"/>
              <a:t> de </a:t>
            </a:r>
            <a:r>
              <a:rPr sz="2700" dirty="0" err="1"/>
              <a:t>aplicación</a:t>
            </a:r>
            <a:r>
              <a:rPr sz="2700" dirty="0"/>
              <a:t> para </a:t>
            </a:r>
            <a:r>
              <a:rPr sz="2700" dirty="0" err="1"/>
              <a:t>incendios</a:t>
            </a:r>
            <a:r>
              <a:rPr sz="2700" dirty="0"/>
              <a:t> </a:t>
            </a:r>
            <a:br>
              <a:rPr lang="es-AR" sz="2700" dirty="0"/>
            </a:br>
            <a:r>
              <a:rPr sz="2700" dirty="0" err="1"/>
              <a:t>por</a:t>
            </a:r>
            <a:r>
              <a:rPr sz="2700" dirty="0"/>
              <a:t> </a:t>
            </a:r>
            <a:r>
              <a:rPr sz="2700" dirty="0" err="1"/>
              <a:t>derrames</a:t>
            </a:r>
            <a:r>
              <a:rPr sz="2700" dirty="0"/>
              <a:t> de </a:t>
            </a:r>
            <a:r>
              <a:rPr sz="2700" dirty="0" err="1"/>
              <a:t>poca</a:t>
            </a:r>
            <a:r>
              <a:rPr sz="2700" dirty="0"/>
              <a:t> </a:t>
            </a:r>
            <a:r>
              <a:rPr sz="2700" dirty="0" err="1"/>
              <a:t>profundidad</a:t>
            </a:r>
            <a:r>
              <a:rPr sz="2700" dirty="0"/>
              <a:t> son </a:t>
            </a:r>
            <a:r>
              <a:rPr sz="2700" dirty="0" err="1"/>
              <a:t>recomendadas</a:t>
            </a:r>
            <a:r>
              <a:rPr sz="2700" dirty="0"/>
              <a:t> </a:t>
            </a:r>
            <a:r>
              <a:rPr sz="2700" dirty="0" err="1"/>
              <a:t>por</a:t>
            </a:r>
            <a:r>
              <a:rPr sz="2700" dirty="0"/>
              <a:t> la NFPA 11.</a:t>
            </a:r>
          </a:p>
          <a:p>
            <a:pPr eaLnBrk="1" hangingPunct="1">
              <a:lnSpc>
                <a:spcPct val="90000"/>
              </a:lnSpc>
              <a:defRPr sz="28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sz="2700" dirty="0"/>
              <a:t>En general, </a:t>
            </a:r>
            <a:r>
              <a:rPr sz="2700" dirty="0" err="1"/>
              <a:t>aumentar</a:t>
            </a:r>
            <a:r>
              <a:rPr sz="2700" dirty="0"/>
              <a:t> la </a:t>
            </a:r>
            <a:r>
              <a:rPr sz="2700" dirty="0" err="1"/>
              <a:t>tasa</a:t>
            </a:r>
            <a:r>
              <a:rPr sz="2700" dirty="0"/>
              <a:t> de </a:t>
            </a:r>
            <a:br>
              <a:rPr lang="es-AR" sz="2700" dirty="0"/>
            </a:br>
            <a:r>
              <a:rPr sz="2700" dirty="0" err="1"/>
              <a:t>aplicación</a:t>
            </a:r>
            <a:r>
              <a:rPr sz="2700" dirty="0"/>
              <a:t> de </a:t>
            </a:r>
            <a:r>
              <a:rPr sz="2700" dirty="0" err="1"/>
              <a:t>espuma</a:t>
            </a:r>
            <a:r>
              <a:rPr sz="2700" dirty="0"/>
              <a:t> </a:t>
            </a:r>
            <a:r>
              <a:rPr sz="2700" dirty="0" err="1"/>
              <a:t>por</a:t>
            </a:r>
            <a:r>
              <a:rPr sz="2700" dirty="0"/>
              <a:t> </a:t>
            </a:r>
            <a:r>
              <a:rPr sz="2700" dirty="0" err="1"/>
              <a:t>encima</a:t>
            </a:r>
            <a:r>
              <a:rPr sz="2700" dirty="0"/>
              <a:t> </a:t>
            </a:r>
            <a:br>
              <a:rPr lang="es-AR" sz="2700" dirty="0"/>
            </a:br>
            <a:r>
              <a:rPr sz="2700" dirty="0"/>
              <a:t>de la </a:t>
            </a:r>
            <a:r>
              <a:rPr sz="2700" dirty="0" err="1"/>
              <a:t>recomendación</a:t>
            </a:r>
            <a:r>
              <a:rPr sz="2700" dirty="0"/>
              <a:t> </a:t>
            </a:r>
            <a:r>
              <a:rPr sz="2700" dirty="0" err="1"/>
              <a:t>mínima</a:t>
            </a:r>
            <a:r>
              <a:rPr sz="2700" dirty="0"/>
              <a:t> </a:t>
            </a:r>
            <a:r>
              <a:rPr sz="2700" dirty="0" err="1"/>
              <a:t>reducirá</a:t>
            </a:r>
            <a:r>
              <a:rPr sz="2700" dirty="0"/>
              <a:t> </a:t>
            </a:r>
            <a:br>
              <a:rPr lang="es-AR" sz="2700" dirty="0"/>
            </a:br>
            <a:r>
              <a:rPr sz="2700" dirty="0" err="1"/>
              <a:t>el</a:t>
            </a:r>
            <a:r>
              <a:rPr sz="2700" dirty="0"/>
              <a:t> </a:t>
            </a:r>
            <a:r>
              <a:rPr sz="2700" dirty="0" err="1"/>
              <a:t>tiempo</a:t>
            </a:r>
            <a:r>
              <a:rPr sz="2700" dirty="0"/>
              <a:t> </a:t>
            </a:r>
            <a:r>
              <a:rPr sz="2700" dirty="0" err="1"/>
              <a:t>necesario</a:t>
            </a:r>
            <a:r>
              <a:rPr sz="2700" dirty="0"/>
              <a:t> para la </a:t>
            </a:r>
            <a:r>
              <a:rPr sz="2700" dirty="0" err="1"/>
              <a:t>extinción</a:t>
            </a:r>
            <a:r>
              <a:rPr sz="2700" dirty="0"/>
              <a:t>.</a:t>
            </a:r>
          </a:p>
          <a:p>
            <a:pPr eaLnBrk="1" hangingPunct="1">
              <a:lnSpc>
                <a:spcPct val="90000"/>
              </a:lnSpc>
              <a:defRPr sz="2800">
                <a:latin typeface="Arial" panose="020B0604020202020204" pitchFamily="34" charset="0"/>
                <a:ea typeface="ＭＳ Ｐゴシック" panose="020B0600070205080204" pitchFamily="34" charset="-128"/>
                <a:cs typeface="Arial" panose="020B0604020202020204" pitchFamily="34" charset="0"/>
              </a:defRPr>
            </a:pPr>
            <a:r>
              <a:rPr sz="2700" dirty="0" err="1"/>
              <a:t>Debido</a:t>
            </a:r>
            <a:r>
              <a:rPr sz="2700" dirty="0"/>
              <a:t> a las </a:t>
            </a:r>
            <a:r>
              <a:rPr sz="2700" dirty="0" err="1"/>
              <a:t>características</a:t>
            </a:r>
            <a:r>
              <a:rPr sz="2700" dirty="0"/>
              <a:t> del </a:t>
            </a:r>
            <a:r>
              <a:rPr sz="2700" dirty="0" err="1"/>
              <a:t>etanol</a:t>
            </a:r>
            <a:r>
              <a:rPr sz="2700" dirty="0"/>
              <a:t> y </a:t>
            </a:r>
            <a:r>
              <a:rPr sz="2700" dirty="0" err="1"/>
              <a:t>los</a:t>
            </a:r>
            <a:r>
              <a:rPr sz="2700" dirty="0"/>
              <a:t> combustibles </a:t>
            </a:r>
            <a:r>
              <a:rPr sz="2700" dirty="0" err="1"/>
              <a:t>mezclados</a:t>
            </a:r>
            <a:r>
              <a:rPr sz="2700" dirty="0"/>
              <a:t> con </a:t>
            </a:r>
            <a:r>
              <a:rPr sz="2700" dirty="0" err="1"/>
              <a:t>etanol</a:t>
            </a:r>
            <a:r>
              <a:rPr sz="2700" dirty="0"/>
              <a:t>, la </a:t>
            </a:r>
            <a:r>
              <a:rPr sz="2700" dirty="0" err="1"/>
              <a:t>tasa</a:t>
            </a:r>
            <a:r>
              <a:rPr sz="2700" dirty="0"/>
              <a:t> de </a:t>
            </a:r>
            <a:r>
              <a:rPr sz="2700" dirty="0" err="1"/>
              <a:t>aplicación</a:t>
            </a:r>
            <a:r>
              <a:rPr sz="2700" dirty="0"/>
              <a:t> y </a:t>
            </a:r>
            <a:r>
              <a:rPr sz="2700" dirty="0" err="1"/>
              <a:t>el</a:t>
            </a:r>
            <a:r>
              <a:rPr sz="2700" dirty="0"/>
              <a:t> </a:t>
            </a:r>
            <a:r>
              <a:rPr sz="2700" dirty="0" err="1"/>
              <a:t>tiempo</a:t>
            </a:r>
            <a:r>
              <a:rPr sz="2700" dirty="0"/>
              <a:t> de </a:t>
            </a:r>
            <a:r>
              <a:rPr sz="2700" dirty="0" err="1"/>
              <a:t>flujo</a:t>
            </a:r>
            <a:r>
              <a:rPr sz="2700" dirty="0"/>
              <a:t> se </a:t>
            </a:r>
            <a:r>
              <a:rPr sz="2700" dirty="0" err="1"/>
              <a:t>basan</a:t>
            </a:r>
            <a:r>
              <a:rPr sz="2700" dirty="0"/>
              <a:t> </a:t>
            </a:r>
            <a:r>
              <a:rPr sz="2700" dirty="0" err="1"/>
              <a:t>en</a:t>
            </a:r>
            <a:r>
              <a:rPr sz="2700" dirty="0"/>
              <a:t> las </a:t>
            </a:r>
            <a:r>
              <a:rPr sz="2700" dirty="0" err="1"/>
              <a:t>recomendaciones</a:t>
            </a:r>
            <a:r>
              <a:rPr sz="2700" dirty="0"/>
              <a:t> del </a:t>
            </a:r>
            <a:r>
              <a:rPr sz="2700" dirty="0" err="1"/>
              <a:t>fabricante</a:t>
            </a:r>
            <a:r>
              <a:rPr sz="2700" dirty="0"/>
              <a:t>.</a:t>
            </a:r>
          </a:p>
        </p:txBody>
      </p:sp>
      <p:sp>
        <p:nvSpPr>
          <p:cNvPr id="2" name="Title 1">
            <a:extLst>
              <a:ext uri="{FF2B5EF4-FFF2-40B4-BE49-F238E27FC236}">
                <a16:creationId xmlns:a16="http://schemas.microsoft.com/office/drawing/2014/main" id="{FF6EAECE-1F83-960C-ED13-B408CA722F47}"/>
              </a:ext>
            </a:extLst>
          </p:cNvPr>
          <p:cNvSpPr>
            <a:spLocks noGrp="1"/>
          </p:cNvSpPr>
          <p:nvPr>
            <p:ph type="title"/>
          </p:nvPr>
        </p:nvSpPr>
        <p:spPr>
          <a:xfrm>
            <a:off x="457200" y="762000"/>
            <a:ext cx="11277600" cy="579438"/>
          </a:xfrm>
        </p:spPr>
        <p:txBody>
          <a:bodyPr>
            <a:noAutofit/>
          </a:bodyPr>
          <a:lstStyle/>
          <a:p>
            <a:pPr algn="l">
              <a:defRPr sz="4000"/>
            </a:pPr>
            <a:r>
              <a:t>Tasas de aplicación</a:t>
            </a:r>
          </a:p>
        </p:txBody>
      </p:sp>
      <p:pic>
        <p:nvPicPr>
          <p:cNvPr id="3" name="Picture 2">
            <a:extLst>
              <a:ext uri="{FF2B5EF4-FFF2-40B4-BE49-F238E27FC236}">
                <a16:creationId xmlns:a16="http://schemas.microsoft.com/office/drawing/2014/main" id="{E734AD9E-05A9-0CFC-CA0C-82162D22B9C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7671" y="6443280"/>
            <a:ext cx="1438729" cy="310662"/>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a:extLst>
              <a:ext uri="{FF2B5EF4-FFF2-40B4-BE49-F238E27FC236}">
                <a16:creationId xmlns:a16="http://schemas.microsoft.com/office/drawing/2014/main" id="{C2B618AF-A36F-4D01-913D-DBE542A216BF}"/>
              </a:ext>
            </a:extLst>
          </p:cNvPr>
          <p:cNvGraphicFramePr>
            <a:graphicFrameLocks noGrp="1"/>
          </p:cNvGraphicFramePr>
          <p:nvPr>
            <p:ph idx="4294967295"/>
            <p:extLst>
              <p:ext uri="{D42A27DB-BD31-4B8C-83A1-F6EECF244321}">
                <p14:modId xmlns:p14="http://schemas.microsoft.com/office/powerpoint/2010/main" val="2738184326"/>
              </p:ext>
            </p:extLst>
          </p:nvPr>
        </p:nvGraphicFramePr>
        <p:xfrm>
          <a:off x="601579" y="2057400"/>
          <a:ext cx="11125199" cy="3498552"/>
        </p:xfrm>
        <a:graphic>
          <a:graphicData uri="http://schemas.openxmlformats.org/drawingml/2006/table">
            <a:tbl>
              <a:tblPr firstRow="1" bandRow="1">
                <a:tableStyleId>{5C22544A-7EE6-4342-B048-85BDC9FD1C3A}</a:tableStyleId>
              </a:tblPr>
              <a:tblGrid>
                <a:gridCol w="2342147">
                  <a:extLst>
                    <a:ext uri="{9D8B030D-6E8A-4147-A177-3AD203B41FA5}">
                      <a16:colId xmlns:a16="http://schemas.microsoft.com/office/drawing/2014/main" val="20000"/>
                    </a:ext>
                  </a:extLst>
                </a:gridCol>
                <a:gridCol w="780716">
                  <a:extLst>
                    <a:ext uri="{9D8B030D-6E8A-4147-A177-3AD203B41FA5}">
                      <a16:colId xmlns:a16="http://schemas.microsoft.com/office/drawing/2014/main" val="20001"/>
                    </a:ext>
                  </a:extLst>
                </a:gridCol>
                <a:gridCol w="5074652">
                  <a:extLst>
                    <a:ext uri="{9D8B030D-6E8A-4147-A177-3AD203B41FA5}">
                      <a16:colId xmlns:a16="http://schemas.microsoft.com/office/drawing/2014/main" val="20002"/>
                    </a:ext>
                  </a:extLst>
                </a:gridCol>
                <a:gridCol w="878305">
                  <a:extLst>
                    <a:ext uri="{9D8B030D-6E8A-4147-A177-3AD203B41FA5}">
                      <a16:colId xmlns:a16="http://schemas.microsoft.com/office/drawing/2014/main" val="20003"/>
                    </a:ext>
                  </a:extLst>
                </a:gridCol>
                <a:gridCol w="2049379">
                  <a:extLst>
                    <a:ext uri="{9D8B030D-6E8A-4147-A177-3AD203B41FA5}">
                      <a16:colId xmlns:a16="http://schemas.microsoft.com/office/drawing/2014/main" val="20004"/>
                    </a:ext>
                  </a:extLst>
                </a:gridCol>
              </a:tblGrid>
              <a:tr h="856753">
                <a:tc>
                  <a:txBody>
                    <a:bodyPr/>
                    <a:lstStyle/>
                    <a:p>
                      <a:pPr algn="ctr">
                        <a:defRPr>
                          <a:latin typeface="Arial" pitchFamily="34" charset="0"/>
                          <a:cs typeface="Arial" pitchFamily="34" charset="0"/>
                        </a:defRPr>
                      </a:pPr>
                      <a:r>
                        <a:t>Área</a:t>
                      </a:r>
                    </a:p>
                    <a:p>
                      <a:pPr algn="ctr">
                        <a:defRPr>
                          <a:latin typeface="Arial" pitchFamily="34" charset="0"/>
                          <a:cs typeface="Arial" pitchFamily="34" charset="0"/>
                        </a:defRPr>
                      </a:pPr>
                      <a:r>
                        <a:t>(Pies cuadrados)</a:t>
                      </a:r>
                    </a:p>
                  </a:txBody>
                  <a:tcPr marT="45724" marB="45724" anchor="ctr"/>
                </a:tc>
                <a:tc>
                  <a:txBody>
                    <a:bodyPr/>
                    <a:lstStyle/>
                    <a:p>
                      <a:pPr algn="ctr">
                        <a:defRPr>
                          <a:latin typeface="Arial" pitchFamily="34" charset="0"/>
                          <a:cs typeface="Arial" pitchFamily="34" charset="0"/>
                        </a:defRPr>
                      </a:pPr>
                      <a:r>
                        <a:t>X</a:t>
                      </a:r>
                    </a:p>
                  </a:txBody>
                  <a:tcPr marT="45724" marB="45724" anchor="ctr"/>
                </a:tc>
                <a:tc>
                  <a:txBody>
                    <a:bodyPr/>
                    <a:lstStyle/>
                    <a:p>
                      <a:pPr algn="ctr">
                        <a:defRPr>
                          <a:latin typeface="Arial" pitchFamily="34" charset="0"/>
                          <a:cs typeface="Arial" pitchFamily="34" charset="0"/>
                        </a:defRPr>
                      </a:pPr>
                      <a:r>
                        <a:t>Tasa mínima de solicitud</a:t>
                      </a:r>
                    </a:p>
                  </a:txBody>
                  <a:tcPr marT="45724" marB="45724" anchor="ctr"/>
                </a:tc>
                <a:tc>
                  <a:txBody>
                    <a:bodyPr/>
                    <a:lstStyle/>
                    <a:p>
                      <a:pPr algn="ctr">
                        <a:defRPr>
                          <a:latin typeface="Arial" pitchFamily="34" charset="0"/>
                          <a:cs typeface="Arial" pitchFamily="34" charset="0"/>
                        </a:defRPr>
                      </a:pPr>
                      <a:r>
                        <a:t>=</a:t>
                      </a:r>
                    </a:p>
                  </a:txBody>
                  <a:tcPr marT="45724" marB="45724" anchor="ctr"/>
                </a:tc>
                <a:tc>
                  <a:txBody>
                    <a:bodyPr/>
                    <a:lstStyle/>
                    <a:p>
                      <a:pPr algn="ctr">
                        <a:defRPr>
                          <a:latin typeface="Arial" pitchFamily="34" charset="0"/>
                          <a:cs typeface="Arial" pitchFamily="34" charset="0"/>
                        </a:defRPr>
                      </a:pPr>
                      <a:r>
                        <a:t>GPM</a:t>
                      </a:r>
                    </a:p>
                    <a:p>
                      <a:pPr algn="ctr">
                        <a:defRPr>
                          <a:latin typeface="Arial" pitchFamily="34" charset="0"/>
                          <a:cs typeface="Arial" pitchFamily="34" charset="0"/>
                        </a:defRPr>
                      </a:pPr>
                      <a:r>
                        <a:t>Solución</a:t>
                      </a:r>
                    </a:p>
                  </a:txBody>
                  <a:tcPr marT="45724" marB="45724" anchor="ctr"/>
                </a:tc>
                <a:extLst>
                  <a:ext uri="{0D108BD9-81ED-4DB2-BD59-A6C34878D82A}">
                    <a16:rowId xmlns:a16="http://schemas.microsoft.com/office/drawing/2014/main" val="10000"/>
                  </a:ext>
                </a:extLst>
              </a:tr>
              <a:tr h="489574">
                <a:tc>
                  <a:txBody>
                    <a:bodyPr/>
                    <a:lstStyle/>
                    <a:p>
                      <a:endParaRPr sz="1800">
                        <a:solidFill>
                          <a:schemeClr val="tx1"/>
                        </a:solidFill>
                        <a:latin typeface="Arial" pitchFamily="34" charset="0"/>
                        <a:cs typeface="Arial" pitchFamily="34" charset="0"/>
                      </a:endParaRPr>
                    </a:p>
                  </a:txBody>
                  <a:tcPr marT="45724" marB="45724" anchor="ctr"/>
                </a:tc>
                <a:tc>
                  <a:txBody>
                    <a:bodyPr/>
                    <a:lstStyle/>
                    <a:p>
                      <a:pPr algn="ctr">
                        <a:defRPr>
                          <a:latin typeface="Arial" pitchFamily="34" charset="0"/>
                          <a:cs typeface="Arial" pitchFamily="34" charset="0"/>
                        </a:defRPr>
                      </a:pPr>
                      <a:r>
                        <a:t>X</a:t>
                      </a:r>
                    </a:p>
                  </a:txBody>
                  <a:tcPr marT="45724" marB="45724" anchor="ctr"/>
                </a:tc>
                <a:tc>
                  <a:txBody>
                    <a:bodyPr/>
                    <a:lstStyle/>
                    <a:p>
                      <a:pPr>
                        <a:defRPr>
                          <a:latin typeface="Arial" pitchFamily="34" charset="0"/>
                          <a:cs typeface="Arial" pitchFamily="34" charset="0"/>
                        </a:defRPr>
                      </a:pPr>
                      <a:r>
                        <a:rPr dirty="0"/>
                        <a:t>0.10 </a:t>
                      </a:r>
                      <a:r>
                        <a:rPr dirty="0" err="1"/>
                        <a:t>Derrame</a:t>
                      </a:r>
                      <a:r>
                        <a:rPr dirty="0"/>
                        <a:t>/Incendio de </a:t>
                      </a:r>
                      <a:r>
                        <a:rPr dirty="0" err="1"/>
                        <a:t>líquido</a:t>
                      </a:r>
                      <a:r>
                        <a:rPr dirty="0"/>
                        <a:t> de </a:t>
                      </a:r>
                      <a:r>
                        <a:rPr dirty="0" err="1"/>
                        <a:t>hidrocarburos</a:t>
                      </a:r>
                      <a:endParaRPr sz="1800" dirty="0">
                        <a:solidFill>
                          <a:schemeClr val="tx1"/>
                        </a:solidFill>
                        <a:latin typeface="Arial" pitchFamily="34" charset="0"/>
                        <a:cs typeface="Arial" pitchFamily="34" charset="0"/>
                      </a:endParaRPr>
                    </a:p>
                  </a:txBody>
                  <a:tcPr marT="45724" marB="45724" anchor="ctr"/>
                </a:tc>
                <a:tc>
                  <a:txBody>
                    <a:bodyPr/>
                    <a:lstStyle/>
                    <a:p>
                      <a:pPr algn="ctr">
                        <a:defRPr>
                          <a:latin typeface="Arial" pitchFamily="34" charset="0"/>
                          <a:cs typeface="Arial" pitchFamily="34" charset="0"/>
                        </a:defRPr>
                      </a:pPr>
                      <a:r>
                        <a:t>=</a:t>
                      </a:r>
                    </a:p>
                  </a:txBody>
                  <a:tcPr marT="45724" marB="45724" anchor="ctr"/>
                </a:tc>
                <a:tc>
                  <a:txBody>
                    <a:bodyPr/>
                    <a:lstStyle/>
                    <a:p>
                      <a:endParaRPr sz="1800">
                        <a:solidFill>
                          <a:schemeClr val="tx1"/>
                        </a:solidFill>
                        <a:latin typeface="Arial" pitchFamily="34" charset="0"/>
                        <a:cs typeface="Arial" pitchFamily="34" charset="0"/>
                      </a:endParaRPr>
                    </a:p>
                  </a:txBody>
                  <a:tcPr marT="45724" marB="45724" anchor="ctr"/>
                </a:tc>
                <a:extLst>
                  <a:ext uri="{0D108BD9-81ED-4DB2-BD59-A6C34878D82A}">
                    <a16:rowId xmlns:a16="http://schemas.microsoft.com/office/drawing/2014/main" val="10001"/>
                  </a:ext>
                </a:extLst>
              </a:tr>
              <a:tr h="489574">
                <a:tc>
                  <a:txBody>
                    <a:bodyPr/>
                    <a:lstStyle/>
                    <a:p>
                      <a:endParaRPr sz="1800">
                        <a:solidFill>
                          <a:schemeClr val="tx1"/>
                        </a:solidFill>
                        <a:latin typeface="Arial" pitchFamily="34" charset="0"/>
                        <a:cs typeface="Arial" pitchFamily="34" charset="0"/>
                      </a:endParaRPr>
                    </a:p>
                  </a:txBody>
                  <a:tcPr marT="45724" marB="45724" anchor="ctr"/>
                </a:tc>
                <a:tc>
                  <a:txBody>
                    <a:bodyPr/>
                    <a:lstStyle/>
                    <a:p>
                      <a:pPr algn="ctr">
                        <a:defRPr>
                          <a:latin typeface="Arial" pitchFamily="34" charset="0"/>
                          <a:cs typeface="Arial" pitchFamily="34" charset="0"/>
                        </a:defRPr>
                      </a:pPr>
                      <a:r>
                        <a:t>X</a:t>
                      </a:r>
                    </a:p>
                  </a:txBody>
                  <a:tcPr marT="45724" marB="45724" anchor="ctr"/>
                </a:tc>
                <a:tc>
                  <a:txBody>
                    <a:bodyPr/>
                    <a:lstStyle/>
                    <a:p>
                      <a:pPr>
                        <a:defRPr>
                          <a:latin typeface="Arial" pitchFamily="34" charset="0"/>
                          <a:cs typeface="Arial" pitchFamily="34" charset="0"/>
                        </a:defRPr>
                      </a:pPr>
                      <a:r>
                        <a:t>0.16 Diámetro del tanque &lt;150'</a:t>
                      </a:r>
                    </a:p>
                  </a:txBody>
                  <a:tcPr marT="45724" marB="45724" anchor="ctr"/>
                </a:tc>
                <a:tc>
                  <a:txBody>
                    <a:bodyPr/>
                    <a:lstStyle/>
                    <a:p>
                      <a:pPr algn="ctr">
                        <a:defRPr>
                          <a:latin typeface="Arial" pitchFamily="34" charset="0"/>
                          <a:cs typeface="Arial" pitchFamily="34" charset="0"/>
                        </a:defRPr>
                      </a:pPr>
                      <a:r>
                        <a:t>=</a:t>
                      </a:r>
                    </a:p>
                  </a:txBody>
                  <a:tcPr marT="45724" marB="45724" anchor="ctr"/>
                </a:tc>
                <a:tc>
                  <a:txBody>
                    <a:bodyPr/>
                    <a:lstStyle/>
                    <a:p>
                      <a:endParaRPr sz="1800">
                        <a:solidFill>
                          <a:schemeClr val="tx1"/>
                        </a:solidFill>
                        <a:latin typeface="Arial" pitchFamily="34" charset="0"/>
                        <a:cs typeface="Arial" pitchFamily="34" charset="0"/>
                      </a:endParaRPr>
                    </a:p>
                  </a:txBody>
                  <a:tcPr marT="45724" marB="45724" anchor="ctr"/>
                </a:tc>
                <a:extLst>
                  <a:ext uri="{0D108BD9-81ED-4DB2-BD59-A6C34878D82A}">
                    <a16:rowId xmlns:a16="http://schemas.microsoft.com/office/drawing/2014/main" val="10002"/>
                  </a:ext>
                </a:extLst>
              </a:tr>
              <a:tr h="526523">
                <a:tc>
                  <a:txBody>
                    <a:bodyPr/>
                    <a:lstStyle/>
                    <a:p>
                      <a:endParaRPr sz="1800">
                        <a:solidFill>
                          <a:schemeClr val="tx1"/>
                        </a:solidFill>
                        <a:latin typeface="Arial" pitchFamily="34" charset="0"/>
                        <a:cs typeface="Arial" pitchFamily="34" charset="0"/>
                      </a:endParaRPr>
                    </a:p>
                  </a:txBody>
                  <a:tcPr marT="45724" marB="45724" anchor="ctr"/>
                </a:tc>
                <a:tc>
                  <a:txBody>
                    <a:bodyPr/>
                    <a:lstStyle/>
                    <a:p>
                      <a:pPr algn="ctr">
                        <a:defRPr>
                          <a:latin typeface="Arial" pitchFamily="34" charset="0"/>
                          <a:cs typeface="Arial" pitchFamily="34" charset="0"/>
                        </a:defRPr>
                      </a:pPr>
                      <a:r>
                        <a:t>X</a:t>
                      </a:r>
                    </a:p>
                  </a:txBody>
                  <a:tcPr marT="45724" marB="45724"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latin typeface="Arial" pitchFamily="34" charset="0"/>
                          <a:cs typeface="Arial" pitchFamily="34" charset="0"/>
                        </a:defRPr>
                      </a:pPr>
                      <a:r>
                        <a:t>0.18 Diámetro del tanque &lt;200'</a:t>
                      </a:r>
                    </a:p>
                  </a:txBody>
                  <a:tcPr marT="45724" marB="45724" anchor="ctr"/>
                </a:tc>
                <a:tc>
                  <a:txBody>
                    <a:bodyPr/>
                    <a:lstStyle/>
                    <a:p>
                      <a:pPr algn="ctr">
                        <a:defRPr>
                          <a:latin typeface="Arial" pitchFamily="34" charset="0"/>
                          <a:cs typeface="Arial" pitchFamily="34" charset="0"/>
                        </a:defRPr>
                      </a:pPr>
                      <a:r>
                        <a:t>=</a:t>
                      </a:r>
                    </a:p>
                  </a:txBody>
                  <a:tcPr marT="45724" marB="45724" anchor="ctr"/>
                </a:tc>
                <a:tc>
                  <a:txBody>
                    <a:bodyPr/>
                    <a:lstStyle/>
                    <a:p>
                      <a:endParaRPr sz="1800">
                        <a:solidFill>
                          <a:schemeClr val="tx1"/>
                        </a:solidFill>
                        <a:latin typeface="Arial" pitchFamily="34" charset="0"/>
                        <a:cs typeface="Arial" pitchFamily="34" charset="0"/>
                      </a:endParaRPr>
                    </a:p>
                  </a:txBody>
                  <a:tcPr marT="45724" marB="45724" anchor="ctr"/>
                </a:tc>
                <a:extLst>
                  <a:ext uri="{0D108BD9-81ED-4DB2-BD59-A6C34878D82A}">
                    <a16:rowId xmlns:a16="http://schemas.microsoft.com/office/drawing/2014/main" val="10003"/>
                  </a:ext>
                </a:extLst>
              </a:tr>
              <a:tr h="496040">
                <a:tc>
                  <a:txBody>
                    <a:bodyPr/>
                    <a:lstStyle/>
                    <a:p>
                      <a:endParaRPr sz="1800">
                        <a:solidFill>
                          <a:schemeClr val="tx1"/>
                        </a:solidFill>
                        <a:latin typeface="Arial" pitchFamily="34" charset="0"/>
                        <a:cs typeface="Arial" pitchFamily="34" charset="0"/>
                      </a:endParaRPr>
                    </a:p>
                  </a:txBody>
                  <a:tcPr marT="45724" marB="45724" anchor="ctr"/>
                </a:tc>
                <a:tc>
                  <a:txBody>
                    <a:bodyPr/>
                    <a:lstStyle/>
                    <a:p>
                      <a:pPr algn="ctr">
                        <a:defRPr>
                          <a:latin typeface="Arial" pitchFamily="34" charset="0"/>
                          <a:cs typeface="Arial" pitchFamily="34" charset="0"/>
                        </a:defRPr>
                      </a:pPr>
                      <a:r>
                        <a:t>X</a:t>
                      </a:r>
                    </a:p>
                  </a:txBody>
                  <a:tcPr marT="45724" marB="45724"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latin typeface="Arial" pitchFamily="34" charset="0"/>
                          <a:cs typeface="Arial" pitchFamily="34" charset="0"/>
                        </a:defRPr>
                      </a:pPr>
                      <a:r>
                        <a:t>0.20 Diámetro del tanque &lt;250'</a:t>
                      </a:r>
                    </a:p>
                  </a:txBody>
                  <a:tcPr marT="45724" marB="45724" anchor="ctr"/>
                </a:tc>
                <a:tc>
                  <a:txBody>
                    <a:bodyPr/>
                    <a:lstStyle/>
                    <a:p>
                      <a:pPr algn="ctr">
                        <a:defRPr>
                          <a:latin typeface="Arial" pitchFamily="34" charset="0"/>
                          <a:cs typeface="Arial" pitchFamily="34" charset="0"/>
                        </a:defRPr>
                      </a:pPr>
                      <a:r>
                        <a:t>=</a:t>
                      </a:r>
                    </a:p>
                  </a:txBody>
                  <a:tcPr marT="45724" marB="45724" anchor="ctr"/>
                </a:tc>
                <a:tc>
                  <a:txBody>
                    <a:bodyPr/>
                    <a:lstStyle/>
                    <a:p>
                      <a:endParaRPr sz="1800">
                        <a:solidFill>
                          <a:schemeClr val="tx1"/>
                        </a:solidFill>
                        <a:latin typeface="Arial" pitchFamily="34" charset="0"/>
                        <a:cs typeface="Arial" pitchFamily="34" charset="0"/>
                      </a:endParaRPr>
                    </a:p>
                  </a:txBody>
                  <a:tcPr marT="45724" marB="45724" anchor="ctr"/>
                </a:tc>
                <a:extLst>
                  <a:ext uri="{0D108BD9-81ED-4DB2-BD59-A6C34878D82A}">
                    <a16:rowId xmlns:a16="http://schemas.microsoft.com/office/drawing/2014/main" val="10004"/>
                  </a:ext>
                </a:extLst>
              </a:tr>
              <a:tr h="489574">
                <a:tc>
                  <a:txBody>
                    <a:bodyPr/>
                    <a:lstStyle/>
                    <a:p>
                      <a:endParaRPr sz="1800">
                        <a:solidFill>
                          <a:schemeClr val="tx1"/>
                        </a:solidFill>
                        <a:latin typeface="Arial" pitchFamily="34" charset="0"/>
                        <a:cs typeface="Arial" pitchFamily="34" charset="0"/>
                      </a:endParaRPr>
                    </a:p>
                  </a:txBody>
                  <a:tcPr marT="45724" marB="45724" anchor="ctr"/>
                </a:tc>
                <a:tc>
                  <a:txBody>
                    <a:bodyPr/>
                    <a:lstStyle/>
                    <a:p>
                      <a:pPr algn="ctr">
                        <a:defRPr>
                          <a:latin typeface="Arial" pitchFamily="34" charset="0"/>
                          <a:cs typeface="Arial" pitchFamily="34" charset="0"/>
                        </a:defRPr>
                      </a:pPr>
                      <a:r>
                        <a:t>X</a:t>
                      </a:r>
                    </a:p>
                  </a:txBody>
                  <a:tcPr marT="45724" marB="45724" anchor="ctr"/>
                </a:tc>
                <a:tc>
                  <a:txBody>
                    <a:bodyPr/>
                    <a:lstStyle/>
                    <a:p>
                      <a:pPr>
                        <a:defRPr b="1">
                          <a:solidFill>
                            <a:srgbClr val="C00000"/>
                          </a:solidFill>
                          <a:latin typeface="Arial" pitchFamily="34" charset="0"/>
                          <a:cs typeface="Arial" pitchFamily="34" charset="0"/>
                        </a:defRPr>
                      </a:pPr>
                      <a:r>
                        <a:t>0,20 Derrame/Incendio de disolvente polar</a:t>
                      </a:r>
                    </a:p>
                  </a:txBody>
                  <a:tcPr marT="45724" marB="45724" anchor="ctr"/>
                </a:tc>
                <a:tc>
                  <a:txBody>
                    <a:bodyPr/>
                    <a:lstStyle/>
                    <a:p>
                      <a:pPr algn="ctr">
                        <a:defRPr>
                          <a:latin typeface="Arial" pitchFamily="34" charset="0"/>
                          <a:cs typeface="Arial" pitchFamily="34" charset="0"/>
                        </a:defRPr>
                      </a:pPr>
                      <a:r>
                        <a:t>=</a:t>
                      </a:r>
                    </a:p>
                  </a:txBody>
                  <a:tcPr marT="45724" marB="45724" anchor="ctr"/>
                </a:tc>
                <a:tc>
                  <a:txBody>
                    <a:bodyPr/>
                    <a:lstStyle/>
                    <a:p>
                      <a:endParaRPr sz="1800" dirty="0">
                        <a:solidFill>
                          <a:schemeClr val="tx1"/>
                        </a:solidFill>
                        <a:latin typeface="Arial" pitchFamily="34" charset="0"/>
                        <a:cs typeface="Arial" pitchFamily="34" charset="0"/>
                      </a:endParaRPr>
                    </a:p>
                  </a:txBody>
                  <a:tcPr marT="45724" marB="45724" anchor="ctr"/>
                </a:tc>
                <a:extLst>
                  <a:ext uri="{0D108BD9-81ED-4DB2-BD59-A6C34878D82A}">
                    <a16:rowId xmlns:a16="http://schemas.microsoft.com/office/drawing/2014/main" val="10005"/>
                  </a:ext>
                </a:extLst>
              </a:tr>
            </a:tbl>
          </a:graphicData>
        </a:graphic>
      </p:graphicFrame>
      <p:sp>
        <p:nvSpPr>
          <p:cNvPr id="75823" name="TextBox 1">
            <a:extLst>
              <a:ext uri="{FF2B5EF4-FFF2-40B4-BE49-F238E27FC236}">
                <a16:creationId xmlns:a16="http://schemas.microsoft.com/office/drawing/2014/main" id="{4CFFF285-AA34-4F79-862F-940A8538F54F}"/>
              </a:ext>
            </a:extLst>
          </p:cNvPr>
          <p:cNvSpPr txBox="1">
            <a:spLocks noChangeArrowheads="1"/>
          </p:cNvSpPr>
          <p:nvPr/>
        </p:nvSpPr>
        <p:spPr bwMode="auto">
          <a:xfrm>
            <a:off x="609600" y="1295400"/>
            <a:ext cx="529431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defRPr sz="2800" b="1">
                <a:solidFill>
                  <a:srgbClr val="FFC000"/>
                </a:solidFill>
                <a:latin typeface="Arial" panose="020B0604020202020204" pitchFamily="34" charset="0"/>
                <a:cs typeface="Arial" panose="020B0604020202020204" pitchFamily="34" charset="0"/>
              </a:defRPr>
            </a:pPr>
            <a:r>
              <a:t>Requisitos de GPM</a:t>
            </a:r>
          </a:p>
        </p:txBody>
      </p:sp>
      <p:sp>
        <p:nvSpPr>
          <p:cNvPr id="3" name="Title 2">
            <a:extLst>
              <a:ext uri="{FF2B5EF4-FFF2-40B4-BE49-F238E27FC236}">
                <a16:creationId xmlns:a16="http://schemas.microsoft.com/office/drawing/2014/main" id="{C82406FC-E904-2B8B-D07A-44EC5071B1AF}"/>
              </a:ext>
            </a:extLst>
          </p:cNvPr>
          <p:cNvSpPr>
            <a:spLocks noGrp="1"/>
          </p:cNvSpPr>
          <p:nvPr>
            <p:ph type="title"/>
          </p:nvPr>
        </p:nvSpPr>
        <p:spPr/>
        <p:txBody>
          <a:bodyPr>
            <a:noAutofit/>
          </a:bodyPr>
          <a:lstStyle/>
          <a:p>
            <a:pPr>
              <a:defRPr sz="4000"/>
            </a:pPr>
            <a:r>
              <a:t>Tasas de aplicación</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912685-A8B9-19E2-E2BB-3407DE5EADC2}"/>
              </a:ext>
            </a:extLst>
          </p:cNvPr>
          <p:cNvSpPr>
            <a:spLocks noGrp="1"/>
          </p:cNvSpPr>
          <p:nvPr>
            <p:ph type="body" sz="quarter" idx="11"/>
          </p:nvPr>
        </p:nvSpPr>
        <p:spPr>
          <a:xfrm>
            <a:off x="533398" y="1524000"/>
            <a:ext cx="11201401" cy="523220"/>
          </a:xfrm>
        </p:spPr>
        <p:txBody>
          <a:bodyPr wrap="square" anchor="t" anchorCtr="0">
            <a:spAutoFit/>
          </a:bodyPr>
          <a:lstStyle/>
          <a:p>
            <a:pPr marL="0" indent="0">
              <a:buNone/>
              <a:defRPr sz="2800" b="1">
                <a:solidFill>
                  <a:srgbClr val="FFC000"/>
                </a:solidFill>
                <a:latin typeface="Arial" panose="020B0604020202020204" pitchFamily="34" charset="0"/>
                <a:ea typeface="ＭＳ Ｐゴシック" panose="020B0600070205080204" pitchFamily="34" charset="-128"/>
                <a:cs typeface="Arial" panose="020B0604020202020204" pitchFamily="34" charset="0"/>
              </a:defRPr>
            </a:pPr>
            <a:r>
              <a:t>Requisitos de concentrado</a:t>
            </a:r>
          </a:p>
        </p:txBody>
      </p:sp>
      <p:graphicFrame>
        <p:nvGraphicFramePr>
          <p:cNvPr id="5" name="Content Placeholder 4">
            <a:extLst>
              <a:ext uri="{FF2B5EF4-FFF2-40B4-BE49-F238E27FC236}">
                <a16:creationId xmlns:a16="http://schemas.microsoft.com/office/drawing/2014/main" id="{28C47009-FA6E-48E9-B42D-246849DE9D50}"/>
              </a:ext>
            </a:extLst>
          </p:cNvPr>
          <p:cNvGraphicFramePr>
            <a:graphicFrameLocks noGrp="1"/>
          </p:cNvGraphicFramePr>
          <p:nvPr>
            <p:ph idx="4294967295"/>
            <p:extLst>
              <p:ext uri="{D42A27DB-BD31-4B8C-83A1-F6EECF244321}">
                <p14:modId xmlns:p14="http://schemas.microsoft.com/office/powerpoint/2010/main" val="1783357361"/>
              </p:ext>
            </p:extLst>
          </p:nvPr>
        </p:nvGraphicFramePr>
        <p:xfrm>
          <a:off x="533399" y="2366711"/>
          <a:ext cx="11201401" cy="3368040"/>
        </p:xfrm>
        <a:graphic>
          <a:graphicData uri="http://schemas.openxmlformats.org/drawingml/2006/table">
            <a:tbl>
              <a:tblPr firstRow="1" bandRow="1">
                <a:tableStyleId>{5C22544A-7EE6-4342-B048-85BDC9FD1C3A}</a:tableStyleId>
              </a:tblPr>
              <a:tblGrid>
                <a:gridCol w="1513704">
                  <a:extLst>
                    <a:ext uri="{9D8B030D-6E8A-4147-A177-3AD203B41FA5}">
                      <a16:colId xmlns:a16="http://schemas.microsoft.com/office/drawing/2014/main" val="20000"/>
                    </a:ext>
                  </a:extLst>
                </a:gridCol>
                <a:gridCol w="605481">
                  <a:extLst>
                    <a:ext uri="{9D8B030D-6E8A-4147-A177-3AD203B41FA5}">
                      <a16:colId xmlns:a16="http://schemas.microsoft.com/office/drawing/2014/main" val="20001"/>
                    </a:ext>
                  </a:extLst>
                </a:gridCol>
                <a:gridCol w="1930552">
                  <a:extLst>
                    <a:ext uri="{9D8B030D-6E8A-4147-A177-3AD203B41FA5}">
                      <a16:colId xmlns:a16="http://schemas.microsoft.com/office/drawing/2014/main" val="20002"/>
                    </a:ext>
                  </a:extLst>
                </a:gridCol>
                <a:gridCol w="750864">
                  <a:extLst>
                    <a:ext uri="{9D8B030D-6E8A-4147-A177-3AD203B41FA5}">
                      <a16:colId xmlns:a16="http://schemas.microsoft.com/office/drawing/2014/main" val="20003"/>
                    </a:ext>
                  </a:extLst>
                </a:gridCol>
                <a:gridCol w="1752600">
                  <a:extLst>
                    <a:ext uri="{9D8B030D-6E8A-4147-A177-3AD203B41FA5}">
                      <a16:colId xmlns:a16="http://schemas.microsoft.com/office/drawing/2014/main" val="20004"/>
                    </a:ext>
                  </a:extLst>
                </a:gridCol>
                <a:gridCol w="3048000">
                  <a:extLst>
                    <a:ext uri="{9D8B030D-6E8A-4147-A177-3AD203B41FA5}">
                      <a16:colId xmlns:a16="http://schemas.microsoft.com/office/drawing/2014/main" val="20005"/>
                    </a:ext>
                  </a:extLst>
                </a:gridCol>
                <a:gridCol w="1600200">
                  <a:extLst>
                    <a:ext uri="{9D8B030D-6E8A-4147-A177-3AD203B41FA5}">
                      <a16:colId xmlns:a16="http://schemas.microsoft.com/office/drawing/2014/main" val="20006"/>
                    </a:ext>
                  </a:extLst>
                </a:gridCol>
              </a:tblGrid>
              <a:tr h="1143000">
                <a:tc>
                  <a:txBody>
                    <a:bodyPr/>
                    <a:lstStyle/>
                    <a:p>
                      <a:pPr algn="ctr">
                        <a:defRPr b="1">
                          <a:solidFill>
                            <a:srgbClr val="000000"/>
                          </a:solidFill>
                          <a:latin typeface="Arial" pitchFamily="34" charset="0"/>
                          <a:cs typeface="Arial" pitchFamily="34" charset="0"/>
                        </a:defRPr>
                      </a:pPr>
                      <a:r>
                        <a:t>Solución GPM</a:t>
                      </a:r>
                    </a:p>
                  </a:txBody>
                  <a:tcPr anchor="ctr"/>
                </a:tc>
                <a:tc>
                  <a:txBody>
                    <a:bodyPr/>
                    <a:lstStyle/>
                    <a:p>
                      <a:pPr algn="ctr">
                        <a:defRPr b="1">
                          <a:solidFill>
                            <a:srgbClr val="000000"/>
                          </a:solidFill>
                          <a:latin typeface="Arial" pitchFamily="34" charset="0"/>
                          <a:cs typeface="Arial" pitchFamily="34" charset="0"/>
                        </a:defRPr>
                      </a:pPr>
                      <a:r>
                        <a:t>X</a:t>
                      </a:r>
                    </a:p>
                  </a:txBody>
                  <a:tcPr anchor="ctr"/>
                </a:tc>
                <a:tc>
                  <a:txBody>
                    <a:bodyPr/>
                    <a:lstStyle/>
                    <a:p>
                      <a:pPr algn="ctr">
                        <a:defRPr b="1">
                          <a:solidFill>
                            <a:srgbClr val="000000"/>
                          </a:solidFill>
                          <a:latin typeface="Arial" pitchFamily="34" charset="0"/>
                          <a:cs typeface="Arial" pitchFamily="34" charset="0"/>
                        </a:defRPr>
                      </a:pPr>
                      <a:r>
                        <a:rPr dirty="0"/>
                        <a:t>% de </a:t>
                      </a:r>
                      <a:r>
                        <a:rPr dirty="0" err="1"/>
                        <a:t>concentrado</a:t>
                      </a:r>
                      <a:r>
                        <a:rPr dirty="0"/>
                        <a:t> </a:t>
                      </a:r>
                      <a:br>
                        <a:rPr lang="es-AR" dirty="0"/>
                      </a:br>
                      <a:r>
                        <a:rPr dirty="0"/>
                        <a:t>de </a:t>
                      </a:r>
                      <a:r>
                        <a:rPr dirty="0" err="1"/>
                        <a:t>espuma</a:t>
                      </a:r>
                      <a:endParaRPr dirty="0"/>
                    </a:p>
                  </a:txBody>
                  <a:tcPr anchor="ctr"/>
                </a:tc>
                <a:tc>
                  <a:txBody>
                    <a:bodyPr/>
                    <a:lstStyle/>
                    <a:p>
                      <a:pPr algn="ctr">
                        <a:defRPr b="1">
                          <a:solidFill>
                            <a:srgbClr val="000000"/>
                          </a:solidFill>
                          <a:latin typeface="Arial" pitchFamily="34" charset="0"/>
                          <a:cs typeface="Arial" pitchFamily="34" charset="0"/>
                        </a:defRPr>
                      </a:pPr>
                      <a:r>
                        <a:t>=</a:t>
                      </a:r>
                    </a:p>
                  </a:txBody>
                  <a:tcPr anchor="ctr"/>
                </a:tc>
                <a:tc>
                  <a:txBody>
                    <a:bodyPr/>
                    <a:lstStyle/>
                    <a:p>
                      <a:pPr algn="ctr">
                        <a:defRPr b="1">
                          <a:solidFill>
                            <a:srgbClr val="000000"/>
                          </a:solidFill>
                          <a:latin typeface="Arial" pitchFamily="34" charset="0"/>
                          <a:cs typeface="Arial" pitchFamily="34" charset="0"/>
                        </a:defRPr>
                      </a:pPr>
                      <a:r>
                        <a:t>Concentrado de espuma GPM</a:t>
                      </a:r>
                      <a:endParaRPr sz="1800" b="1">
                        <a:solidFill>
                          <a:srgbClr val="000000"/>
                        </a:solidFill>
                        <a:latin typeface="Arial" pitchFamily="34" charset="0"/>
                        <a:cs typeface="Arial" pitchFamily="34" charset="0"/>
                      </a:endParaRPr>
                    </a:p>
                  </a:txBody>
                  <a:tcPr anchor="ctr"/>
                </a:tc>
                <a:tc>
                  <a:txBody>
                    <a:bodyPr/>
                    <a:lstStyle/>
                    <a:p>
                      <a:pPr algn="ctr">
                        <a:defRPr b="1">
                          <a:solidFill>
                            <a:srgbClr val="000000"/>
                          </a:solidFill>
                          <a:latin typeface="Arial" pitchFamily="34" charset="0"/>
                          <a:cs typeface="Arial" pitchFamily="34" charset="0"/>
                        </a:defRPr>
                      </a:pPr>
                      <a:r>
                        <a:t>X</a:t>
                      </a:r>
                    </a:p>
                    <a:p>
                      <a:pPr algn="ctr">
                        <a:defRPr b="1">
                          <a:solidFill>
                            <a:srgbClr val="000000"/>
                          </a:solidFill>
                          <a:latin typeface="Arial" pitchFamily="34" charset="0"/>
                          <a:cs typeface="Arial" pitchFamily="34" charset="0"/>
                        </a:defRPr>
                      </a:pPr>
                      <a:r>
                        <a:t>(Tiempo)</a:t>
                      </a:r>
                    </a:p>
                  </a:txBody>
                  <a:tcPr anchor="ctr"/>
                </a:tc>
                <a:tc>
                  <a:txBody>
                    <a:bodyPr/>
                    <a:lstStyle/>
                    <a:p>
                      <a:pPr algn="ctr">
                        <a:defRPr b="1">
                          <a:solidFill>
                            <a:srgbClr val="000000"/>
                          </a:solidFill>
                          <a:latin typeface="Arial" pitchFamily="34" charset="0"/>
                          <a:cs typeface="Arial" pitchFamily="34" charset="0"/>
                        </a:defRPr>
                      </a:pPr>
                      <a:r>
                        <a:t>Concentrado total (galones)</a:t>
                      </a:r>
                    </a:p>
                  </a:txBody>
                  <a:tcPr anchor="ctr"/>
                </a:tc>
                <a:extLst>
                  <a:ext uri="{0D108BD9-81ED-4DB2-BD59-A6C34878D82A}">
                    <a16:rowId xmlns:a16="http://schemas.microsoft.com/office/drawing/2014/main" val="10000"/>
                  </a:ext>
                </a:extLst>
              </a:tr>
              <a:tr h="838200">
                <a:tc>
                  <a:txBody>
                    <a:bodyPr/>
                    <a:lstStyle/>
                    <a:p>
                      <a:pPr algn="ctr"/>
                      <a:endParaRPr sz="1800">
                        <a:latin typeface="Arial" pitchFamily="34" charset="0"/>
                        <a:cs typeface="Arial" pitchFamily="34" charset="0"/>
                      </a:endParaRPr>
                    </a:p>
                  </a:txBody>
                  <a:tcPr anchor="ctr"/>
                </a:tc>
                <a:tc>
                  <a:txBody>
                    <a:bodyPr/>
                    <a:lstStyle/>
                    <a:p>
                      <a:pPr algn="ctr">
                        <a:defRPr>
                          <a:solidFill>
                            <a:srgbClr val="000000"/>
                          </a:solidFill>
                          <a:latin typeface="Arial" pitchFamily="34" charset="0"/>
                          <a:cs typeface="Arial" pitchFamily="34" charset="0"/>
                        </a:defRPr>
                      </a:pPr>
                      <a:r>
                        <a:t>X</a:t>
                      </a:r>
                    </a:p>
                  </a:txBody>
                  <a:tcPr anchor="ctr"/>
                </a:tc>
                <a:tc>
                  <a:txBody>
                    <a:bodyPr/>
                    <a:lstStyle/>
                    <a:p>
                      <a:pPr algn="ctr"/>
                      <a:endParaRPr sz="1800">
                        <a:latin typeface="Arial" pitchFamily="34" charset="0"/>
                        <a:cs typeface="Arial" pitchFamily="34" charset="0"/>
                      </a:endParaRPr>
                    </a:p>
                  </a:txBody>
                  <a:tcPr anchor="ctr"/>
                </a:tc>
                <a:tc>
                  <a:txBody>
                    <a:bodyPr/>
                    <a:lstStyle/>
                    <a:p>
                      <a:pPr algn="ctr">
                        <a:defRPr>
                          <a:solidFill>
                            <a:srgbClr val="000000"/>
                          </a:solidFill>
                          <a:latin typeface="Arial" pitchFamily="34" charset="0"/>
                          <a:cs typeface="Arial" pitchFamily="34" charset="0"/>
                        </a:defRPr>
                      </a:pPr>
                      <a:r>
                        <a:t>=</a:t>
                      </a:r>
                    </a:p>
                  </a:txBody>
                  <a:tcPr anchor="ctr"/>
                </a:tc>
                <a:tc>
                  <a:txBody>
                    <a:bodyPr/>
                    <a:lstStyle/>
                    <a:p>
                      <a:pPr algn="ctr"/>
                      <a:endParaRPr sz="1800">
                        <a:latin typeface="Arial" pitchFamily="34" charset="0"/>
                        <a:cs typeface="Arial" pitchFamily="34" charset="0"/>
                      </a:endParaRPr>
                    </a:p>
                  </a:txBody>
                  <a:tcPr anchor="ctr"/>
                </a:tc>
                <a:tc>
                  <a:txBody>
                    <a:bodyPr/>
                    <a:lstStyle/>
                    <a:p>
                      <a:pPr algn="ctr">
                        <a:defRPr>
                          <a:latin typeface="Arial" pitchFamily="34" charset="0"/>
                          <a:cs typeface="Arial" pitchFamily="34" charset="0"/>
                        </a:defRPr>
                      </a:pPr>
                      <a:r>
                        <a:rPr dirty="0"/>
                        <a:t>30 </a:t>
                      </a:r>
                      <a:r>
                        <a:rPr dirty="0" err="1"/>
                        <a:t>minutos</a:t>
                      </a:r>
                      <a:r>
                        <a:rPr dirty="0"/>
                        <a:t>. (</a:t>
                      </a:r>
                      <a:r>
                        <a:rPr dirty="0" err="1"/>
                        <a:t>Derrame</a:t>
                      </a:r>
                      <a:r>
                        <a:rPr dirty="0"/>
                        <a:t>/</a:t>
                      </a:r>
                      <a:r>
                        <a:rPr dirty="0" err="1"/>
                        <a:t>incendio</a:t>
                      </a:r>
                      <a:r>
                        <a:rPr dirty="0"/>
                        <a:t>) 40 min. (</a:t>
                      </a:r>
                      <a:r>
                        <a:rPr dirty="0" err="1"/>
                        <a:t>Almacenamiento</a:t>
                      </a:r>
                      <a:r>
                        <a:rPr dirty="0"/>
                        <a:t> a </a:t>
                      </a:r>
                      <a:r>
                        <a:rPr dirty="0" err="1"/>
                        <a:t>granel</a:t>
                      </a:r>
                      <a:r>
                        <a:rPr dirty="0"/>
                        <a:t>, </a:t>
                      </a:r>
                      <a:r>
                        <a:rPr dirty="0" err="1"/>
                        <a:t>derrames</a:t>
                      </a:r>
                      <a:r>
                        <a:rPr dirty="0"/>
                        <a:t>/</a:t>
                      </a:r>
                      <a:r>
                        <a:rPr dirty="0" err="1"/>
                        <a:t>incendios</a:t>
                      </a:r>
                      <a:r>
                        <a:rPr dirty="0"/>
                        <a:t> </a:t>
                      </a:r>
                      <a:r>
                        <a:rPr dirty="0" err="1"/>
                        <a:t>auxiliares</a:t>
                      </a:r>
                      <a:r>
                        <a:rPr dirty="0"/>
                        <a:t>)</a:t>
                      </a:r>
                    </a:p>
                  </a:txBody>
                  <a:tcPr anchor="ctr"/>
                </a:tc>
                <a:tc>
                  <a:txBody>
                    <a:bodyPr/>
                    <a:lstStyle/>
                    <a:p>
                      <a:pPr algn="ctr"/>
                      <a:endParaRPr sz="1800">
                        <a:latin typeface="Arial" pitchFamily="34" charset="0"/>
                        <a:cs typeface="Arial" pitchFamily="34" charset="0"/>
                      </a:endParaRPr>
                    </a:p>
                  </a:txBody>
                  <a:tcPr anchor="ctr"/>
                </a:tc>
                <a:extLst>
                  <a:ext uri="{0D108BD9-81ED-4DB2-BD59-A6C34878D82A}">
                    <a16:rowId xmlns:a16="http://schemas.microsoft.com/office/drawing/2014/main" val="10001"/>
                  </a:ext>
                </a:extLst>
              </a:tr>
              <a:tr h="762000">
                <a:tc>
                  <a:txBody>
                    <a:bodyPr/>
                    <a:lstStyle/>
                    <a:p>
                      <a:pPr algn="ctr"/>
                      <a:endParaRPr sz="1800">
                        <a:latin typeface="Arial" pitchFamily="34" charset="0"/>
                        <a:cs typeface="Arial" pitchFamily="34" charset="0"/>
                      </a:endParaRPr>
                    </a:p>
                  </a:txBody>
                  <a:tcPr anchor="ctr"/>
                </a:tc>
                <a:tc>
                  <a:txBody>
                    <a:bodyPr/>
                    <a:lstStyle/>
                    <a:p>
                      <a:pPr algn="ctr">
                        <a:defRPr>
                          <a:solidFill>
                            <a:srgbClr val="000000"/>
                          </a:solidFill>
                          <a:latin typeface="Arial" pitchFamily="34" charset="0"/>
                          <a:cs typeface="Arial" pitchFamily="34" charset="0"/>
                        </a:defRPr>
                      </a:pPr>
                      <a:r>
                        <a:t>X</a:t>
                      </a:r>
                    </a:p>
                  </a:txBody>
                  <a:tcPr anchor="ctr"/>
                </a:tc>
                <a:tc>
                  <a:txBody>
                    <a:bodyPr/>
                    <a:lstStyle/>
                    <a:p>
                      <a:pPr algn="ctr"/>
                      <a:endParaRPr sz="1800">
                        <a:latin typeface="Arial" pitchFamily="34" charset="0"/>
                        <a:cs typeface="Arial" pitchFamily="34" charset="0"/>
                      </a:endParaRPr>
                    </a:p>
                  </a:txBody>
                  <a:tcPr anchor="ctr"/>
                </a:tc>
                <a:tc>
                  <a:txBody>
                    <a:bodyPr/>
                    <a:lstStyle/>
                    <a:p>
                      <a:pPr algn="ctr">
                        <a:defRPr>
                          <a:solidFill>
                            <a:srgbClr val="000000"/>
                          </a:solidFill>
                          <a:latin typeface="Arial" pitchFamily="34" charset="0"/>
                          <a:cs typeface="Arial" pitchFamily="34" charset="0"/>
                        </a:defRPr>
                      </a:pPr>
                      <a:r>
                        <a:t>=</a:t>
                      </a:r>
                    </a:p>
                  </a:txBody>
                  <a:tcPr anchor="ctr"/>
                </a:tc>
                <a:tc>
                  <a:txBody>
                    <a:bodyPr/>
                    <a:lstStyle/>
                    <a:p>
                      <a:pPr algn="ctr"/>
                      <a:endParaRPr sz="1800">
                        <a:latin typeface="Arial" pitchFamily="34" charset="0"/>
                        <a:cs typeface="Arial" pitchFamily="34" charset="0"/>
                      </a:endParaRPr>
                    </a:p>
                  </a:txBody>
                  <a:tcPr anchor="ctr"/>
                </a:tc>
                <a:tc>
                  <a:txBody>
                    <a:bodyPr/>
                    <a:lstStyle/>
                    <a:p>
                      <a:pPr algn="ctr">
                        <a:defRPr>
                          <a:latin typeface="Arial" pitchFamily="34" charset="0"/>
                          <a:cs typeface="Arial" pitchFamily="34" charset="0"/>
                        </a:defRPr>
                      </a:pPr>
                      <a:r>
                        <a:rPr dirty="0"/>
                        <a:t>120 </a:t>
                      </a:r>
                      <a:r>
                        <a:rPr dirty="0" err="1"/>
                        <a:t>minutos</a:t>
                      </a:r>
                      <a:r>
                        <a:rPr dirty="0"/>
                        <a:t>.</a:t>
                      </a:r>
                      <a:r>
                        <a:rPr lang="es-AR" dirty="0"/>
                        <a:t> </a:t>
                      </a:r>
                      <a:r>
                        <a:rPr dirty="0"/>
                        <a:t>(Incendio </a:t>
                      </a:r>
                      <a:r>
                        <a:rPr dirty="0" err="1"/>
                        <a:t>en</a:t>
                      </a:r>
                      <a:r>
                        <a:rPr dirty="0"/>
                        <a:t> un </a:t>
                      </a:r>
                      <a:r>
                        <a:rPr dirty="0" err="1"/>
                        <a:t>tanque</a:t>
                      </a:r>
                      <a:r>
                        <a:rPr dirty="0"/>
                        <a:t>)</a:t>
                      </a:r>
                    </a:p>
                  </a:txBody>
                  <a:tcPr anchor="ctr"/>
                </a:tc>
                <a:tc>
                  <a:txBody>
                    <a:bodyPr/>
                    <a:lstStyle/>
                    <a:p>
                      <a:pPr algn="ctr"/>
                      <a:endParaRPr sz="1800" dirty="0">
                        <a:latin typeface="Arial" pitchFamily="34" charset="0"/>
                        <a:cs typeface="Arial" pitchFamily="34" charset="0"/>
                      </a:endParaRPr>
                    </a:p>
                  </a:txBody>
                  <a:tcPr anchor="ctr"/>
                </a:tc>
                <a:extLst>
                  <a:ext uri="{0D108BD9-81ED-4DB2-BD59-A6C34878D82A}">
                    <a16:rowId xmlns:a16="http://schemas.microsoft.com/office/drawing/2014/main" val="10002"/>
                  </a:ext>
                </a:extLst>
              </a:tr>
            </a:tbl>
          </a:graphicData>
        </a:graphic>
      </p:graphicFrame>
      <p:sp>
        <p:nvSpPr>
          <p:cNvPr id="4" name="Title 1">
            <a:extLst>
              <a:ext uri="{FF2B5EF4-FFF2-40B4-BE49-F238E27FC236}">
                <a16:creationId xmlns:a16="http://schemas.microsoft.com/office/drawing/2014/main" id="{287E81F1-B1B3-F594-A0F7-85736745A1E4}"/>
              </a:ext>
            </a:extLst>
          </p:cNvPr>
          <p:cNvSpPr>
            <a:spLocks noGrp="1"/>
          </p:cNvSpPr>
          <p:nvPr>
            <p:ph type="title"/>
          </p:nvPr>
        </p:nvSpPr>
        <p:spPr>
          <a:xfrm>
            <a:off x="457200" y="258762"/>
            <a:ext cx="11277600" cy="579438"/>
          </a:xfrm>
        </p:spPr>
        <p:txBody>
          <a:bodyPr>
            <a:noAutofit/>
          </a:bodyPr>
          <a:lstStyle/>
          <a:p>
            <a:pPr>
              <a:defRPr sz="4000"/>
            </a:pPr>
            <a:r>
              <a:t>Tasas de aplicación</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5" name="Text Placeholder 11">
            <a:extLst>
              <a:ext uri="{FF2B5EF4-FFF2-40B4-BE49-F238E27FC236}">
                <a16:creationId xmlns:a16="http://schemas.microsoft.com/office/drawing/2014/main" id="{5BB70B97-E9B6-4125-94A6-D7ED947EC739}"/>
              </a:ext>
            </a:extLst>
          </p:cNvPr>
          <p:cNvSpPr>
            <a:spLocks noGrp="1"/>
          </p:cNvSpPr>
          <p:nvPr>
            <p:ph type="body" sz="quarter" idx="11"/>
          </p:nvPr>
        </p:nvSpPr>
        <p:spPr>
          <a:xfrm>
            <a:off x="457200" y="1143000"/>
            <a:ext cx="11277600" cy="1524000"/>
          </a:xfrm>
        </p:spPr>
        <p:txBody>
          <a:bodyPr anchor="t" anchorCtr="0"/>
          <a:lstStyle/>
          <a:p>
            <a:pPr marL="0" indent="0">
              <a:lnSpc>
                <a:spcPct val="90000"/>
              </a:lnSpc>
              <a:buFont typeface="Arial" panose="020B0604020202020204" pitchFamily="34" charset="0"/>
              <a:buNone/>
              <a:defRPr>
                <a:latin typeface="Arial" panose="020B0604020202020204" pitchFamily="34" charset="0"/>
                <a:ea typeface="ＭＳ Ｐゴシック" panose="020B0600070205080204" pitchFamily="34" charset="-128"/>
                <a:cs typeface="Arial" panose="020B0604020202020204" pitchFamily="34" charset="0"/>
              </a:defRPr>
            </a:pPr>
            <a:r>
              <a:rPr sz="2800" b="1">
                <a:solidFill>
                  <a:srgbClr val="FFC000"/>
                </a:solidFill>
              </a:rPr>
              <a:t>La espuma del incidente necesita una regla general: </a:t>
            </a:r>
            <a:r>
              <a:rPr sz="2600">
                <a:solidFill>
                  <a:schemeClr val="bg1"/>
                </a:solidFill>
              </a:rPr>
              <a:t>Duplique la cantidad de concentrado de espuma disponible antes de iniciar el ataque contra incendios (cubre el ataque contra incendios y el mantenimiento de la capa de espuma después de la extinción). </a:t>
            </a:r>
          </a:p>
        </p:txBody>
      </p:sp>
      <p:graphicFrame>
        <p:nvGraphicFramePr>
          <p:cNvPr id="9" name="Content Placeholder 8">
            <a:extLst>
              <a:ext uri="{FF2B5EF4-FFF2-40B4-BE49-F238E27FC236}">
                <a16:creationId xmlns:a16="http://schemas.microsoft.com/office/drawing/2014/main" id="{3D6D03DB-D8FB-4647-AEFA-12B4CA84EBDB}"/>
              </a:ext>
            </a:extLst>
          </p:cNvPr>
          <p:cNvGraphicFramePr>
            <a:graphicFrameLocks noGrp="1"/>
          </p:cNvGraphicFramePr>
          <p:nvPr>
            <p:ph sz="half" idx="4294967295"/>
            <p:extLst>
              <p:ext uri="{D42A27DB-BD31-4B8C-83A1-F6EECF244321}">
                <p14:modId xmlns:p14="http://schemas.microsoft.com/office/powerpoint/2010/main" val="4221464923"/>
              </p:ext>
            </p:extLst>
          </p:nvPr>
        </p:nvGraphicFramePr>
        <p:xfrm>
          <a:off x="457200" y="3200400"/>
          <a:ext cx="11277600" cy="2288847"/>
        </p:xfrm>
        <a:graphic>
          <a:graphicData uri="http://schemas.openxmlformats.org/drawingml/2006/table">
            <a:tbl>
              <a:tblPr firstRow="1" bandRow="1">
                <a:tableStyleId>{5C22544A-7EE6-4342-B048-85BDC9FD1C3A}</a:tableStyleId>
              </a:tblPr>
              <a:tblGrid>
                <a:gridCol w="3334247">
                  <a:extLst>
                    <a:ext uri="{9D8B030D-6E8A-4147-A177-3AD203B41FA5}">
                      <a16:colId xmlns:a16="http://schemas.microsoft.com/office/drawing/2014/main" val="20000"/>
                    </a:ext>
                  </a:extLst>
                </a:gridCol>
                <a:gridCol w="3334247">
                  <a:extLst>
                    <a:ext uri="{9D8B030D-6E8A-4147-A177-3AD203B41FA5}">
                      <a16:colId xmlns:a16="http://schemas.microsoft.com/office/drawing/2014/main" val="20001"/>
                    </a:ext>
                  </a:extLst>
                </a:gridCol>
                <a:gridCol w="4609106">
                  <a:extLst>
                    <a:ext uri="{9D8B030D-6E8A-4147-A177-3AD203B41FA5}">
                      <a16:colId xmlns:a16="http://schemas.microsoft.com/office/drawing/2014/main" val="20002"/>
                    </a:ext>
                  </a:extLst>
                </a:gridCol>
              </a:tblGrid>
              <a:tr h="678908">
                <a:tc>
                  <a:txBody>
                    <a:bodyPr/>
                    <a:lstStyle/>
                    <a:p>
                      <a:pPr algn="ctr">
                        <a:defRPr b="1">
                          <a:solidFill>
                            <a:srgbClr val="000000"/>
                          </a:solidFill>
                          <a:latin typeface="Arial" pitchFamily="34" charset="0"/>
                          <a:cs typeface="Arial" pitchFamily="34" charset="0"/>
                        </a:defRPr>
                      </a:pPr>
                      <a:r>
                        <a:t>Concentrado total (galones)</a:t>
                      </a:r>
                      <a:endParaRPr sz="1800" b="1">
                        <a:solidFill>
                          <a:srgbClr val="000000"/>
                        </a:solidFill>
                        <a:latin typeface="Arial" pitchFamily="34" charset="0"/>
                        <a:cs typeface="Arial" pitchFamily="34" charset="0"/>
                      </a:endParaRPr>
                    </a:p>
                  </a:txBody>
                  <a:tcPr marL="44873" marR="44873" marT="45713" marB="45713" anchor="ctr"/>
                </a:tc>
                <a:tc>
                  <a:txBody>
                    <a:bodyPr/>
                    <a:lstStyle/>
                    <a:p>
                      <a:pPr algn="ctr">
                        <a:defRPr b="1">
                          <a:solidFill>
                            <a:srgbClr val="000000"/>
                          </a:solidFill>
                          <a:latin typeface="Arial" pitchFamily="34" charset="0"/>
                          <a:cs typeface="Arial" pitchFamily="34" charset="0"/>
                        </a:defRPr>
                      </a:pPr>
                      <a:r>
                        <a:t>X 2</a:t>
                      </a:r>
                    </a:p>
                  </a:txBody>
                  <a:tcPr marL="44873" marR="44873" marT="45713" marB="45713" anchor="ctr"/>
                </a:tc>
                <a:tc>
                  <a:txBody>
                    <a:bodyPr/>
                    <a:lstStyle/>
                    <a:p>
                      <a:pPr algn="ctr">
                        <a:defRPr b="1">
                          <a:solidFill>
                            <a:srgbClr val="000000"/>
                          </a:solidFill>
                          <a:latin typeface="Arial" pitchFamily="34" charset="0"/>
                          <a:cs typeface="Arial" pitchFamily="34" charset="0"/>
                        </a:defRPr>
                      </a:pPr>
                      <a:r>
                        <a:rPr dirty="0" err="1"/>
                        <a:t>Necesidades</a:t>
                      </a:r>
                      <a:r>
                        <a:rPr dirty="0"/>
                        <a:t> de </a:t>
                      </a:r>
                      <a:r>
                        <a:rPr dirty="0" err="1"/>
                        <a:t>espuma</a:t>
                      </a:r>
                      <a:r>
                        <a:rPr dirty="0"/>
                        <a:t> para </a:t>
                      </a:r>
                      <a:r>
                        <a:rPr dirty="0" err="1"/>
                        <a:t>incidentes</a:t>
                      </a:r>
                      <a:r>
                        <a:rPr dirty="0"/>
                        <a:t> antes de </a:t>
                      </a:r>
                      <a:r>
                        <a:rPr dirty="0" err="1"/>
                        <a:t>iniciar</a:t>
                      </a:r>
                      <a:r>
                        <a:rPr dirty="0"/>
                        <a:t> </a:t>
                      </a:r>
                      <a:r>
                        <a:rPr dirty="0" err="1"/>
                        <a:t>el</a:t>
                      </a:r>
                      <a:r>
                        <a:rPr dirty="0"/>
                        <a:t> </a:t>
                      </a:r>
                      <a:r>
                        <a:rPr dirty="0" err="1"/>
                        <a:t>ataque</a:t>
                      </a:r>
                      <a:r>
                        <a:rPr dirty="0"/>
                        <a:t> contra </a:t>
                      </a:r>
                      <a:r>
                        <a:rPr dirty="0" err="1"/>
                        <a:t>el</a:t>
                      </a:r>
                      <a:r>
                        <a:rPr dirty="0"/>
                        <a:t> </a:t>
                      </a:r>
                      <a:r>
                        <a:rPr dirty="0" err="1"/>
                        <a:t>fuego</a:t>
                      </a:r>
                      <a:r>
                        <a:rPr dirty="0"/>
                        <a:t>.</a:t>
                      </a:r>
                      <a:endParaRPr sz="1800" b="1" dirty="0">
                        <a:solidFill>
                          <a:srgbClr val="000000"/>
                        </a:solidFill>
                        <a:latin typeface="Arial" pitchFamily="34" charset="0"/>
                        <a:cs typeface="Arial" pitchFamily="34" charset="0"/>
                      </a:endParaRPr>
                    </a:p>
                  </a:txBody>
                  <a:tcPr marL="44873" marR="44873" marT="45713" marB="45713" anchor="ctr"/>
                </a:tc>
                <a:extLst>
                  <a:ext uri="{0D108BD9-81ED-4DB2-BD59-A6C34878D82A}">
                    <a16:rowId xmlns:a16="http://schemas.microsoft.com/office/drawing/2014/main" val="10000"/>
                  </a:ext>
                </a:extLst>
              </a:tr>
              <a:tr h="969873">
                <a:tc>
                  <a:txBody>
                    <a:bodyPr/>
                    <a:lstStyle/>
                    <a:p>
                      <a:endParaRPr sz="1800">
                        <a:latin typeface="Arial" pitchFamily="34" charset="0"/>
                        <a:cs typeface="Arial" pitchFamily="34" charset="0"/>
                      </a:endParaRPr>
                    </a:p>
                  </a:txBody>
                  <a:tcPr marL="44873" marR="44873" marT="45713" marB="45713" anchor="ctr"/>
                </a:tc>
                <a:tc>
                  <a:txBody>
                    <a:bodyPr/>
                    <a:lstStyle/>
                    <a:p>
                      <a:pPr algn="ctr">
                        <a:defRPr>
                          <a:latin typeface="Arial" pitchFamily="34" charset="0"/>
                          <a:cs typeface="Arial" pitchFamily="34" charset="0"/>
                        </a:defRPr>
                      </a:pPr>
                      <a:r>
                        <a:t>X2 (Derrame/incendio o derrame/incendio auxiliar de almacenamiento a granel)</a:t>
                      </a:r>
                    </a:p>
                  </a:txBody>
                  <a:tcPr marL="44873" marR="44873" marT="45713" marB="45713" anchor="ctr"/>
                </a:tc>
                <a:tc>
                  <a:txBody>
                    <a:bodyPr/>
                    <a:lstStyle/>
                    <a:p>
                      <a:endParaRPr sz="1800">
                        <a:latin typeface="Arial" pitchFamily="34" charset="0"/>
                        <a:cs typeface="Arial" pitchFamily="34" charset="0"/>
                      </a:endParaRPr>
                    </a:p>
                  </a:txBody>
                  <a:tcPr marL="44873" marR="44873" marT="45713" marB="45713" anchor="ctr"/>
                </a:tc>
                <a:extLst>
                  <a:ext uri="{0D108BD9-81ED-4DB2-BD59-A6C34878D82A}">
                    <a16:rowId xmlns:a16="http://schemas.microsoft.com/office/drawing/2014/main" val="10001"/>
                  </a:ext>
                </a:extLst>
              </a:tr>
              <a:tr h="484819">
                <a:tc>
                  <a:txBody>
                    <a:bodyPr/>
                    <a:lstStyle/>
                    <a:p>
                      <a:endParaRPr sz="1800">
                        <a:latin typeface="Arial" pitchFamily="34" charset="0"/>
                        <a:cs typeface="Arial" pitchFamily="34" charset="0"/>
                      </a:endParaRPr>
                    </a:p>
                  </a:txBody>
                  <a:tcPr marL="44873" marR="44873" marT="45713" marB="45713" anchor="ctr"/>
                </a:tc>
                <a:tc>
                  <a:txBody>
                    <a:bodyPr/>
                    <a:lstStyle/>
                    <a:p>
                      <a:pPr algn="ctr">
                        <a:defRPr>
                          <a:latin typeface="Arial" pitchFamily="34" charset="0"/>
                          <a:cs typeface="Arial" pitchFamily="34" charset="0"/>
                        </a:defRPr>
                      </a:pPr>
                      <a:r>
                        <a:t>X2 (Tanque de almacenamiento a granel)</a:t>
                      </a:r>
                    </a:p>
                  </a:txBody>
                  <a:tcPr marL="44873" marR="44873" marT="45713" marB="45713" anchor="ctr"/>
                </a:tc>
                <a:tc>
                  <a:txBody>
                    <a:bodyPr/>
                    <a:lstStyle/>
                    <a:p>
                      <a:endParaRPr sz="1800" dirty="0">
                        <a:latin typeface="Arial" pitchFamily="34" charset="0"/>
                        <a:cs typeface="Arial" pitchFamily="34" charset="0"/>
                      </a:endParaRPr>
                    </a:p>
                  </a:txBody>
                  <a:tcPr marL="44873" marR="44873" marT="45713" marB="45713" anchor="ctr"/>
                </a:tc>
                <a:extLst>
                  <a:ext uri="{0D108BD9-81ED-4DB2-BD59-A6C34878D82A}">
                    <a16:rowId xmlns:a16="http://schemas.microsoft.com/office/drawing/2014/main" val="10002"/>
                  </a:ext>
                </a:extLst>
              </a:tr>
            </a:tbl>
          </a:graphicData>
        </a:graphic>
      </p:graphicFrame>
      <p:sp>
        <p:nvSpPr>
          <p:cNvPr id="2" name="Title 1">
            <a:extLst>
              <a:ext uri="{FF2B5EF4-FFF2-40B4-BE49-F238E27FC236}">
                <a16:creationId xmlns:a16="http://schemas.microsoft.com/office/drawing/2014/main" id="{07D286E4-0DD9-D360-E189-3622890D3F32}"/>
              </a:ext>
            </a:extLst>
          </p:cNvPr>
          <p:cNvSpPr>
            <a:spLocks noGrp="1"/>
          </p:cNvSpPr>
          <p:nvPr>
            <p:ph type="title"/>
          </p:nvPr>
        </p:nvSpPr>
        <p:spPr/>
        <p:txBody>
          <a:bodyPr>
            <a:noAutofit/>
          </a:bodyPr>
          <a:lstStyle/>
          <a:p>
            <a:pPr>
              <a:defRPr sz="4000"/>
            </a:pPr>
            <a:r>
              <a:t>Tasas de aplicación</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A86F87-8BC8-00FF-953F-AEDB68B42F32}"/>
            </a:ext>
          </a:extLst>
        </p:cNvPr>
        <p:cNvGrpSpPr/>
        <p:nvPr/>
      </p:nvGrpSpPr>
      <p:grpSpPr>
        <a:xfrm>
          <a:off x="0" y="0"/>
          <a:ext cx="0" cy="0"/>
          <a:chOff x="0" y="0"/>
          <a:chExt cx="0" cy="0"/>
        </a:xfrm>
      </p:grpSpPr>
      <p:sp>
        <p:nvSpPr>
          <p:cNvPr id="46085" name="Rectangle 3">
            <a:extLst>
              <a:ext uri="{FF2B5EF4-FFF2-40B4-BE49-F238E27FC236}">
                <a16:creationId xmlns:a16="http://schemas.microsoft.com/office/drawing/2014/main" id="{54AD3926-804C-257A-0D56-014F9F8C4337}"/>
              </a:ext>
            </a:extLst>
          </p:cNvPr>
          <p:cNvSpPr>
            <a:spLocks noGrp="1" noChangeArrowheads="1"/>
          </p:cNvSpPr>
          <p:nvPr>
            <p:ph type="body" sz="quarter" idx="11"/>
          </p:nvPr>
        </p:nvSpPr>
        <p:spPr>
          <a:xfrm>
            <a:off x="1112837" y="990600"/>
            <a:ext cx="10954323" cy="3200400"/>
          </a:xfrm>
        </p:spPr>
        <p:txBody>
          <a:bodyPr anchor="t" anchorCtr="0"/>
          <a:lstStyle/>
          <a:p>
            <a:pPr marL="0" indent="0" eaLnBrk="1" hangingPunct="1">
              <a:spcBef>
                <a:spcPct val="0"/>
              </a:spcBef>
              <a:spcAft>
                <a:spcPts val="2200"/>
              </a:spcAft>
              <a:buNone/>
              <a:defRPr kumimoji="1" sz="2400">
                <a:solidFill>
                  <a:schemeClr val="bg1"/>
                </a:solidFill>
                <a:latin typeface="Arial" charset="0"/>
                <a:ea typeface="ＭＳ Ｐゴシック" pitchFamily="34" charset="-128"/>
                <a:cs typeface="+mn-cs"/>
              </a:defRPr>
            </a:pPr>
            <a:r>
              <a:rPr sz="2300" dirty="0" err="1"/>
              <a:t>Determinar</a:t>
            </a:r>
            <a:r>
              <a:rPr sz="2300" dirty="0"/>
              <a:t> </a:t>
            </a:r>
            <a:r>
              <a:rPr sz="2300" dirty="0" err="1"/>
              <a:t>el</a:t>
            </a:r>
            <a:r>
              <a:rPr sz="2300" dirty="0"/>
              <a:t> </a:t>
            </a:r>
            <a:r>
              <a:rPr sz="2300" dirty="0" err="1"/>
              <a:t>área</a:t>
            </a:r>
            <a:r>
              <a:rPr sz="2300" dirty="0"/>
              <a:t> de </a:t>
            </a:r>
            <a:r>
              <a:rPr sz="2300" dirty="0" err="1"/>
              <a:t>peligro</a:t>
            </a:r>
            <a:endParaRPr sz="2300" dirty="0"/>
          </a:p>
          <a:p>
            <a:pPr marL="0" indent="0" eaLnBrk="1" hangingPunct="1">
              <a:spcBef>
                <a:spcPct val="0"/>
              </a:spcBef>
              <a:spcAft>
                <a:spcPts val="2200"/>
              </a:spcAft>
              <a:buNone/>
              <a:defRPr kumimoji="1" sz="2400">
                <a:latin typeface="Arial" charset="0"/>
                <a:ea typeface="ＭＳ Ｐゴシック" pitchFamily="34" charset="-128"/>
                <a:cs typeface="+mn-cs"/>
              </a:defRPr>
            </a:pPr>
            <a:r>
              <a:rPr sz="2300" dirty="0" err="1">
                <a:solidFill>
                  <a:schemeClr val="bg1"/>
                </a:solidFill>
              </a:rPr>
              <a:t>Seleccione</a:t>
            </a:r>
            <a:r>
              <a:rPr sz="2300" dirty="0">
                <a:solidFill>
                  <a:schemeClr val="bg1"/>
                </a:solidFill>
              </a:rPr>
              <a:t> la </a:t>
            </a:r>
            <a:r>
              <a:rPr sz="2300" dirty="0" err="1">
                <a:solidFill>
                  <a:schemeClr val="bg1"/>
                </a:solidFill>
              </a:rPr>
              <a:t>tasa</a:t>
            </a:r>
            <a:r>
              <a:rPr sz="2300" dirty="0">
                <a:solidFill>
                  <a:schemeClr val="bg1"/>
                </a:solidFill>
              </a:rPr>
              <a:t> de </a:t>
            </a:r>
            <a:r>
              <a:rPr sz="2300" dirty="0" err="1">
                <a:solidFill>
                  <a:schemeClr val="bg1"/>
                </a:solidFill>
              </a:rPr>
              <a:t>aplicación</a:t>
            </a:r>
            <a:r>
              <a:rPr sz="2300" dirty="0">
                <a:solidFill>
                  <a:schemeClr val="bg1"/>
                </a:solidFill>
              </a:rPr>
              <a:t> </a:t>
            </a:r>
            <a:r>
              <a:rPr sz="2300" dirty="0" err="1">
                <a:solidFill>
                  <a:schemeClr val="bg1"/>
                </a:solidFill>
              </a:rPr>
              <a:t>apropiada</a:t>
            </a:r>
            <a:endParaRPr sz="2300" dirty="0">
              <a:solidFill>
                <a:schemeClr val="bg1"/>
              </a:solidFill>
            </a:endParaRPr>
          </a:p>
          <a:p>
            <a:pPr marL="0" indent="0" eaLnBrk="1" hangingPunct="1">
              <a:spcBef>
                <a:spcPct val="0"/>
              </a:spcBef>
              <a:spcAft>
                <a:spcPts val="2200"/>
              </a:spcAft>
              <a:buNone/>
              <a:defRPr kumimoji="1" sz="2400">
                <a:latin typeface="Arial" charset="0"/>
                <a:ea typeface="ＭＳ Ｐゴシック" pitchFamily="34" charset="-128"/>
                <a:cs typeface="+mn-cs"/>
              </a:defRPr>
            </a:pPr>
            <a:r>
              <a:rPr sz="2300" dirty="0">
                <a:solidFill>
                  <a:schemeClr val="bg1"/>
                </a:solidFill>
              </a:rPr>
              <a:t>Tasa </a:t>
            </a:r>
            <a:r>
              <a:rPr sz="2300" dirty="0">
                <a:solidFill>
                  <a:srgbClr val="FFB005"/>
                </a:solidFill>
              </a:rPr>
              <a:t>x</a:t>
            </a:r>
            <a:r>
              <a:rPr sz="2300" dirty="0">
                <a:solidFill>
                  <a:schemeClr val="bg1"/>
                </a:solidFill>
              </a:rPr>
              <a:t> </a:t>
            </a:r>
            <a:r>
              <a:rPr sz="2300" dirty="0" err="1">
                <a:solidFill>
                  <a:schemeClr val="bg1"/>
                </a:solidFill>
              </a:rPr>
              <a:t>Área</a:t>
            </a:r>
            <a:r>
              <a:rPr sz="2300" dirty="0">
                <a:solidFill>
                  <a:schemeClr val="bg1"/>
                </a:solidFill>
              </a:rPr>
              <a:t> </a:t>
            </a:r>
            <a:r>
              <a:rPr sz="2300" dirty="0">
                <a:solidFill>
                  <a:srgbClr val="FFB005"/>
                </a:solidFill>
              </a:rPr>
              <a:t>=</a:t>
            </a:r>
            <a:r>
              <a:rPr sz="2300" dirty="0">
                <a:solidFill>
                  <a:schemeClr val="bg1"/>
                </a:solidFill>
              </a:rPr>
              <a:t> </a:t>
            </a:r>
            <a:r>
              <a:rPr sz="2300" dirty="0" err="1">
                <a:solidFill>
                  <a:schemeClr val="bg1"/>
                </a:solidFill>
              </a:rPr>
              <a:t>Galones</a:t>
            </a:r>
            <a:r>
              <a:rPr sz="2300" dirty="0">
                <a:solidFill>
                  <a:schemeClr val="bg1"/>
                </a:solidFill>
              </a:rPr>
              <a:t> </a:t>
            </a:r>
            <a:r>
              <a:rPr sz="2300" dirty="0" err="1">
                <a:solidFill>
                  <a:schemeClr val="bg1"/>
                </a:solidFill>
              </a:rPr>
              <a:t>por</a:t>
            </a:r>
            <a:r>
              <a:rPr sz="2300" dirty="0">
                <a:solidFill>
                  <a:schemeClr val="bg1"/>
                </a:solidFill>
              </a:rPr>
              <a:t> </a:t>
            </a:r>
            <a:r>
              <a:rPr sz="2300" dirty="0" err="1">
                <a:solidFill>
                  <a:schemeClr val="bg1"/>
                </a:solidFill>
              </a:rPr>
              <a:t>mi</a:t>
            </a:r>
            <a:r>
              <a:rPr sz="2300" dirty="0" err="1"/>
              <a:t>nuto</a:t>
            </a:r>
            <a:r>
              <a:rPr sz="2300" dirty="0"/>
              <a:t> (GPM) </a:t>
            </a:r>
            <a:r>
              <a:rPr lang="es-ES" sz="2300" dirty="0"/>
              <a:t>de solución de espuma terminada</a:t>
            </a:r>
            <a:endParaRPr kumimoji="1" lang="en-US" sz="2300" dirty="0">
              <a:solidFill>
                <a:schemeClr val="bg1"/>
              </a:solidFill>
              <a:latin typeface="Arial" charset="0"/>
              <a:ea typeface="ＭＳ Ｐゴシック" pitchFamily="34" charset="-128"/>
              <a:cs typeface="+mn-cs"/>
            </a:endParaRPr>
          </a:p>
          <a:p>
            <a:pPr marL="0" indent="0" eaLnBrk="1" hangingPunct="1">
              <a:spcBef>
                <a:spcPct val="0"/>
              </a:spcBef>
              <a:spcAft>
                <a:spcPts val="2200"/>
              </a:spcAft>
              <a:buNone/>
              <a:defRPr kumimoji="1" sz="2400">
                <a:latin typeface="Arial" charset="0"/>
                <a:ea typeface="ＭＳ Ｐゴシック" pitchFamily="34" charset="-128"/>
                <a:cs typeface="+mn-cs"/>
              </a:defRPr>
            </a:pPr>
            <a:r>
              <a:rPr lang="en-US" sz="2300" dirty="0">
                <a:solidFill>
                  <a:schemeClr val="bg1"/>
                </a:solidFill>
              </a:rPr>
              <a:t>GPM </a:t>
            </a:r>
            <a:r>
              <a:rPr kumimoji="1" lang="es-ES" sz="2400" dirty="0"/>
              <a:t>de solución de espuma terminada</a:t>
            </a:r>
            <a:r>
              <a:rPr lang="en-US" sz="2300" dirty="0">
                <a:solidFill>
                  <a:schemeClr val="bg1"/>
                </a:solidFill>
              </a:rPr>
              <a:t> </a:t>
            </a:r>
            <a:r>
              <a:rPr lang="en-US" sz="2300" dirty="0">
                <a:solidFill>
                  <a:srgbClr val="FFB005"/>
                </a:solidFill>
              </a:rPr>
              <a:t>x</a:t>
            </a:r>
            <a:r>
              <a:rPr lang="en-US" sz="2300" dirty="0">
                <a:solidFill>
                  <a:schemeClr val="bg1"/>
                </a:solidFill>
              </a:rPr>
              <a:t> % de </a:t>
            </a:r>
            <a:r>
              <a:rPr lang="en-US" sz="2300" dirty="0" err="1"/>
              <a:t>c</a:t>
            </a:r>
            <a:r>
              <a:rPr lang="en-US" sz="2300" dirty="0" err="1">
                <a:solidFill>
                  <a:schemeClr val="bg1"/>
                </a:solidFill>
              </a:rPr>
              <a:t>oncentrado</a:t>
            </a:r>
            <a:r>
              <a:rPr lang="en-US" sz="2300" dirty="0">
                <a:solidFill>
                  <a:schemeClr val="bg1"/>
                </a:solidFill>
              </a:rPr>
              <a:t> </a:t>
            </a:r>
            <a:r>
              <a:rPr lang="en-US" sz="2300" dirty="0" err="1">
                <a:solidFill>
                  <a:schemeClr val="bg1"/>
                </a:solidFill>
              </a:rPr>
              <a:t>líquido</a:t>
            </a:r>
            <a:r>
              <a:rPr lang="en-US" sz="2300" dirty="0">
                <a:solidFill>
                  <a:schemeClr val="bg1"/>
                </a:solidFill>
              </a:rPr>
              <a:t> </a:t>
            </a:r>
            <a:r>
              <a:rPr lang="en-US" sz="2300" dirty="0" err="1">
                <a:solidFill>
                  <a:schemeClr val="bg1"/>
                </a:solidFill>
              </a:rPr>
              <a:t>espumógeno</a:t>
            </a:r>
            <a:r>
              <a:rPr lang="en-US" sz="2300" dirty="0">
                <a:solidFill>
                  <a:schemeClr val="bg1"/>
                </a:solidFill>
              </a:rPr>
              <a:t> </a:t>
            </a:r>
            <a:r>
              <a:rPr lang="en-US" sz="2300" dirty="0">
                <a:solidFill>
                  <a:srgbClr val="FFB005"/>
                </a:solidFill>
              </a:rPr>
              <a:t>=</a:t>
            </a:r>
            <a:r>
              <a:rPr lang="en-US" sz="2300" dirty="0">
                <a:solidFill>
                  <a:schemeClr val="bg1"/>
                </a:solidFill>
              </a:rPr>
              <a:t> </a:t>
            </a:r>
            <a:r>
              <a:rPr lang="en-US" sz="2300" dirty="0" err="1"/>
              <a:t>Galones</a:t>
            </a:r>
            <a:r>
              <a:rPr lang="en-US" sz="2300" dirty="0"/>
              <a:t> de </a:t>
            </a:r>
            <a:r>
              <a:rPr lang="en-US" sz="2300" dirty="0" err="1"/>
              <a:t>concentrado</a:t>
            </a:r>
            <a:r>
              <a:rPr lang="en-US" sz="2300" dirty="0"/>
              <a:t> de </a:t>
            </a:r>
            <a:r>
              <a:rPr lang="en-US" sz="2300" dirty="0" err="1"/>
              <a:t>espuma</a:t>
            </a:r>
            <a:r>
              <a:rPr lang="en-US" sz="2300" dirty="0"/>
              <a:t> </a:t>
            </a:r>
            <a:r>
              <a:rPr lang="en-US" sz="2300" dirty="0" err="1"/>
              <a:t>líquido</a:t>
            </a:r>
            <a:r>
              <a:rPr lang="en-US" sz="2300" dirty="0"/>
              <a:t> </a:t>
            </a:r>
            <a:r>
              <a:rPr lang="en-US" sz="2300" dirty="0" err="1"/>
              <a:t>por</a:t>
            </a:r>
            <a:r>
              <a:rPr lang="en-US" sz="2300" dirty="0"/>
              <a:t> minute</a:t>
            </a:r>
          </a:p>
          <a:p>
            <a:pPr marL="0" indent="0" eaLnBrk="1" hangingPunct="1">
              <a:spcBef>
                <a:spcPct val="0"/>
              </a:spcBef>
              <a:spcAft>
                <a:spcPts val="2200"/>
              </a:spcAft>
              <a:buNone/>
              <a:defRPr kumimoji="1" sz="2400">
                <a:latin typeface="Arial" charset="0"/>
                <a:ea typeface="ＭＳ Ｐゴシック" pitchFamily="34" charset="-128"/>
                <a:cs typeface="+mn-cs"/>
              </a:defRPr>
            </a:pPr>
            <a:r>
              <a:rPr lang="en-US" sz="2300" dirty="0" err="1"/>
              <a:t>Galones</a:t>
            </a:r>
            <a:r>
              <a:rPr lang="en-US" sz="2300" dirty="0"/>
              <a:t> de </a:t>
            </a:r>
            <a:r>
              <a:rPr lang="en-US" sz="2300" dirty="0" err="1"/>
              <a:t>concentrado</a:t>
            </a:r>
            <a:r>
              <a:rPr lang="en-US" sz="2300" dirty="0"/>
              <a:t> de </a:t>
            </a:r>
            <a:r>
              <a:rPr lang="en-US" sz="2300" dirty="0" err="1"/>
              <a:t>espuma</a:t>
            </a:r>
            <a:r>
              <a:rPr lang="en-US" sz="2300" dirty="0"/>
              <a:t> </a:t>
            </a:r>
            <a:r>
              <a:rPr lang="en-US" sz="2300" dirty="0" err="1"/>
              <a:t>líquido</a:t>
            </a:r>
            <a:r>
              <a:rPr lang="en-US" sz="2300" dirty="0"/>
              <a:t> </a:t>
            </a:r>
            <a:r>
              <a:rPr lang="en-US" sz="2300" dirty="0" err="1"/>
              <a:t>por</a:t>
            </a:r>
            <a:r>
              <a:rPr lang="en-US" sz="2300" dirty="0"/>
              <a:t> minute </a:t>
            </a:r>
            <a:r>
              <a:rPr sz="2300" dirty="0">
                <a:solidFill>
                  <a:srgbClr val="FFB005"/>
                </a:solidFill>
              </a:rPr>
              <a:t>x</a:t>
            </a:r>
            <a:r>
              <a:rPr sz="2300" dirty="0">
                <a:solidFill>
                  <a:schemeClr val="bg1"/>
                </a:solidFill>
              </a:rPr>
              <a:t> </a:t>
            </a:r>
            <a:r>
              <a:rPr sz="2300" dirty="0" err="1">
                <a:solidFill>
                  <a:schemeClr val="bg1"/>
                </a:solidFill>
              </a:rPr>
              <a:t>Duración</a:t>
            </a:r>
            <a:r>
              <a:rPr sz="2300" dirty="0">
                <a:solidFill>
                  <a:schemeClr val="bg1"/>
                </a:solidFill>
              </a:rPr>
              <a:t> del </a:t>
            </a:r>
            <a:r>
              <a:rPr sz="2300" dirty="0" err="1">
                <a:solidFill>
                  <a:schemeClr val="bg1"/>
                </a:solidFill>
              </a:rPr>
              <a:t>flujo</a:t>
            </a:r>
            <a:r>
              <a:rPr sz="2300" dirty="0">
                <a:solidFill>
                  <a:schemeClr val="bg1"/>
                </a:solidFill>
              </a:rPr>
              <a:t> </a:t>
            </a:r>
            <a:r>
              <a:rPr sz="2300" dirty="0">
                <a:solidFill>
                  <a:srgbClr val="FFB005"/>
                </a:solidFill>
              </a:rPr>
              <a:t>=</a:t>
            </a:r>
            <a:r>
              <a:rPr sz="2300" dirty="0">
                <a:solidFill>
                  <a:schemeClr val="bg1"/>
                </a:solidFill>
              </a:rPr>
              <a:t> Total de </a:t>
            </a:r>
            <a:r>
              <a:rPr sz="2300" dirty="0" err="1">
                <a:solidFill>
                  <a:schemeClr val="bg1"/>
                </a:solidFill>
              </a:rPr>
              <a:t>galones</a:t>
            </a:r>
            <a:r>
              <a:rPr sz="2300" dirty="0">
                <a:solidFill>
                  <a:schemeClr val="bg1"/>
                </a:solidFill>
              </a:rPr>
              <a:t> de </a:t>
            </a:r>
            <a:r>
              <a:rPr sz="2300" dirty="0" err="1">
                <a:solidFill>
                  <a:schemeClr val="bg1"/>
                </a:solidFill>
              </a:rPr>
              <a:t>concentrado</a:t>
            </a:r>
            <a:r>
              <a:rPr sz="2300" dirty="0">
                <a:solidFill>
                  <a:schemeClr val="bg1"/>
                </a:solidFill>
              </a:rPr>
              <a:t> </a:t>
            </a:r>
            <a:r>
              <a:rPr sz="2300" dirty="0" err="1">
                <a:solidFill>
                  <a:schemeClr val="bg1"/>
                </a:solidFill>
              </a:rPr>
              <a:t>líquido</a:t>
            </a:r>
            <a:r>
              <a:rPr sz="2300" dirty="0">
                <a:solidFill>
                  <a:schemeClr val="bg1"/>
                </a:solidFill>
              </a:rPr>
              <a:t> de </a:t>
            </a:r>
            <a:r>
              <a:rPr sz="2300" dirty="0" err="1">
                <a:solidFill>
                  <a:schemeClr val="bg1"/>
                </a:solidFill>
              </a:rPr>
              <a:t>espuma</a:t>
            </a:r>
            <a:r>
              <a:rPr sz="2300" dirty="0">
                <a:solidFill>
                  <a:schemeClr val="bg1"/>
                </a:solidFill>
              </a:rPr>
              <a:t> </a:t>
            </a:r>
            <a:r>
              <a:rPr sz="2300" dirty="0" err="1">
                <a:solidFill>
                  <a:schemeClr val="bg1"/>
                </a:solidFill>
              </a:rPr>
              <a:t>requeridos</a:t>
            </a:r>
            <a:endParaRPr sz="2300" dirty="0">
              <a:solidFill>
                <a:schemeClr val="bg1"/>
              </a:solidFill>
            </a:endParaRPr>
          </a:p>
        </p:txBody>
      </p:sp>
      <p:sp>
        <p:nvSpPr>
          <p:cNvPr id="2" name="Oval 1">
            <a:extLst>
              <a:ext uri="{FF2B5EF4-FFF2-40B4-BE49-F238E27FC236}">
                <a16:creationId xmlns:a16="http://schemas.microsoft.com/office/drawing/2014/main" id="{6E967EF6-0A64-E2B1-03FF-44B4B582B908}"/>
              </a:ext>
            </a:extLst>
          </p:cNvPr>
          <p:cNvSpPr/>
          <p:nvPr/>
        </p:nvSpPr>
        <p:spPr>
          <a:xfrm>
            <a:off x="551877" y="1026593"/>
            <a:ext cx="457200" cy="457200"/>
          </a:xfrm>
          <a:prstGeom prst="ellipse">
            <a:avLst/>
          </a:prstGeom>
          <a:noFill/>
          <a:ln>
            <a:solidFill>
              <a:srgbClr val="FFC200"/>
            </a:solid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b="1">
                <a:solidFill>
                  <a:srgbClr val="FFC200"/>
                </a:solidFill>
              </a:defRPr>
            </a:pPr>
            <a:r>
              <a:t>1</a:t>
            </a:r>
          </a:p>
        </p:txBody>
      </p:sp>
      <p:sp>
        <p:nvSpPr>
          <p:cNvPr id="3" name="Oval 2">
            <a:extLst>
              <a:ext uri="{FF2B5EF4-FFF2-40B4-BE49-F238E27FC236}">
                <a16:creationId xmlns:a16="http://schemas.microsoft.com/office/drawing/2014/main" id="{260A79E0-5B1F-9423-AACE-8B0DEAE524AD}"/>
              </a:ext>
            </a:extLst>
          </p:cNvPr>
          <p:cNvSpPr/>
          <p:nvPr/>
        </p:nvSpPr>
        <p:spPr>
          <a:xfrm>
            <a:off x="551877" y="1676400"/>
            <a:ext cx="457200" cy="457200"/>
          </a:xfrm>
          <a:prstGeom prst="ellipse">
            <a:avLst/>
          </a:prstGeom>
          <a:noFill/>
          <a:ln>
            <a:solidFill>
              <a:srgbClr val="FFC200"/>
            </a:solid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b="1">
                <a:solidFill>
                  <a:srgbClr val="FFC200"/>
                </a:solidFill>
              </a:defRPr>
            </a:pPr>
            <a:r>
              <a:t>2</a:t>
            </a:r>
          </a:p>
        </p:txBody>
      </p:sp>
      <p:sp>
        <p:nvSpPr>
          <p:cNvPr id="4" name="Oval 3">
            <a:extLst>
              <a:ext uri="{FF2B5EF4-FFF2-40B4-BE49-F238E27FC236}">
                <a16:creationId xmlns:a16="http://schemas.microsoft.com/office/drawing/2014/main" id="{782ACD7A-A559-1713-642E-F2B22B5EB51E}"/>
              </a:ext>
            </a:extLst>
          </p:cNvPr>
          <p:cNvSpPr/>
          <p:nvPr/>
        </p:nvSpPr>
        <p:spPr>
          <a:xfrm>
            <a:off x="551877" y="2326207"/>
            <a:ext cx="457200" cy="457200"/>
          </a:xfrm>
          <a:prstGeom prst="ellipse">
            <a:avLst/>
          </a:prstGeom>
          <a:noFill/>
          <a:ln>
            <a:solidFill>
              <a:srgbClr val="FFC200"/>
            </a:solid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b="1">
                <a:solidFill>
                  <a:srgbClr val="FFC200"/>
                </a:solidFill>
              </a:defRPr>
            </a:pPr>
            <a:r>
              <a:t>3</a:t>
            </a:r>
          </a:p>
        </p:txBody>
      </p:sp>
      <p:sp>
        <p:nvSpPr>
          <p:cNvPr id="5" name="Oval 4">
            <a:extLst>
              <a:ext uri="{FF2B5EF4-FFF2-40B4-BE49-F238E27FC236}">
                <a16:creationId xmlns:a16="http://schemas.microsoft.com/office/drawing/2014/main" id="{BE562D8C-5C46-6DB6-CFBF-FAD27467DA94}"/>
              </a:ext>
            </a:extLst>
          </p:cNvPr>
          <p:cNvSpPr/>
          <p:nvPr/>
        </p:nvSpPr>
        <p:spPr>
          <a:xfrm>
            <a:off x="551877" y="2973642"/>
            <a:ext cx="457200" cy="457200"/>
          </a:xfrm>
          <a:prstGeom prst="ellipse">
            <a:avLst/>
          </a:prstGeom>
          <a:noFill/>
          <a:ln>
            <a:solidFill>
              <a:srgbClr val="FFC200"/>
            </a:solid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b="1">
                <a:solidFill>
                  <a:srgbClr val="FFC200"/>
                </a:solidFill>
              </a:defRPr>
            </a:pPr>
            <a:r>
              <a:t>4</a:t>
            </a:r>
          </a:p>
        </p:txBody>
      </p:sp>
      <p:sp>
        <p:nvSpPr>
          <p:cNvPr id="6" name="Oval 5">
            <a:extLst>
              <a:ext uri="{FF2B5EF4-FFF2-40B4-BE49-F238E27FC236}">
                <a16:creationId xmlns:a16="http://schemas.microsoft.com/office/drawing/2014/main" id="{EFD9267E-097D-70DD-A944-6FBEA0F2441E}"/>
              </a:ext>
            </a:extLst>
          </p:cNvPr>
          <p:cNvSpPr/>
          <p:nvPr/>
        </p:nvSpPr>
        <p:spPr>
          <a:xfrm>
            <a:off x="551877" y="4002129"/>
            <a:ext cx="457200" cy="457200"/>
          </a:xfrm>
          <a:prstGeom prst="ellipse">
            <a:avLst/>
          </a:prstGeom>
          <a:noFill/>
          <a:ln>
            <a:solidFill>
              <a:srgbClr val="FFC200"/>
            </a:solid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b="1">
                <a:solidFill>
                  <a:srgbClr val="FFC200"/>
                </a:solidFill>
              </a:defRPr>
            </a:pPr>
            <a:r>
              <a:rPr dirty="0"/>
              <a:t>5</a:t>
            </a:r>
          </a:p>
        </p:txBody>
      </p:sp>
      <p:sp>
        <p:nvSpPr>
          <p:cNvPr id="7" name="Title 6">
            <a:extLst>
              <a:ext uri="{FF2B5EF4-FFF2-40B4-BE49-F238E27FC236}">
                <a16:creationId xmlns:a16="http://schemas.microsoft.com/office/drawing/2014/main" id="{EF9832D5-D3B6-EB7D-3298-62757EC80DDB}"/>
              </a:ext>
            </a:extLst>
          </p:cNvPr>
          <p:cNvSpPr>
            <a:spLocks noGrp="1"/>
          </p:cNvSpPr>
          <p:nvPr>
            <p:ph type="title"/>
          </p:nvPr>
        </p:nvSpPr>
        <p:spPr/>
        <p:txBody>
          <a:bodyPr>
            <a:noAutofit/>
          </a:bodyPr>
          <a:lstStyle/>
          <a:p>
            <a:pPr>
              <a:defRPr sz="4000"/>
            </a:pPr>
            <a:r>
              <a:t>Cálculo del derrame</a:t>
            </a:r>
          </a:p>
        </p:txBody>
      </p:sp>
      <p:sp>
        <p:nvSpPr>
          <p:cNvPr id="9" name="TextBox 8">
            <a:extLst>
              <a:ext uri="{FF2B5EF4-FFF2-40B4-BE49-F238E27FC236}">
                <a16:creationId xmlns:a16="http://schemas.microsoft.com/office/drawing/2014/main" id="{0A431692-333C-5974-3315-ADD81EC4C817}"/>
              </a:ext>
            </a:extLst>
          </p:cNvPr>
          <p:cNvSpPr txBox="1"/>
          <p:nvPr/>
        </p:nvSpPr>
        <p:spPr>
          <a:xfrm>
            <a:off x="533400" y="4651936"/>
            <a:ext cx="10934700" cy="1977464"/>
          </a:xfrm>
          <a:prstGeom prst="rect">
            <a:avLst/>
          </a:prstGeom>
          <a:noFill/>
        </p:spPr>
        <p:txBody>
          <a:bodyPr wrap="square">
            <a:spAutoFit/>
          </a:bodyPr>
          <a:lstStyle/>
          <a:p>
            <a:pPr marL="0" indent="0" eaLnBrk="1" hangingPunct="1">
              <a:spcBef>
                <a:spcPct val="0"/>
              </a:spcBef>
              <a:buFont typeface="Arial" panose="020B0604020202020204" pitchFamily="34" charset="0"/>
              <a:buNone/>
              <a:defRPr kumimoji="1">
                <a:solidFill>
                  <a:schemeClr val="bg1"/>
                </a:solidFill>
                <a:latin typeface="Arial" charset="0"/>
                <a:ea typeface="ＭＳ Ｐゴシック" pitchFamily="34" charset="-128"/>
                <a:cs typeface="+mn-cs"/>
              </a:defRPr>
            </a:pPr>
            <a:r>
              <a:rPr sz="2300" dirty="0" err="1"/>
              <a:t>Derrames</a:t>
            </a:r>
            <a:r>
              <a:rPr sz="2300" dirty="0"/>
              <a:t>: Tiempo </a:t>
            </a:r>
            <a:r>
              <a:rPr sz="2300" dirty="0" err="1"/>
              <a:t>mínimo</a:t>
            </a:r>
            <a:r>
              <a:rPr sz="2300" dirty="0"/>
              <a:t> de </a:t>
            </a:r>
            <a:r>
              <a:rPr sz="2300" dirty="0" err="1"/>
              <a:t>flujo</a:t>
            </a:r>
            <a:r>
              <a:rPr sz="2300" dirty="0"/>
              <a:t> de 30 </a:t>
            </a:r>
            <a:r>
              <a:rPr sz="2300" dirty="0" err="1"/>
              <a:t>minutos</a:t>
            </a:r>
            <a:r>
              <a:rPr sz="2300" dirty="0"/>
              <a:t> para </a:t>
            </a:r>
            <a:r>
              <a:rPr sz="2300" dirty="0" err="1"/>
              <a:t>etanol</a:t>
            </a:r>
            <a:r>
              <a:rPr sz="2300" dirty="0"/>
              <a:t> y combustibles </a:t>
            </a:r>
            <a:r>
              <a:rPr sz="2300" dirty="0" err="1"/>
              <a:t>mezclados</a:t>
            </a:r>
            <a:r>
              <a:rPr sz="2300" dirty="0"/>
              <a:t> con </a:t>
            </a:r>
            <a:r>
              <a:rPr sz="2300" dirty="0" err="1"/>
              <a:t>etanol</a:t>
            </a:r>
            <a:r>
              <a:rPr sz="2300" dirty="0"/>
              <a:t>.</a:t>
            </a:r>
          </a:p>
          <a:p>
            <a:pPr marL="0" indent="0" eaLnBrk="1" hangingPunct="1">
              <a:spcBef>
                <a:spcPct val="0"/>
              </a:spcBef>
              <a:buFont typeface="Arial" panose="020B0604020202020204" pitchFamily="34" charset="0"/>
              <a:buNone/>
              <a:defRPr kumimoji="1">
                <a:solidFill>
                  <a:srgbClr val="FFB005"/>
                </a:solidFill>
                <a:latin typeface="Arial" charset="0"/>
                <a:ea typeface="ＭＳ Ｐゴシック" pitchFamily="34" charset="-128"/>
                <a:cs typeface="+mn-cs"/>
              </a:defRPr>
            </a:pPr>
            <a:r>
              <a:rPr sz="2300" dirty="0"/>
              <a:t>(El </a:t>
            </a:r>
            <a:r>
              <a:rPr sz="2300" dirty="0" err="1"/>
              <a:t>tiempo</a:t>
            </a:r>
            <a:r>
              <a:rPr sz="2300" dirty="0"/>
              <a:t> de </a:t>
            </a:r>
            <a:r>
              <a:rPr sz="2300" dirty="0" err="1"/>
              <a:t>flujo</a:t>
            </a:r>
            <a:r>
              <a:rPr sz="2300" dirty="0"/>
              <a:t> del </a:t>
            </a:r>
            <a:r>
              <a:rPr sz="2300" dirty="0" err="1"/>
              <a:t>incidente</a:t>
            </a:r>
            <a:r>
              <a:rPr sz="2300" dirty="0"/>
              <a:t> se </a:t>
            </a:r>
            <a:r>
              <a:rPr sz="2300" dirty="0" err="1"/>
              <a:t>basa</a:t>
            </a:r>
            <a:r>
              <a:rPr sz="2300" dirty="0"/>
              <a:t> </a:t>
            </a:r>
            <a:r>
              <a:rPr sz="2300" dirty="0" err="1"/>
              <a:t>en</a:t>
            </a:r>
            <a:r>
              <a:rPr sz="2300" dirty="0"/>
              <a:t> las </a:t>
            </a:r>
            <a:r>
              <a:rPr sz="2300" dirty="0" err="1"/>
              <a:t>recomendaciones</a:t>
            </a:r>
            <a:r>
              <a:rPr sz="2300" dirty="0"/>
              <a:t> del </a:t>
            </a:r>
            <a:r>
              <a:rPr sz="2300" dirty="0" err="1"/>
              <a:t>fabricante</a:t>
            </a:r>
            <a:r>
              <a:rPr sz="2300" dirty="0"/>
              <a:t> </a:t>
            </a:r>
            <a:br>
              <a:rPr lang="es-AR" sz="2300" dirty="0"/>
            </a:br>
            <a:r>
              <a:rPr sz="2300" dirty="0"/>
              <a:t>de la </a:t>
            </a:r>
            <a:r>
              <a:rPr sz="2300" dirty="0" err="1"/>
              <a:t>espuma</a:t>
            </a:r>
            <a:r>
              <a:rPr sz="2300" dirty="0"/>
              <a:t> y </a:t>
            </a:r>
            <a:r>
              <a:rPr sz="2300" dirty="0" err="1"/>
              <a:t>en</a:t>
            </a:r>
            <a:r>
              <a:rPr sz="2300" dirty="0"/>
              <a:t> </a:t>
            </a:r>
            <a:r>
              <a:rPr sz="2300" dirty="0" err="1"/>
              <a:t>el</a:t>
            </a:r>
            <a:r>
              <a:rPr sz="2300" dirty="0"/>
              <a:t> </a:t>
            </a:r>
            <a:r>
              <a:rPr sz="2300" dirty="0" err="1"/>
              <a:t>tipo</a:t>
            </a:r>
            <a:r>
              <a:rPr sz="2300" dirty="0"/>
              <a:t> de </a:t>
            </a:r>
            <a:r>
              <a:rPr sz="2300" dirty="0" err="1"/>
              <a:t>espuma</a:t>
            </a:r>
            <a:r>
              <a:rPr sz="2300" dirty="0"/>
              <a:t>).</a:t>
            </a:r>
          </a:p>
          <a:p>
            <a:pPr marL="0" indent="0" eaLnBrk="1" hangingPunct="1">
              <a:spcBef>
                <a:spcPct val="0"/>
              </a:spcBef>
              <a:buFont typeface="Arial" panose="020B0604020202020204" pitchFamily="34" charset="0"/>
              <a:buNone/>
            </a:pPr>
            <a:endParaRPr sz="1050" dirty="0">
              <a:solidFill>
                <a:schemeClr val="bg1"/>
              </a:solidFill>
              <a:effectLst>
                <a:outerShdw blurRad="38100" dist="38100" dir="2700000" algn="tl">
                  <a:srgbClr val="000000">
                    <a:alpha val="43137"/>
                  </a:srgbClr>
                </a:outerShdw>
              </a:effectLst>
              <a:latin typeface="Arial" charset="0"/>
              <a:ea typeface="ＭＳ Ｐゴシック" pitchFamily="34" charset="-128"/>
            </a:endParaRPr>
          </a:p>
          <a:p>
            <a:pPr marL="0" indent="0" eaLnBrk="1" hangingPunct="1">
              <a:spcBef>
                <a:spcPct val="0"/>
              </a:spcBef>
              <a:buFont typeface="Arial" panose="020B0604020202020204" pitchFamily="34" charset="0"/>
              <a:buNone/>
              <a:defRPr sz="2000" i="1">
                <a:solidFill>
                  <a:schemeClr val="bg1"/>
                </a:solidFill>
                <a:latin typeface="Arial" charset="0"/>
                <a:ea typeface="ＭＳ Ｐゴシック" pitchFamily="34" charset="-128"/>
              </a:defRPr>
            </a:pPr>
            <a:r>
              <a:rPr dirty="0"/>
              <a:t>El caudal </a:t>
            </a:r>
            <a:r>
              <a:rPr dirty="0" err="1"/>
              <a:t>determinará</a:t>
            </a:r>
            <a:r>
              <a:rPr dirty="0"/>
              <a:t> </a:t>
            </a:r>
            <a:r>
              <a:rPr dirty="0" err="1"/>
              <a:t>qué</a:t>
            </a:r>
            <a:r>
              <a:rPr dirty="0"/>
              <a:t> </a:t>
            </a:r>
            <a:r>
              <a:rPr dirty="0" err="1"/>
              <a:t>boquillas</a:t>
            </a:r>
            <a:r>
              <a:rPr dirty="0"/>
              <a:t> o </a:t>
            </a:r>
            <a:r>
              <a:rPr dirty="0" err="1"/>
              <a:t>combinación</a:t>
            </a:r>
            <a:r>
              <a:rPr dirty="0"/>
              <a:t> de </a:t>
            </a:r>
            <a:r>
              <a:rPr dirty="0" err="1"/>
              <a:t>boquillas</a:t>
            </a:r>
            <a:r>
              <a:rPr dirty="0"/>
              <a:t> </a:t>
            </a:r>
            <a:r>
              <a:rPr dirty="0" err="1"/>
              <a:t>serán</a:t>
            </a:r>
            <a:r>
              <a:rPr dirty="0"/>
              <a:t> </a:t>
            </a:r>
            <a:r>
              <a:rPr dirty="0" err="1"/>
              <a:t>necesarias</a:t>
            </a:r>
            <a:r>
              <a:rPr dirty="0"/>
              <a:t>…</a:t>
            </a:r>
            <a:endParaRPr sz="2000" i="1" dirty="0">
              <a:latin typeface="Verdana" pitchFamily="34" charset="0"/>
              <a:ea typeface="ＭＳ Ｐゴシック" pitchFamily="34" charset="-128"/>
            </a:endParaRPr>
          </a:p>
        </p:txBody>
      </p:sp>
      <p:cxnSp>
        <p:nvCxnSpPr>
          <p:cNvPr id="11" name="Straight Connector 10">
            <a:extLst>
              <a:ext uri="{FF2B5EF4-FFF2-40B4-BE49-F238E27FC236}">
                <a16:creationId xmlns:a16="http://schemas.microsoft.com/office/drawing/2014/main" id="{4CBD53C3-CB3A-5882-8DD1-C9206B514B1B}"/>
              </a:ext>
            </a:extLst>
          </p:cNvPr>
          <p:cNvCxnSpPr/>
          <p:nvPr/>
        </p:nvCxnSpPr>
        <p:spPr>
          <a:xfrm>
            <a:off x="513777" y="4658863"/>
            <a:ext cx="10954323"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55157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21AC84F-8D23-E9C1-C384-D53E4F1016F7}"/>
              </a:ext>
            </a:extLst>
          </p:cNvPr>
          <p:cNvSpPr>
            <a:spLocks noGrp="1"/>
          </p:cNvSpPr>
          <p:nvPr>
            <p:ph type="title"/>
          </p:nvPr>
        </p:nvSpPr>
        <p:spPr/>
        <p:txBody>
          <a:bodyPr>
            <a:noAutofit/>
          </a:bodyPr>
          <a:lstStyle/>
          <a:p>
            <a:pPr>
              <a:defRPr sz="4000"/>
            </a:pPr>
            <a:r>
              <a:t>Tasas de aplicación</a:t>
            </a:r>
          </a:p>
        </p:txBody>
      </p:sp>
      <p:pic>
        <p:nvPicPr>
          <p:cNvPr id="5" name="Picture 4">
            <a:extLst>
              <a:ext uri="{FF2B5EF4-FFF2-40B4-BE49-F238E27FC236}">
                <a16:creationId xmlns:a16="http://schemas.microsoft.com/office/drawing/2014/main" id="{724EE9DF-B661-D471-FD56-A4A9570850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6997" y="1020758"/>
            <a:ext cx="6858005" cy="5486404"/>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AC445D-49ED-425B-BF82-BEC452742736}"/>
              </a:ext>
            </a:extLst>
          </p:cNvPr>
          <p:cNvSpPr>
            <a:spLocks noGrp="1"/>
          </p:cNvSpPr>
          <p:nvPr>
            <p:ph type="body" sz="quarter" idx="11"/>
          </p:nvPr>
        </p:nvSpPr>
        <p:spPr>
          <a:xfrm>
            <a:off x="6269492" y="1255239"/>
            <a:ext cx="5922508" cy="5234766"/>
          </a:xfrm>
        </p:spPr>
        <p:txBody>
          <a:bodyPr wrap="square">
            <a:spAutoFit/>
          </a:bodyPr>
          <a:lstStyle/>
          <a:p>
            <a:pPr marL="0" indent="0" eaLnBrk="1" hangingPunct="1">
              <a:lnSpc>
                <a:spcPts val="2300"/>
              </a:lnSpc>
              <a:spcBef>
                <a:spcPct val="0"/>
              </a:spcBef>
              <a:spcAft>
                <a:spcPts val="1400"/>
              </a:spcAft>
              <a:buNone/>
              <a:defRPr kumimoji="1" sz="2400">
                <a:latin typeface="Arial" charset="0"/>
                <a:ea typeface="ＭＳ Ｐゴシック" pitchFamily="34" charset="-128"/>
              </a:defRPr>
            </a:pPr>
            <a:r>
              <a:rPr sz="2200" dirty="0" err="1">
                <a:solidFill>
                  <a:schemeClr val="bg1"/>
                </a:solidFill>
              </a:rPr>
              <a:t>Determinar</a:t>
            </a:r>
            <a:r>
              <a:rPr sz="2200" dirty="0">
                <a:solidFill>
                  <a:schemeClr val="bg1"/>
                </a:solidFill>
              </a:rPr>
              <a:t> </a:t>
            </a:r>
            <a:r>
              <a:rPr sz="2200" dirty="0" err="1">
                <a:solidFill>
                  <a:schemeClr val="bg1"/>
                </a:solidFill>
              </a:rPr>
              <a:t>el</a:t>
            </a:r>
            <a:r>
              <a:rPr sz="2200" dirty="0">
                <a:solidFill>
                  <a:schemeClr val="bg1"/>
                </a:solidFill>
              </a:rPr>
              <a:t> </a:t>
            </a:r>
            <a:r>
              <a:rPr sz="2200" dirty="0" err="1">
                <a:solidFill>
                  <a:schemeClr val="bg1"/>
                </a:solidFill>
              </a:rPr>
              <a:t>área</a:t>
            </a:r>
            <a:r>
              <a:rPr sz="2200" dirty="0">
                <a:solidFill>
                  <a:schemeClr val="bg1"/>
                </a:solidFill>
              </a:rPr>
              <a:t> de </a:t>
            </a:r>
            <a:r>
              <a:rPr sz="2200" dirty="0" err="1">
                <a:solidFill>
                  <a:schemeClr val="bg1"/>
                </a:solidFill>
              </a:rPr>
              <a:t>peligro</a:t>
            </a:r>
            <a:br>
              <a:rPr kumimoji="1" lang="en-US" sz="2200" dirty="0">
                <a:latin typeface="Arial" charset="0"/>
                <a:ea typeface="ＭＳ Ｐゴシック" pitchFamily="34" charset="-128"/>
              </a:rPr>
            </a:br>
            <a:r>
              <a:rPr sz="2200" dirty="0">
                <a:solidFill>
                  <a:srgbClr val="FFC000"/>
                </a:solidFill>
              </a:rPr>
              <a:t>80'x 50' = 4000 pies </a:t>
            </a:r>
            <a:r>
              <a:rPr sz="2200" dirty="0" err="1">
                <a:solidFill>
                  <a:srgbClr val="FFC000"/>
                </a:solidFill>
              </a:rPr>
              <a:t>cuadrados</a:t>
            </a:r>
            <a:endParaRPr kumimoji="1" sz="2200" dirty="0">
              <a:solidFill>
                <a:srgbClr val="FFC000"/>
              </a:solidFill>
              <a:latin typeface="Arial" charset="0"/>
              <a:ea typeface="ＭＳ Ｐゴシック" pitchFamily="34" charset="-128"/>
            </a:endParaRPr>
          </a:p>
          <a:p>
            <a:pPr marL="0" indent="0" eaLnBrk="1" hangingPunct="1">
              <a:lnSpc>
                <a:spcPts val="2300"/>
              </a:lnSpc>
              <a:spcBef>
                <a:spcPct val="0"/>
              </a:spcBef>
              <a:spcAft>
                <a:spcPts val="1400"/>
              </a:spcAft>
              <a:buNone/>
              <a:defRPr kumimoji="1" sz="2400">
                <a:latin typeface="Arial" charset="0"/>
                <a:ea typeface="ＭＳ Ｐゴシック" pitchFamily="34" charset="-128"/>
              </a:defRPr>
            </a:pPr>
            <a:r>
              <a:rPr sz="2200" dirty="0" err="1">
                <a:solidFill>
                  <a:schemeClr val="bg1"/>
                </a:solidFill>
              </a:rPr>
              <a:t>Seleccione</a:t>
            </a:r>
            <a:r>
              <a:rPr sz="2200" dirty="0">
                <a:solidFill>
                  <a:schemeClr val="bg1"/>
                </a:solidFill>
              </a:rPr>
              <a:t> la </a:t>
            </a:r>
            <a:r>
              <a:rPr sz="2200" dirty="0" err="1">
                <a:solidFill>
                  <a:schemeClr val="bg1"/>
                </a:solidFill>
              </a:rPr>
              <a:t>tasa</a:t>
            </a:r>
            <a:r>
              <a:rPr sz="2200" dirty="0">
                <a:solidFill>
                  <a:schemeClr val="bg1"/>
                </a:solidFill>
              </a:rPr>
              <a:t> de </a:t>
            </a:r>
            <a:r>
              <a:rPr sz="2200" dirty="0" err="1">
                <a:solidFill>
                  <a:schemeClr val="bg1"/>
                </a:solidFill>
              </a:rPr>
              <a:t>aplicación</a:t>
            </a:r>
            <a:r>
              <a:rPr sz="2200" dirty="0">
                <a:solidFill>
                  <a:schemeClr val="bg1"/>
                </a:solidFill>
              </a:rPr>
              <a:t> </a:t>
            </a:r>
            <a:r>
              <a:rPr sz="2200" dirty="0" err="1">
                <a:solidFill>
                  <a:schemeClr val="bg1"/>
                </a:solidFill>
              </a:rPr>
              <a:t>adecuada</a:t>
            </a:r>
            <a:br>
              <a:rPr kumimoji="1" lang="en-US" sz="2200" dirty="0">
                <a:solidFill>
                  <a:schemeClr val="bg1"/>
                </a:solidFill>
                <a:latin typeface="Arial" charset="0"/>
                <a:ea typeface="ＭＳ Ｐゴシック" pitchFamily="34" charset="-128"/>
              </a:rPr>
            </a:br>
            <a:r>
              <a:rPr sz="2200" dirty="0">
                <a:solidFill>
                  <a:srgbClr val="FFB005"/>
                </a:solidFill>
              </a:rPr>
              <a:t>.</a:t>
            </a:r>
            <a:r>
              <a:rPr sz="2200" dirty="0">
                <a:solidFill>
                  <a:srgbClr val="FFC000"/>
                </a:solidFill>
              </a:rPr>
              <a:t>20 GPM para </a:t>
            </a:r>
            <a:r>
              <a:rPr sz="2200" dirty="0" err="1">
                <a:solidFill>
                  <a:srgbClr val="FFC000"/>
                </a:solidFill>
              </a:rPr>
              <a:t>productos</a:t>
            </a:r>
            <a:r>
              <a:rPr sz="2200" dirty="0">
                <a:solidFill>
                  <a:srgbClr val="FFC000"/>
                </a:solidFill>
              </a:rPr>
              <a:t> </a:t>
            </a:r>
            <a:r>
              <a:rPr sz="2200" dirty="0" err="1">
                <a:solidFill>
                  <a:srgbClr val="FFC000"/>
                </a:solidFill>
              </a:rPr>
              <a:t>que</a:t>
            </a:r>
            <a:r>
              <a:rPr sz="2200" dirty="0">
                <a:solidFill>
                  <a:srgbClr val="FFC000"/>
                </a:solidFill>
              </a:rPr>
              <a:t> no </a:t>
            </a:r>
            <a:r>
              <a:rPr sz="2200" dirty="0" err="1">
                <a:solidFill>
                  <a:srgbClr val="FFC000"/>
                </a:solidFill>
              </a:rPr>
              <a:t>estén</a:t>
            </a:r>
            <a:r>
              <a:rPr sz="2200" dirty="0">
                <a:solidFill>
                  <a:srgbClr val="FFC000"/>
                </a:solidFill>
              </a:rPr>
              <a:t> </a:t>
            </a:r>
            <a:r>
              <a:rPr sz="2200" dirty="0" err="1">
                <a:solidFill>
                  <a:srgbClr val="FFC000"/>
                </a:solidFill>
              </a:rPr>
              <a:t>en</a:t>
            </a:r>
            <a:r>
              <a:rPr sz="2200" dirty="0">
                <a:solidFill>
                  <a:srgbClr val="FFC000"/>
                </a:solidFill>
              </a:rPr>
              <a:t> </a:t>
            </a:r>
            <a:r>
              <a:rPr sz="2200" dirty="0" err="1">
                <a:solidFill>
                  <a:srgbClr val="FFC000"/>
                </a:solidFill>
              </a:rPr>
              <a:t>profundidad</a:t>
            </a:r>
            <a:r>
              <a:rPr sz="2200" dirty="0">
                <a:solidFill>
                  <a:srgbClr val="FFC000"/>
                </a:solidFill>
              </a:rPr>
              <a:t> </a:t>
            </a:r>
          </a:p>
          <a:p>
            <a:pPr marL="0" indent="0" eaLnBrk="1" hangingPunct="1">
              <a:lnSpc>
                <a:spcPts val="2300"/>
              </a:lnSpc>
              <a:spcBef>
                <a:spcPct val="0"/>
              </a:spcBef>
              <a:spcAft>
                <a:spcPts val="1400"/>
              </a:spcAft>
              <a:buNone/>
              <a:defRPr kumimoji="1" sz="2400">
                <a:latin typeface="Arial" charset="0"/>
                <a:ea typeface="ＭＳ Ｐゴシック" pitchFamily="34" charset="-128"/>
              </a:defRPr>
            </a:pPr>
            <a:r>
              <a:rPr sz="2200" dirty="0">
                <a:solidFill>
                  <a:schemeClr val="bg1"/>
                </a:solidFill>
              </a:rPr>
              <a:t>Caudal x </a:t>
            </a:r>
            <a:r>
              <a:rPr sz="2200" dirty="0" err="1">
                <a:solidFill>
                  <a:schemeClr val="bg1"/>
                </a:solidFill>
              </a:rPr>
              <a:t>Área</a:t>
            </a:r>
            <a:r>
              <a:rPr sz="2200" dirty="0">
                <a:solidFill>
                  <a:schemeClr val="bg1"/>
                </a:solidFill>
              </a:rPr>
              <a:t> = GPM </a:t>
            </a:r>
            <a:r>
              <a:rPr kumimoji="1" lang="es-ES" sz="2400" dirty="0"/>
              <a:t>de solución de espuma terminada</a:t>
            </a:r>
            <a:br>
              <a:rPr kumimoji="1" lang="en-US" sz="2200" dirty="0">
                <a:solidFill>
                  <a:schemeClr val="bg1"/>
                </a:solidFill>
                <a:latin typeface="Arial" charset="0"/>
                <a:ea typeface="ＭＳ Ｐゴシック" pitchFamily="34" charset="-128"/>
              </a:rPr>
            </a:br>
            <a:r>
              <a:rPr sz="2200" dirty="0">
                <a:solidFill>
                  <a:srgbClr val="FFC000"/>
                </a:solidFill>
              </a:rPr>
              <a:t>800 GPM </a:t>
            </a:r>
          </a:p>
          <a:p>
            <a:pPr marL="0" indent="0" eaLnBrk="1" hangingPunct="1">
              <a:lnSpc>
                <a:spcPts val="2300"/>
              </a:lnSpc>
              <a:spcBef>
                <a:spcPct val="0"/>
              </a:spcBef>
              <a:spcAft>
                <a:spcPts val="1400"/>
              </a:spcAft>
              <a:buNone/>
              <a:defRPr kumimoji="1" sz="2400">
                <a:latin typeface="Arial" charset="0"/>
                <a:ea typeface="ＭＳ Ｐゴシック" pitchFamily="34" charset="-128"/>
              </a:defRPr>
            </a:pPr>
            <a:r>
              <a:rPr sz="2200" dirty="0" err="1">
                <a:solidFill>
                  <a:schemeClr val="bg1"/>
                </a:solidFill>
              </a:rPr>
              <a:t>Solución</a:t>
            </a:r>
            <a:r>
              <a:rPr sz="2200" dirty="0">
                <a:solidFill>
                  <a:schemeClr val="bg1"/>
                </a:solidFill>
              </a:rPr>
              <a:t> GPM x % </a:t>
            </a:r>
            <a:r>
              <a:rPr sz="2200" dirty="0" err="1">
                <a:solidFill>
                  <a:schemeClr val="bg1"/>
                </a:solidFill>
              </a:rPr>
              <a:t>Usado</a:t>
            </a:r>
            <a:r>
              <a:rPr sz="2200" dirty="0">
                <a:solidFill>
                  <a:schemeClr val="bg1"/>
                </a:solidFill>
              </a:rPr>
              <a:t> = </a:t>
            </a:r>
            <a:r>
              <a:rPr sz="2200" dirty="0" err="1">
                <a:solidFill>
                  <a:schemeClr val="bg1"/>
                </a:solidFill>
              </a:rPr>
              <a:t>Concentrado</a:t>
            </a:r>
            <a:r>
              <a:rPr sz="2200" dirty="0">
                <a:solidFill>
                  <a:schemeClr val="bg1"/>
                </a:solidFill>
              </a:rPr>
              <a:t> GPM</a:t>
            </a:r>
            <a:br>
              <a:rPr kumimoji="1" lang="en-US" sz="2200" dirty="0">
                <a:solidFill>
                  <a:schemeClr val="bg1"/>
                </a:solidFill>
                <a:latin typeface="Arial" charset="0"/>
                <a:ea typeface="ＭＳ Ｐゴシック" pitchFamily="34" charset="-128"/>
              </a:rPr>
            </a:br>
            <a:r>
              <a:rPr sz="2200" dirty="0">
                <a:solidFill>
                  <a:srgbClr val="FFC000"/>
                </a:solidFill>
              </a:rPr>
              <a:t>800 GPM x 3% (0,03) = 24 GPM</a:t>
            </a:r>
          </a:p>
          <a:p>
            <a:pPr marL="0" indent="0" eaLnBrk="1" hangingPunct="1">
              <a:lnSpc>
                <a:spcPts val="2300"/>
              </a:lnSpc>
              <a:spcBef>
                <a:spcPct val="0"/>
              </a:spcBef>
              <a:spcAft>
                <a:spcPts val="1400"/>
              </a:spcAft>
              <a:buNone/>
              <a:defRPr kumimoji="1" sz="2400">
                <a:latin typeface="Arial" charset="0"/>
                <a:ea typeface="ＭＳ Ｐゴシック" pitchFamily="34" charset="-128"/>
              </a:defRPr>
            </a:pPr>
            <a:r>
              <a:rPr sz="2200" dirty="0" err="1">
                <a:solidFill>
                  <a:schemeClr val="bg1"/>
                </a:solidFill>
              </a:rPr>
              <a:t>Concentrado</a:t>
            </a:r>
            <a:r>
              <a:rPr sz="2200" dirty="0">
                <a:solidFill>
                  <a:schemeClr val="bg1"/>
                </a:solidFill>
              </a:rPr>
              <a:t> GPM x Tiempo de </a:t>
            </a:r>
            <a:r>
              <a:rPr sz="2200" dirty="0" err="1">
                <a:solidFill>
                  <a:schemeClr val="bg1"/>
                </a:solidFill>
              </a:rPr>
              <a:t>flujo</a:t>
            </a:r>
            <a:r>
              <a:rPr sz="2200" dirty="0">
                <a:solidFill>
                  <a:schemeClr val="bg1"/>
                </a:solidFill>
              </a:rPr>
              <a:t> = </a:t>
            </a:r>
            <a:br>
              <a:rPr kumimoji="1" lang="en-US" sz="2200" dirty="0">
                <a:solidFill>
                  <a:schemeClr val="bg1"/>
                </a:solidFill>
                <a:latin typeface="Arial" charset="0"/>
                <a:ea typeface="ＭＳ Ｐゴシック" pitchFamily="34" charset="-128"/>
              </a:rPr>
            </a:br>
            <a:r>
              <a:rPr sz="2200" dirty="0" err="1">
                <a:solidFill>
                  <a:schemeClr val="bg1"/>
                </a:solidFill>
              </a:rPr>
              <a:t>Concentrado</a:t>
            </a:r>
            <a:r>
              <a:rPr sz="2200" dirty="0">
                <a:solidFill>
                  <a:schemeClr val="bg1"/>
                </a:solidFill>
              </a:rPr>
              <a:t> total</a:t>
            </a:r>
            <a:br>
              <a:rPr kumimoji="1" lang="en-US" sz="2200" dirty="0">
                <a:solidFill>
                  <a:schemeClr val="bg1"/>
                </a:solidFill>
                <a:latin typeface="Arial" charset="0"/>
                <a:ea typeface="ＭＳ Ｐゴシック" pitchFamily="34" charset="-128"/>
              </a:rPr>
            </a:br>
            <a:r>
              <a:rPr sz="2200" dirty="0">
                <a:solidFill>
                  <a:srgbClr val="FFC000"/>
                </a:solidFill>
              </a:rPr>
              <a:t>24 GPM x 30 </a:t>
            </a:r>
            <a:r>
              <a:rPr sz="2200" dirty="0" err="1">
                <a:solidFill>
                  <a:srgbClr val="FFC000"/>
                </a:solidFill>
              </a:rPr>
              <a:t>minutos</a:t>
            </a:r>
            <a:r>
              <a:rPr sz="2200" dirty="0">
                <a:solidFill>
                  <a:srgbClr val="FFC000"/>
                </a:solidFill>
              </a:rPr>
              <a:t> = 720 </a:t>
            </a:r>
            <a:r>
              <a:rPr sz="2200" dirty="0" err="1">
                <a:solidFill>
                  <a:srgbClr val="FFC000"/>
                </a:solidFill>
              </a:rPr>
              <a:t>galones</a:t>
            </a:r>
            <a:r>
              <a:rPr sz="2200" dirty="0">
                <a:solidFill>
                  <a:srgbClr val="FFC000"/>
                </a:solidFill>
              </a:rPr>
              <a:t> </a:t>
            </a:r>
            <a:br>
              <a:rPr kumimoji="1" lang="en-US" sz="2200" dirty="0">
                <a:solidFill>
                  <a:srgbClr val="FFC000"/>
                </a:solidFill>
                <a:latin typeface="Arial" charset="0"/>
                <a:ea typeface="ＭＳ Ｐゴシック" pitchFamily="34" charset="-128"/>
              </a:rPr>
            </a:br>
            <a:r>
              <a:rPr sz="2200" dirty="0">
                <a:solidFill>
                  <a:srgbClr val="FFC000"/>
                </a:solidFill>
              </a:rPr>
              <a:t>de </a:t>
            </a:r>
            <a:r>
              <a:rPr sz="2200" dirty="0" err="1">
                <a:solidFill>
                  <a:srgbClr val="FFC000"/>
                </a:solidFill>
              </a:rPr>
              <a:t>concentrado</a:t>
            </a:r>
            <a:endParaRPr sz="2200" dirty="0">
              <a:solidFill>
                <a:srgbClr val="FFC000"/>
              </a:solidFill>
            </a:endParaRPr>
          </a:p>
        </p:txBody>
      </p:sp>
      <p:sp>
        <p:nvSpPr>
          <p:cNvPr id="83970" name="Title 1">
            <a:extLst>
              <a:ext uri="{FF2B5EF4-FFF2-40B4-BE49-F238E27FC236}">
                <a16:creationId xmlns:a16="http://schemas.microsoft.com/office/drawing/2014/main" id="{9C189AE0-2A16-4CE4-9A80-A6AF6409CEAE}"/>
              </a:ext>
            </a:extLst>
          </p:cNvPr>
          <p:cNvSpPr>
            <a:spLocks noGrp="1"/>
          </p:cNvSpPr>
          <p:nvPr>
            <p:ph type="title"/>
          </p:nvPr>
        </p:nvSpPr>
        <p:spPr>
          <a:xfrm>
            <a:off x="609599" y="411162"/>
            <a:ext cx="10972801" cy="579438"/>
          </a:xfrm>
        </p:spPr>
        <p:txBody>
          <a:bodyPr>
            <a:noAutofit/>
          </a:bodyPr>
          <a:lstStyle/>
          <a:p>
            <a:pPr>
              <a:lnSpc>
                <a:spcPts val="4400"/>
              </a:lnSpc>
              <a:defRPr sz="4000">
                <a:latin typeface="Arial" panose="020B0604020202020204" pitchFamily="34" charset="0"/>
                <a:ea typeface="ＭＳ Ｐゴシック" panose="020B0600070205080204" pitchFamily="34" charset="-128"/>
                <a:cs typeface="Arial" panose="020B0604020202020204" pitchFamily="34" charset="0"/>
              </a:defRPr>
            </a:pPr>
            <a:r>
              <a:rPr dirty="0" err="1"/>
              <a:t>Cálculo</a:t>
            </a:r>
            <a:r>
              <a:rPr dirty="0"/>
              <a:t> de </a:t>
            </a:r>
            <a:r>
              <a:rPr dirty="0" err="1"/>
              <a:t>derrames</a:t>
            </a:r>
            <a:r>
              <a:rPr dirty="0"/>
              <a:t> de combustible </a:t>
            </a:r>
            <a:r>
              <a:rPr dirty="0" err="1"/>
              <a:t>mezclado</a:t>
            </a:r>
            <a:r>
              <a:rPr dirty="0"/>
              <a:t> con </a:t>
            </a:r>
            <a:r>
              <a:rPr dirty="0" err="1"/>
              <a:t>etanol</a:t>
            </a:r>
            <a:r>
              <a:rPr dirty="0"/>
              <a:t>  </a:t>
            </a:r>
          </a:p>
        </p:txBody>
      </p:sp>
      <p:sp>
        <p:nvSpPr>
          <p:cNvPr id="2" name="Oval 1">
            <a:extLst>
              <a:ext uri="{FF2B5EF4-FFF2-40B4-BE49-F238E27FC236}">
                <a16:creationId xmlns:a16="http://schemas.microsoft.com/office/drawing/2014/main" id="{A99A6386-A27D-E870-D766-42FE48161374}"/>
              </a:ext>
            </a:extLst>
          </p:cNvPr>
          <p:cNvSpPr/>
          <p:nvPr/>
        </p:nvSpPr>
        <p:spPr>
          <a:xfrm>
            <a:off x="5562600" y="1306532"/>
            <a:ext cx="579438" cy="579438"/>
          </a:xfrm>
          <a:prstGeom prst="ellipse">
            <a:avLst/>
          </a:prstGeom>
          <a:noFill/>
          <a:ln>
            <a:solidFill>
              <a:srgbClr val="FFC200"/>
            </a:solid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sz="2800" b="1">
                <a:solidFill>
                  <a:srgbClr val="FFC200"/>
                </a:solidFill>
              </a:defRPr>
            </a:pPr>
            <a:r>
              <a:rPr dirty="0"/>
              <a:t>1</a:t>
            </a:r>
          </a:p>
        </p:txBody>
      </p:sp>
      <p:sp>
        <p:nvSpPr>
          <p:cNvPr id="5" name="Oval 4">
            <a:extLst>
              <a:ext uri="{FF2B5EF4-FFF2-40B4-BE49-F238E27FC236}">
                <a16:creationId xmlns:a16="http://schemas.microsoft.com/office/drawing/2014/main" id="{029224B7-3C91-FFF4-ED61-D4ED5D8CF0F7}"/>
              </a:ext>
            </a:extLst>
          </p:cNvPr>
          <p:cNvSpPr/>
          <p:nvPr/>
        </p:nvSpPr>
        <p:spPr>
          <a:xfrm>
            <a:off x="5562600" y="2209800"/>
            <a:ext cx="579438" cy="579438"/>
          </a:xfrm>
          <a:prstGeom prst="ellipse">
            <a:avLst/>
          </a:prstGeom>
          <a:noFill/>
          <a:ln>
            <a:solidFill>
              <a:srgbClr val="FFC200"/>
            </a:solid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sz="2800" b="1">
                <a:solidFill>
                  <a:srgbClr val="FFC200"/>
                </a:solidFill>
              </a:defRPr>
            </a:pPr>
            <a:r>
              <a:rPr dirty="0"/>
              <a:t>2</a:t>
            </a:r>
          </a:p>
        </p:txBody>
      </p:sp>
      <p:sp>
        <p:nvSpPr>
          <p:cNvPr id="6" name="Oval 5">
            <a:extLst>
              <a:ext uri="{FF2B5EF4-FFF2-40B4-BE49-F238E27FC236}">
                <a16:creationId xmlns:a16="http://schemas.microsoft.com/office/drawing/2014/main" id="{AC665809-1C44-7E65-3C9D-5231FFED1A73}"/>
              </a:ext>
            </a:extLst>
          </p:cNvPr>
          <p:cNvSpPr/>
          <p:nvPr/>
        </p:nvSpPr>
        <p:spPr>
          <a:xfrm>
            <a:off x="5562600" y="3164600"/>
            <a:ext cx="579438" cy="579438"/>
          </a:xfrm>
          <a:prstGeom prst="ellipse">
            <a:avLst/>
          </a:prstGeom>
          <a:noFill/>
          <a:ln>
            <a:solidFill>
              <a:srgbClr val="FFC200"/>
            </a:solid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sz="2800" b="1">
                <a:solidFill>
                  <a:srgbClr val="FFC200"/>
                </a:solidFill>
              </a:defRPr>
            </a:pPr>
            <a:r>
              <a:t>3</a:t>
            </a:r>
          </a:p>
        </p:txBody>
      </p:sp>
      <p:sp>
        <p:nvSpPr>
          <p:cNvPr id="7" name="Oval 6">
            <a:extLst>
              <a:ext uri="{FF2B5EF4-FFF2-40B4-BE49-F238E27FC236}">
                <a16:creationId xmlns:a16="http://schemas.microsoft.com/office/drawing/2014/main" id="{AA08F386-25B7-2D4E-EF1B-FF443F1DE791}"/>
              </a:ext>
            </a:extLst>
          </p:cNvPr>
          <p:cNvSpPr/>
          <p:nvPr/>
        </p:nvSpPr>
        <p:spPr>
          <a:xfrm>
            <a:off x="5562600" y="4221162"/>
            <a:ext cx="579438" cy="579438"/>
          </a:xfrm>
          <a:prstGeom prst="ellipse">
            <a:avLst/>
          </a:prstGeom>
          <a:noFill/>
          <a:ln>
            <a:solidFill>
              <a:srgbClr val="FFC200"/>
            </a:solid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sz="2800" b="1">
                <a:solidFill>
                  <a:srgbClr val="FFC200"/>
                </a:solidFill>
              </a:defRPr>
            </a:pPr>
            <a:r>
              <a:t>4</a:t>
            </a:r>
          </a:p>
        </p:txBody>
      </p:sp>
      <p:sp>
        <p:nvSpPr>
          <p:cNvPr id="8" name="Oval 7">
            <a:extLst>
              <a:ext uri="{FF2B5EF4-FFF2-40B4-BE49-F238E27FC236}">
                <a16:creationId xmlns:a16="http://schemas.microsoft.com/office/drawing/2014/main" id="{AE75B8FA-3A51-BDD0-8501-04A3C441F1AA}"/>
              </a:ext>
            </a:extLst>
          </p:cNvPr>
          <p:cNvSpPr/>
          <p:nvPr/>
        </p:nvSpPr>
        <p:spPr>
          <a:xfrm>
            <a:off x="5562600" y="5298200"/>
            <a:ext cx="579438" cy="579438"/>
          </a:xfrm>
          <a:prstGeom prst="ellipse">
            <a:avLst/>
          </a:prstGeom>
          <a:noFill/>
          <a:ln>
            <a:solidFill>
              <a:srgbClr val="FFC200"/>
            </a:solid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sz="2800" b="1">
                <a:solidFill>
                  <a:srgbClr val="FFC200"/>
                </a:solidFill>
              </a:defRPr>
            </a:pPr>
            <a:r>
              <a:t>5</a:t>
            </a:r>
          </a:p>
        </p:txBody>
      </p:sp>
      <p:sp>
        <p:nvSpPr>
          <p:cNvPr id="11" name="Title 1">
            <a:extLst>
              <a:ext uri="{FF2B5EF4-FFF2-40B4-BE49-F238E27FC236}">
                <a16:creationId xmlns:a16="http://schemas.microsoft.com/office/drawing/2014/main" id="{20015BF1-836B-A161-5045-A666585D7327}"/>
              </a:ext>
            </a:extLst>
          </p:cNvPr>
          <p:cNvSpPr txBox="1">
            <a:spLocks/>
          </p:cNvSpPr>
          <p:nvPr/>
        </p:nvSpPr>
        <p:spPr bwMode="auto">
          <a:xfrm>
            <a:off x="1411468" y="1365962"/>
            <a:ext cx="357786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3600" b="1" kern="1200">
                <a:solidFill>
                  <a:schemeClr val="bg1"/>
                </a:solidFill>
                <a:latin typeface="Arial"/>
                <a:ea typeface="ＭＳ Ｐゴシック" charset="0"/>
                <a:cs typeface="Arial"/>
              </a:defRPr>
            </a:lvl1pPr>
            <a:lvl2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2pPr>
            <a:lvl3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3pPr>
            <a:lvl4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4pPr>
            <a:lvl5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algn="l">
              <a:defRPr sz="4000">
                <a:solidFill>
                  <a:srgbClr val="FFB005"/>
                </a:solidFill>
                <a:latin typeface="Arial" panose="020B0604020202020204" pitchFamily="34" charset="0"/>
                <a:ea typeface="ＭＳ Ｐゴシック" panose="020B0600070205080204" pitchFamily="34" charset="-128"/>
                <a:cs typeface="Arial" panose="020B0604020202020204" pitchFamily="34" charset="0"/>
              </a:defRPr>
            </a:pPr>
            <a:r>
              <a:rPr dirty="0"/>
              <a:t>EJEMPLO </a:t>
            </a:r>
          </a:p>
        </p:txBody>
      </p:sp>
      <p:pic>
        <p:nvPicPr>
          <p:cNvPr id="10" name="Picture 9">
            <a:extLst>
              <a:ext uri="{FF2B5EF4-FFF2-40B4-BE49-F238E27FC236}">
                <a16:creationId xmlns:a16="http://schemas.microsoft.com/office/drawing/2014/main" id="{98665048-1980-B7EE-09F5-6BCB836DF6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6896" y="2057400"/>
            <a:ext cx="5048250" cy="4038600"/>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47E7F38-499E-348D-B526-A9DCEED3FF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87470" y="0"/>
            <a:ext cx="8904530" cy="5943600"/>
          </a:xfrm>
          <a:prstGeom prst="rect">
            <a:avLst/>
          </a:prstGeom>
        </p:spPr>
      </p:pic>
      <p:pic>
        <p:nvPicPr>
          <p:cNvPr id="3" name="Picture 2">
            <a:extLst>
              <a:ext uri="{FF2B5EF4-FFF2-40B4-BE49-F238E27FC236}">
                <a16:creationId xmlns:a16="http://schemas.microsoft.com/office/drawing/2014/main" id="{CDA892BE-258C-AE87-625A-ADF21182E160}"/>
              </a:ext>
            </a:extLst>
          </p:cNvPr>
          <p:cNvPicPr>
            <a:picLocks noChangeAspect="1"/>
          </p:cNvPicPr>
          <p:nvPr/>
        </p:nvPicPr>
        <p:blipFill>
          <a:blip r:embed="rId4">
            <a:extLst>
              <a:ext uri="{28A0092B-C50C-407E-A947-70E740481C1C}">
                <a14:useLocalDpi xmlns:a14="http://schemas.microsoft.com/office/drawing/2010/main" val="0"/>
              </a:ext>
            </a:extLst>
          </a:blip>
          <a:srcRect t="9298" r="13411" b="4152"/>
          <a:stretch>
            <a:fillRect/>
          </a:stretch>
        </p:blipFill>
        <p:spPr>
          <a:xfrm>
            <a:off x="76200" y="0"/>
            <a:ext cx="12954000" cy="6858000"/>
          </a:xfrm>
          <a:prstGeom prst="rect">
            <a:avLst/>
          </a:prstGeom>
        </p:spPr>
      </p:pic>
      <p:sp>
        <p:nvSpPr>
          <p:cNvPr id="4" name="Rectangle 3">
            <a:extLst>
              <a:ext uri="{FF2B5EF4-FFF2-40B4-BE49-F238E27FC236}">
                <a16:creationId xmlns:a16="http://schemas.microsoft.com/office/drawing/2014/main" id="{A6905322-0996-E07E-DEE2-C896E63701A9}"/>
              </a:ext>
            </a:extLst>
          </p:cNvPr>
          <p:cNvSpPr txBox="1">
            <a:spLocks/>
          </p:cNvSpPr>
          <p:nvPr/>
        </p:nvSpPr>
        <p:spPr bwMode="auto">
          <a:xfrm>
            <a:off x="457200" y="914400"/>
            <a:ext cx="5410200" cy="2351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400050" eaLnBrk="1" hangingPunct="1">
              <a:lnSpc>
                <a:spcPct val="90000"/>
              </a:lnSpc>
              <a:defRPr sz="2800" b="1" cap="all">
                <a:solidFill>
                  <a:srgbClr val="FFC000"/>
                </a:solidFill>
                <a:latin typeface="Arial" panose="020B0604020202020204" pitchFamily="34" charset="0"/>
                <a:ea typeface="ＭＳ Ｐゴシック" panose="020B0600070205080204" pitchFamily="34" charset="-128"/>
                <a:cs typeface="Arial" panose="020B0604020202020204" pitchFamily="34" charset="0"/>
              </a:defRPr>
            </a:pPr>
            <a:r>
              <a:rPr dirty="0"/>
              <a:t>La </a:t>
            </a:r>
            <a:r>
              <a:rPr dirty="0" err="1"/>
              <a:t>espuma</a:t>
            </a:r>
            <a:r>
              <a:rPr dirty="0"/>
              <a:t> AR es </a:t>
            </a:r>
            <a:br>
              <a:rPr lang="en-US" altLang="en-US" sz="2800" b="1" cap="all" dirty="0">
                <a:solidFill>
                  <a:srgbClr val="FFC000"/>
                </a:solidFill>
                <a:latin typeface="Arial" panose="020B0604020202020204" pitchFamily="34" charset="0"/>
                <a:ea typeface="ＭＳ Ｐゴシック" panose="020B0600070205080204" pitchFamily="34" charset="-128"/>
                <a:cs typeface="Arial" panose="020B0604020202020204" pitchFamily="34" charset="0"/>
              </a:rPr>
            </a:br>
            <a:r>
              <a:rPr dirty="0"/>
              <a:t>la </a:t>
            </a:r>
            <a:r>
              <a:rPr dirty="0" err="1"/>
              <a:t>mejor</a:t>
            </a:r>
            <a:r>
              <a:rPr dirty="0"/>
              <a:t> </a:t>
            </a:r>
            <a:r>
              <a:rPr dirty="0" err="1"/>
              <a:t>opción</a:t>
            </a:r>
            <a:endParaRPr dirty="0"/>
          </a:p>
          <a:p>
            <a:pPr marL="800100" lvl="1" eaLnBrk="1" hangingPunct="1">
              <a:lnSpc>
                <a:spcPct val="90000"/>
              </a:lnSpc>
              <a:defRPr sz="26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sz="2300" dirty="0" err="1"/>
              <a:t>Recomendado</a:t>
            </a:r>
            <a:r>
              <a:rPr sz="2300" dirty="0"/>
              <a:t> para </a:t>
            </a:r>
            <a:r>
              <a:rPr sz="2300" dirty="0" err="1"/>
              <a:t>todos</a:t>
            </a:r>
            <a:r>
              <a:rPr sz="2300" dirty="0"/>
              <a:t> </a:t>
            </a:r>
            <a:r>
              <a:rPr sz="2300" dirty="0" err="1"/>
              <a:t>los</a:t>
            </a:r>
            <a:r>
              <a:rPr sz="2300" dirty="0"/>
              <a:t> </a:t>
            </a:r>
            <a:r>
              <a:rPr sz="2300" dirty="0" err="1"/>
              <a:t>incidentes</a:t>
            </a:r>
            <a:r>
              <a:rPr sz="2300" dirty="0"/>
              <a:t> </a:t>
            </a:r>
            <a:r>
              <a:rPr sz="2300" dirty="0" err="1"/>
              <a:t>relacionados</a:t>
            </a:r>
            <a:r>
              <a:rPr sz="2300" dirty="0"/>
              <a:t> con </a:t>
            </a:r>
            <a:r>
              <a:rPr sz="2300" dirty="0" err="1"/>
              <a:t>etanol</a:t>
            </a:r>
            <a:r>
              <a:rPr sz="2300" dirty="0"/>
              <a:t> y combustibles </a:t>
            </a:r>
            <a:r>
              <a:rPr sz="2300" dirty="0" err="1"/>
              <a:t>mezclados</a:t>
            </a:r>
            <a:r>
              <a:rPr sz="2300" dirty="0"/>
              <a:t> con </a:t>
            </a:r>
            <a:r>
              <a:rPr sz="2300" dirty="0" err="1"/>
              <a:t>etanol</a:t>
            </a:r>
            <a:r>
              <a:rPr sz="2300" dirty="0"/>
              <a:t>.</a:t>
            </a:r>
          </a:p>
          <a:p>
            <a:pPr marL="800100" lvl="1" eaLnBrk="1" hangingPunct="1">
              <a:lnSpc>
                <a:spcPct val="90000"/>
              </a:lnSpc>
              <a:defRPr sz="2600">
                <a:solidFill>
                  <a:schemeClr val="bg1"/>
                </a:solidFill>
                <a:latin typeface="Arial" panose="020B0604020202020204" pitchFamily="34" charset="0"/>
                <a:ea typeface="ＭＳ Ｐゴシック" panose="020B0600070205080204" pitchFamily="34" charset="-128"/>
                <a:cs typeface="Arial" panose="020B0604020202020204" pitchFamily="34" charset="0"/>
              </a:defRPr>
            </a:pPr>
            <a:r>
              <a:rPr sz="2300" dirty="0"/>
              <a:t>Buen </a:t>
            </a:r>
            <a:r>
              <a:rPr sz="2300" dirty="0" err="1"/>
              <a:t>desempeño</a:t>
            </a:r>
            <a:r>
              <a:rPr sz="2300" dirty="0"/>
              <a:t> </a:t>
            </a:r>
            <a:r>
              <a:rPr sz="2300" dirty="0" err="1"/>
              <a:t>en</a:t>
            </a:r>
            <a:r>
              <a:rPr sz="2300" dirty="0"/>
              <a:t> </a:t>
            </a:r>
            <a:r>
              <a:rPr sz="2300" dirty="0" err="1"/>
              <a:t>incidentes</a:t>
            </a:r>
            <a:r>
              <a:rPr sz="2300" dirty="0"/>
              <a:t> con </a:t>
            </a:r>
            <a:r>
              <a:rPr sz="2300" dirty="0" err="1"/>
              <a:t>hidrocarburos</a:t>
            </a:r>
            <a:r>
              <a:rPr sz="2300" dirty="0"/>
              <a:t>.</a:t>
            </a:r>
          </a:p>
        </p:txBody>
      </p:sp>
      <p:sp>
        <p:nvSpPr>
          <p:cNvPr id="2" name="Title 1">
            <a:extLst>
              <a:ext uri="{FF2B5EF4-FFF2-40B4-BE49-F238E27FC236}">
                <a16:creationId xmlns:a16="http://schemas.microsoft.com/office/drawing/2014/main" id="{BF97472C-E64B-D724-A63B-3B92850BEDBA}"/>
              </a:ext>
            </a:extLst>
          </p:cNvPr>
          <p:cNvSpPr>
            <a:spLocks noGrp="1"/>
          </p:cNvSpPr>
          <p:nvPr>
            <p:ph type="title"/>
          </p:nvPr>
        </p:nvSpPr>
        <p:spPr/>
        <p:txBody>
          <a:bodyPr>
            <a:noAutofit/>
          </a:bodyPr>
          <a:lstStyle/>
          <a:p>
            <a:pPr algn="l">
              <a:defRPr sz="4000"/>
            </a:pPr>
            <a:r>
              <a:t>Resumen</a:t>
            </a:r>
          </a:p>
        </p:txBody>
      </p:sp>
      <p:sp>
        <p:nvSpPr>
          <p:cNvPr id="9" name="TextBox 8">
            <a:extLst>
              <a:ext uri="{FF2B5EF4-FFF2-40B4-BE49-F238E27FC236}">
                <a16:creationId xmlns:a16="http://schemas.microsoft.com/office/drawing/2014/main" id="{4CFA0824-363C-0137-7B9E-9B81E222259B}"/>
              </a:ext>
            </a:extLst>
          </p:cNvPr>
          <p:cNvSpPr txBox="1"/>
          <p:nvPr/>
        </p:nvSpPr>
        <p:spPr>
          <a:xfrm>
            <a:off x="457200" y="3871158"/>
            <a:ext cx="11049000" cy="2605842"/>
          </a:xfrm>
          <a:prstGeom prst="rect">
            <a:avLst/>
          </a:prstGeom>
          <a:noFill/>
        </p:spPr>
        <p:txBody>
          <a:bodyPr wrap="square">
            <a:spAutoFit/>
          </a:bodyPr>
          <a:lstStyle/>
          <a:p>
            <a:pPr marL="342900" indent="-342900">
              <a:lnSpc>
                <a:spcPts val="2800"/>
              </a:lnSpc>
              <a:buFont typeface="Arial" panose="020B0604020202020204" pitchFamily="34" charset="0"/>
              <a:buChar char="•"/>
              <a:defRPr sz="2800">
                <a:solidFill>
                  <a:schemeClr val="bg1"/>
                </a:solidFill>
              </a:defRPr>
            </a:pPr>
            <a:r>
              <a:rPr sz="2600" dirty="0"/>
              <a:t>La norma NFPA 11 </a:t>
            </a:r>
            <a:r>
              <a:rPr sz="2600" dirty="0" err="1"/>
              <a:t>remite</a:t>
            </a:r>
            <a:r>
              <a:rPr sz="2600" dirty="0"/>
              <a:t> a </a:t>
            </a:r>
            <a:r>
              <a:rPr sz="2600" dirty="0" err="1"/>
              <a:t>los</a:t>
            </a:r>
            <a:r>
              <a:rPr sz="2600" dirty="0"/>
              <a:t> </a:t>
            </a:r>
            <a:r>
              <a:rPr sz="2600" dirty="0" err="1"/>
              <a:t>usuarios</a:t>
            </a:r>
            <a:r>
              <a:rPr sz="2600" dirty="0"/>
              <a:t> </a:t>
            </a:r>
            <a:br>
              <a:rPr lang="es-AR" sz="2600" dirty="0"/>
            </a:br>
            <a:r>
              <a:rPr sz="2600" dirty="0"/>
              <a:t>a la norma UL 162 </a:t>
            </a:r>
            <a:r>
              <a:rPr sz="2600" dirty="0" err="1"/>
              <a:t>como</a:t>
            </a:r>
            <a:r>
              <a:rPr sz="2600" dirty="0"/>
              <a:t> </a:t>
            </a:r>
            <a:r>
              <a:rPr sz="2600" dirty="0" err="1"/>
              <a:t>guía</a:t>
            </a:r>
            <a:r>
              <a:rPr sz="2600" dirty="0"/>
              <a:t> al </a:t>
            </a:r>
            <a:r>
              <a:rPr sz="2600" dirty="0" err="1"/>
              <a:t>seleccionar</a:t>
            </a:r>
            <a:r>
              <a:rPr sz="2600" dirty="0"/>
              <a:t> </a:t>
            </a:r>
            <a:br>
              <a:rPr lang="en-US" sz="2600" dirty="0">
                <a:solidFill>
                  <a:schemeClr val="bg1"/>
                </a:solidFill>
              </a:rPr>
            </a:br>
            <a:r>
              <a:rPr sz="2600" dirty="0" err="1"/>
              <a:t>concentrados</a:t>
            </a:r>
            <a:r>
              <a:rPr sz="2600" dirty="0"/>
              <a:t> de </a:t>
            </a:r>
            <a:r>
              <a:rPr sz="2600" dirty="0" err="1"/>
              <a:t>espuma</a:t>
            </a:r>
            <a:r>
              <a:rPr sz="2600" dirty="0"/>
              <a:t>.</a:t>
            </a:r>
          </a:p>
          <a:p>
            <a:pPr marL="342900" indent="-342900">
              <a:lnSpc>
                <a:spcPts val="2800"/>
              </a:lnSpc>
              <a:buFont typeface="Arial" panose="020B0604020202020204" pitchFamily="34" charset="0"/>
              <a:buChar char="•"/>
              <a:defRPr sz="2800">
                <a:solidFill>
                  <a:schemeClr val="bg1"/>
                </a:solidFill>
              </a:defRPr>
            </a:pPr>
            <a:r>
              <a:rPr sz="2600" dirty="0"/>
              <a:t>Siga </a:t>
            </a:r>
            <a:r>
              <a:rPr sz="2600" dirty="0" err="1"/>
              <a:t>todos</a:t>
            </a:r>
            <a:r>
              <a:rPr sz="2600" dirty="0"/>
              <a:t> </a:t>
            </a:r>
            <a:r>
              <a:rPr sz="2600" dirty="0" err="1"/>
              <a:t>los</a:t>
            </a:r>
            <a:r>
              <a:rPr sz="2600" dirty="0"/>
              <a:t> </a:t>
            </a:r>
            <a:r>
              <a:rPr sz="2600" dirty="0" err="1"/>
              <a:t>caudales</a:t>
            </a:r>
            <a:r>
              <a:rPr sz="2600" dirty="0"/>
              <a:t> </a:t>
            </a:r>
            <a:r>
              <a:rPr sz="2600" dirty="0" err="1"/>
              <a:t>recomendados</a:t>
            </a:r>
            <a:r>
              <a:rPr sz="2600" dirty="0"/>
              <a:t> </a:t>
            </a:r>
            <a:br>
              <a:rPr lang="es-AR" sz="2600" dirty="0"/>
            </a:br>
            <a:r>
              <a:rPr sz="2600" dirty="0" err="1"/>
              <a:t>por</a:t>
            </a:r>
            <a:r>
              <a:rPr sz="2600" dirty="0"/>
              <a:t> </a:t>
            </a:r>
            <a:r>
              <a:rPr sz="2600" dirty="0" err="1"/>
              <a:t>el</a:t>
            </a:r>
            <a:r>
              <a:rPr sz="2600" dirty="0"/>
              <a:t> </a:t>
            </a:r>
            <a:r>
              <a:rPr sz="2600" dirty="0" err="1"/>
              <a:t>fabricante</a:t>
            </a:r>
            <a:endParaRPr sz="2600" dirty="0"/>
          </a:p>
          <a:p>
            <a:pPr marL="342900" indent="-342900">
              <a:lnSpc>
                <a:spcPts val="2800"/>
              </a:lnSpc>
              <a:buFont typeface="Arial" panose="020B0604020202020204" pitchFamily="34" charset="0"/>
              <a:buChar char="•"/>
              <a:defRPr sz="2800">
                <a:solidFill>
                  <a:schemeClr val="bg1"/>
                </a:solidFill>
              </a:defRPr>
            </a:pPr>
            <a:r>
              <a:rPr sz="2600" dirty="0" err="1"/>
              <a:t>Comprender</a:t>
            </a:r>
            <a:r>
              <a:rPr sz="2600" dirty="0"/>
              <a:t> las </a:t>
            </a:r>
            <a:r>
              <a:rPr sz="2600" dirty="0" err="1"/>
              <a:t>tácticas</a:t>
            </a:r>
            <a:r>
              <a:rPr sz="2600" dirty="0"/>
              <a:t> </a:t>
            </a:r>
            <a:r>
              <a:rPr sz="2600" dirty="0" err="1"/>
              <a:t>adecuadas</a:t>
            </a:r>
            <a:r>
              <a:rPr sz="2600" dirty="0"/>
              <a:t> y las </a:t>
            </a:r>
            <a:r>
              <a:rPr sz="2600" dirty="0" err="1"/>
              <a:t>técnicas</a:t>
            </a:r>
            <a:r>
              <a:rPr sz="2600" dirty="0"/>
              <a:t> </a:t>
            </a:r>
            <a:br>
              <a:rPr lang="es-AR" sz="2600" dirty="0"/>
            </a:br>
            <a:r>
              <a:rPr sz="2600" dirty="0"/>
              <a:t>de </a:t>
            </a:r>
            <a:r>
              <a:rPr sz="2600" dirty="0" err="1"/>
              <a:t>aplicación</a:t>
            </a:r>
            <a:r>
              <a:rPr sz="2600" dirty="0"/>
              <a:t> </a:t>
            </a:r>
            <a:r>
              <a:rPr sz="2600" dirty="0" err="1"/>
              <a:t>correctas</a:t>
            </a:r>
            <a:r>
              <a:rPr sz="2600" dirty="0"/>
              <a:t>.</a:t>
            </a:r>
          </a:p>
        </p:txBody>
      </p:sp>
      <p:pic>
        <p:nvPicPr>
          <p:cNvPr id="5" name="Picture 4">
            <a:extLst>
              <a:ext uri="{FF2B5EF4-FFF2-40B4-BE49-F238E27FC236}">
                <a16:creationId xmlns:a16="http://schemas.microsoft.com/office/drawing/2014/main" id="{383CFEB8-A7F1-1A5B-67B5-38ABEFA01B7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00871" y="6443280"/>
            <a:ext cx="1438729" cy="310662"/>
          </a:xfrm>
          <a:prstGeom prst="rect">
            <a:avLst/>
          </a:prstGeom>
        </p:spPr>
      </p:pic>
    </p:spTree>
  </p:cSld>
  <p:clrMapOvr>
    <a:masterClrMapping/>
  </p:clrMapOvr>
</p:sld>
</file>

<file path=ppt/theme/theme1.xml><?xml version="1.0" encoding="utf-8"?>
<a:theme xmlns:a="http://schemas.openxmlformats.org/drawingml/2006/main" name="2025 Updated Backgroun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679f892f-2c11-43a9-b10f-e0092ef5799b" xsi:nil="true"/>
    <lcf76f155ced4ddcb4097134ff3c332f xmlns="9659d145-d520-4658-b925-eca3bc946a0b">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238BD9980522ED479C512EC977991EAE" ma:contentTypeVersion="18" ma:contentTypeDescription="Create a new document." ma:contentTypeScope="" ma:versionID="eea2116b0342fe1b5484d61114b09d98">
  <xsd:schema xmlns:xsd="http://www.w3.org/2001/XMLSchema" xmlns:xs="http://www.w3.org/2001/XMLSchema" xmlns:p="http://schemas.microsoft.com/office/2006/metadata/properties" xmlns:ns2="9659d145-d520-4658-b925-eca3bc946a0b" xmlns:ns3="679f892f-2c11-43a9-b10f-e0092ef5799b" targetNamespace="http://schemas.microsoft.com/office/2006/metadata/properties" ma:root="true" ma:fieldsID="f0be449b6ff9bf7eed0a2765a5cb7753" ns2:_="" ns3:_="">
    <xsd:import namespace="9659d145-d520-4658-b925-eca3bc946a0b"/>
    <xsd:import namespace="679f892f-2c11-43a9-b10f-e0092ef5799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659d145-d520-4658-b925-eca3bc946a0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27e2319-715b-419f-ad38-fa0d6611b645"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79f892f-2c11-43a9-b10f-e0092ef5799b"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9030296f-bffd-40b7-a96f-a16ecbf4646a}" ma:internalName="TaxCatchAll" ma:showField="CatchAllData" ma:web="679f892f-2c11-43a9-b10f-e0092ef5799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ABBAC14-521E-40BD-B18F-25F9960F8C02}">
  <ds:schemaRefs>
    <ds:schemaRef ds:uri="http://schemas.microsoft.com/sharepoint/v3/contenttype/forms"/>
  </ds:schemaRefs>
</ds:datastoreItem>
</file>

<file path=customXml/itemProps2.xml><?xml version="1.0" encoding="utf-8"?>
<ds:datastoreItem xmlns:ds="http://schemas.openxmlformats.org/officeDocument/2006/customXml" ds:itemID="{35F40B35-191C-40E8-ACDD-9B64C80E9E44}">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679f892f-2c11-43a9-b10f-e0092ef5799b"/>
    <ds:schemaRef ds:uri="9659d145-d520-4658-b925-eca3bc946a0b"/>
    <ds:schemaRef ds:uri="http://www.w3.org/XML/1998/namespace"/>
    <ds:schemaRef ds:uri="http://purl.org/dc/dcmitype/"/>
  </ds:schemaRefs>
</ds:datastoreItem>
</file>

<file path=customXml/itemProps3.xml><?xml version="1.0" encoding="utf-8"?>
<ds:datastoreItem xmlns:ds="http://schemas.openxmlformats.org/officeDocument/2006/customXml" ds:itemID="{C587F5BA-7B9E-4426-B94E-CFF3C6D5660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659d145-d520-4658-b925-eca3bc946a0b"/>
    <ds:schemaRef ds:uri="679f892f-2c11-43a9-b10f-e0092ef5799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73246</TotalTime>
  <Words>10510</Words>
  <Application>Microsoft Office PowerPoint</Application>
  <PresentationFormat>Widescreen</PresentationFormat>
  <Paragraphs>659</Paragraphs>
  <Slides>34</Slides>
  <Notes>34</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34</vt:i4>
      </vt:variant>
    </vt:vector>
  </HeadingPairs>
  <TitlesOfParts>
    <vt:vector size="40" baseType="lpstr">
      <vt:lpstr>ＭＳ Ｐゴシック</vt:lpstr>
      <vt:lpstr>Arial</vt:lpstr>
      <vt:lpstr>Calibri</vt:lpstr>
      <vt:lpstr>Verdana</vt:lpstr>
      <vt:lpstr>2025 Updated Background</vt:lpstr>
      <vt:lpstr>1_Office Theme</vt:lpstr>
      <vt:lpstr>PowerPoint Presentation</vt:lpstr>
      <vt:lpstr>Objetivos</vt:lpstr>
      <vt:lpstr>Introducción</vt:lpstr>
      <vt:lpstr>Principios básicos de la espuma </vt:lpstr>
      <vt:lpstr>Principios básicos  de la espuma</vt:lpstr>
      <vt:lpstr>Principios básicos  de la espuma</vt:lpstr>
      <vt:lpstr>Principios básicos de la espuma</vt:lpstr>
      <vt:lpstr>Principios básicos de la espuma</vt:lpstr>
      <vt:lpstr>Principios básicos de la espuma</vt:lpstr>
      <vt:lpstr>Principios básicos de la espuma</vt:lpstr>
      <vt:lpstr>Principios básicos de la espuma</vt:lpstr>
      <vt:lpstr>Principios básicos de la espuma - Descargo de responsabilidad</vt:lpstr>
      <vt:lpstr>Principios básicos de la espuma</vt:lpstr>
      <vt:lpstr>Principios básicos de la espuma</vt:lpstr>
      <vt:lpstr>Principios básicos de la espuma</vt:lpstr>
      <vt:lpstr>Principios básicos de la espuma</vt:lpstr>
      <vt:lpstr>Principios básicos  de la espuma</vt:lpstr>
      <vt:lpstr>Hidrante con boquilla de espuma</vt:lpstr>
      <vt:lpstr>Principios básicos  de la espuma</vt:lpstr>
      <vt:lpstr>Remolque de espuma</vt:lpstr>
      <vt:lpstr>Principios básicos de la espuma</vt:lpstr>
      <vt:lpstr>Principios básicos de la espuma</vt:lpstr>
      <vt:lpstr>Espuma para etanol y combustibles mezclados con etanol</vt:lpstr>
      <vt:lpstr>Espuma para etanol  y combustibles mezclados con etanol</vt:lpstr>
      <vt:lpstr>Tasas de aplicación de espuma</vt:lpstr>
      <vt:lpstr>Fórmula de aplicación</vt:lpstr>
      <vt:lpstr>Tasas de aplicación</vt:lpstr>
      <vt:lpstr>Tasas de aplicación</vt:lpstr>
      <vt:lpstr>Tasas de aplicación</vt:lpstr>
      <vt:lpstr>Tasas de aplicación</vt:lpstr>
      <vt:lpstr>Cálculo del derrame</vt:lpstr>
      <vt:lpstr>Tasas de aplicación</vt:lpstr>
      <vt:lpstr>Cálculo de derrames de combustible mezclado con etanol  </vt:lpstr>
      <vt:lpstr>Resumen</vt:lpstr>
    </vt:vector>
  </TitlesOfParts>
  <Company>Andrew Johnson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RFA</dc:creator>
  <cp:lastModifiedBy>Missy Ruff</cp:lastModifiedBy>
  <cp:revision>353</cp:revision>
  <cp:lastPrinted>2016-01-28T23:23:18Z</cp:lastPrinted>
  <dcterms:modified xsi:type="dcterms:W3CDTF">2026-06-04T19:35:00Z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0x010100238BD9980522ED479C512EC977991EAE</vt:lpwstr>
  </property>
</Properties>
</file>