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4"/>
  </p:sldMasterIdLst>
  <p:notesMasterIdLst>
    <p:notesMasterId r:id="rId23"/>
  </p:notesMasterIdLst>
  <p:handoutMasterIdLst>
    <p:handoutMasterId r:id="rId24"/>
  </p:handoutMasterIdLst>
  <p:sldIdLst>
    <p:sldId id="342" r:id="rId5"/>
    <p:sldId id="307" r:id="rId6"/>
    <p:sldId id="308" r:id="rId7"/>
    <p:sldId id="331" r:id="rId8"/>
    <p:sldId id="332" r:id="rId9"/>
    <p:sldId id="314" r:id="rId10"/>
    <p:sldId id="333" r:id="rId11"/>
    <p:sldId id="317" r:id="rId12"/>
    <p:sldId id="339" r:id="rId13"/>
    <p:sldId id="321" r:id="rId14"/>
    <p:sldId id="322" r:id="rId15"/>
    <p:sldId id="327" r:id="rId16"/>
    <p:sldId id="326" r:id="rId17"/>
    <p:sldId id="324" r:id="rId18"/>
    <p:sldId id="328" r:id="rId19"/>
    <p:sldId id="309" r:id="rId20"/>
    <p:sldId id="336" r:id="rId21"/>
    <p:sldId id="329" r:id="rId22"/>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1A2450"/>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9" autoAdjust="0"/>
    <p:restoredTop sz="95033" autoAdjust="0"/>
  </p:normalViewPr>
  <p:slideViewPr>
    <p:cSldViewPr>
      <p:cViewPr varScale="1">
        <p:scale>
          <a:sx n="82" d="100"/>
          <a:sy n="82" d="100"/>
        </p:scale>
        <p:origin x="514" y="82"/>
      </p:cViewPr>
      <p:guideLst>
        <p:guide orient="horz" pos="672"/>
        <p:guide pos="448"/>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378"/>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315DDCD3-9681-400B-B5E6-A18C1E3CA478}"/>
    <pc:docChg chg="undo redo custSel modSld modMainMaster">
      <pc:chgData name="Missy Ruff" userId="2fedf697-c7c4-47e5-81d4-5bd69038a8f8" providerId="ADAL" clId="{315DDCD3-9681-400B-B5E6-A18C1E3CA478}" dt="2021-02-19T20:11:19.204" v="41"/>
      <pc:docMkLst>
        <pc:docMk/>
      </pc:docMkLst>
      <pc:sldChg chg="modNotesTx">
        <pc:chgData name="Missy Ruff" userId="2fedf697-c7c4-47e5-81d4-5bd69038a8f8" providerId="ADAL" clId="{315DDCD3-9681-400B-B5E6-A18C1E3CA478}" dt="2021-02-19T20:07:37.610" v="39" actId="115"/>
        <pc:sldMkLst>
          <pc:docMk/>
          <pc:sldMk cId="0" sldId="308"/>
        </pc:sldMkLst>
      </pc:sldChg>
      <pc:sldChg chg="modNotesTx">
        <pc:chgData name="Missy Ruff" userId="2fedf697-c7c4-47e5-81d4-5bd69038a8f8" providerId="ADAL" clId="{315DDCD3-9681-400B-B5E6-A18C1E3CA478}" dt="2021-01-15T22:44:59.505" v="9"/>
        <pc:sldMkLst>
          <pc:docMk/>
          <pc:sldMk cId="0" sldId="314"/>
        </pc:sldMkLst>
      </pc:sldChg>
      <pc:sldChg chg="modSp mod modNotesTx">
        <pc:chgData name="Missy Ruff" userId="2fedf697-c7c4-47e5-81d4-5bd69038a8f8" providerId="ADAL" clId="{315DDCD3-9681-400B-B5E6-A18C1E3CA478}" dt="2021-01-15T22:49:52.973" v="18" actId="20577"/>
        <pc:sldMkLst>
          <pc:docMk/>
          <pc:sldMk cId="0" sldId="321"/>
        </pc:sldMkLst>
        <pc:spChg chg="mod">
          <ac:chgData name="Missy Ruff" userId="2fedf697-c7c4-47e5-81d4-5bd69038a8f8" providerId="ADAL" clId="{315DDCD3-9681-400B-B5E6-A18C1E3CA478}" dt="2021-01-15T22:49:52.973" v="18" actId="20577"/>
          <ac:spMkLst>
            <pc:docMk/>
            <pc:sldMk cId="0" sldId="321"/>
            <ac:spMk id="23555" creationId="{E73D0894-AB3C-403A-8823-E7A63A57A179}"/>
          </ac:spMkLst>
        </pc:spChg>
      </pc:sldChg>
      <pc:sldChg chg="modNotesTx">
        <pc:chgData name="Missy Ruff" userId="2fedf697-c7c4-47e5-81d4-5bd69038a8f8" providerId="ADAL" clId="{315DDCD3-9681-400B-B5E6-A18C1E3CA478}" dt="2021-01-15T22:50:51.974" v="22" actId="20577"/>
        <pc:sldMkLst>
          <pc:docMk/>
          <pc:sldMk cId="0" sldId="322"/>
        </pc:sldMkLst>
      </pc:sldChg>
      <pc:sldChg chg="modNotesTx">
        <pc:chgData name="Missy Ruff" userId="2fedf697-c7c4-47e5-81d4-5bd69038a8f8" providerId="ADAL" clId="{315DDCD3-9681-400B-B5E6-A18C1E3CA478}" dt="2021-01-15T22:51:54.809" v="24"/>
        <pc:sldMkLst>
          <pc:docMk/>
          <pc:sldMk cId="0" sldId="326"/>
        </pc:sldMkLst>
      </pc:sldChg>
      <pc:sldChg chg="modNotesTx">
        <pc:chgData name="Missy Ruff" userId="2fedf697-c7c4-47e5-81d4-5bd69038a8f8" providerId="ADAL" clId="{315DDCD3-9681-400B-B5E6-A18C1E3CA478}" dt="2021-01-15T22:51:29.052" v="23"/>
        <pc:sldMkLst>
          <pc:docMk/>
          <pc:sldMk cId="0" sldId="327"/>
        </pc:sldMkLst>
      </pc:sldChg>
      <pc:sldChg chg="modNotesTx">
        <pc:chgData name="Missy Ruff" userId="2fedf697-c7c4-47e5-81d4-5bd69038a8f8" providerId="ADAL" clId="{315DDCD3-9681-400B-B5E6-A18C1E3CA478}" dt="2021-01-15T22:53:43.711" v="28" actId="113"/>
        <pc:sldMkLst>
          <pc:docMk/>
          <pc:sldMk cId="0" sldId="328"/>
        </pc:sldMkLst>
      </pc:sldChg>
      <pc:sldChg chg="modNotesTx">
        <pc:chgData name="Missy Ruff" userId="2fedf697-c7c4-47e5-81d4-5bd69038a8f8" providerId="ADAL" clId="{315DDCD3-9681-400B-B5E6-A18C1E3CA478}" dt="2021-01-15T22:54:43.961" v="30" actId="20577"/>
        <pc:sldMkLst>
          <pc:docMk/>
          <pc:sldMk cId="0" sldId="329"/>
        </pc:sldMkLst>
      </pc:sldChg>
      <pc:sldChg chg="modNotesTx">
        <pc:chgData name="Missy Ruff" userId="2fedf697-c7c4-47e5-81d4-5bd69038a8f8" providerId="ADAL" clId="{315DDCD3-9681-400B-B5E6-A18C1E3CA478}" dt="2021-02-19T20:10:05.729" v="40"/>
        <pc:sldMkLst>
          <pc:docMk/>
          <pc:sldMk cId="0" sldId="331"/>
        </pc:sldMkLst>
      </pc:sldChg>
      <pc:sldChg chg="modNotesTx">
        <pc:chgData name="Missy Ruff" userId="2fedf697-c7c4-47e5-81d4-5bd69038a8f8" providerId="ADAL" clId="{315DDCD3-9681-400B-B5E6-A18C1E3CA478}" dt="2021-02-19T20:11:19.204" v="41"/>
        <pc:sldMkLst>
          <pc:docMk/>
          <pc:sldMk cId="0" sldId="332"/>
        </pc:sldMkLst>
      </pc:sldChg>
      <pc:sldChg chg="modNotesTx">
        <pc:chgData name="Missy Ruff" userId="2fedf697-c7c4-47e5-81d4-5bd69038a8f8" providerId="ADAL" clId="{315DDCD3-9681-400B-B5E6-A18C1E3CA478}" dt="2021-01-15T22:47:00.262" v="12" actId="6549"/>
        <pc:sldMkLst>
          <pc:docMk/>
          <pc:sldMk cId="0" sldId="333"/>
        </pc:sldMkLst>
      </pc:sldChg>
      <pc:sldChg chg="modNotesTx">
        <pc:chgData name="Missy Ruff" userId="2fedf697-c7c4-47e5-81d4-5bd69038a8f8" providerId="ADAL" clId="{315DDCD3-9681-400B-B5E6-A18C1E3CA478}" dt="2021-01-15T22:48:02.675" v="13"/>
        <pc:sldMkLst>
          <pc:docMk/>
          <pc:sldMk cId="0" sldId="339"/>
        </pc:sldMkLst>
      </pc:sldChg>
      <pc:sldChg chg="setBg">
        <pc:chgData name="Missy Ruff" userId="2fedf697-c7c4-47e5-81d4-5bd69038a8f8" providerId="ADAL" clId="{315DDCD3-9681-400B-B5E6-A18C1E3CA478}" dt="2021-01-15T22:41:12.662" v="5"/>
        <pc:sldMkLst>
          <pc:docMk/>
          <pc:sldMk cId="0" sldId="341"/>
        </pc:sldMkLst>
      </pc:sldChg>
      <pc:sldMasterChg chg="setBg modSldLayout">
        <pc:chgData name="Missy Ruff" userId="2fedf697-c7c4-47e5-81d4-5bd69038a8f8" providerId="ADAL" clId="{315DDCD3-9681-400B-B5E6-A18C1E3CA478}" dt="2021-01-15T22:41:12.662" v="5"/>
        <pc:sldMasterMkLst>
          <pc:docMk/>
          <pc:sldMasterMk cId="0" sldId="2147483648"/>
        </pc:sldMasterMkLst>
        <pc:sldLayoutChg chg="setBg">
          <pc:chgData name="Missy Ruff" userId="2fedf697-c7c4-47e5-81d4-5bd69038a8f8" providerId="ADAL" clId="{315DDCD3-9681-400B-B5E6-A18C1E3CA478}" dt="2021-01-15T22:41:12.662" v="5"/>
          <pc:sldLayoutMkLst>
            <pc:docMk/>
            <pc:sldMasterMk cId="0" sldId="2147483648"/>
            <pc:sldLayoutMk cId="865574922" sldId="2147483998"/>
          </pc:sldLayoutMkLst>
        </pc:sldLayoutChg>
        <pc:sldLayoutChg chg="setBg">
          <pc:chgData name="Missy Ruff" userId="2fedf697-c7c4-47e5-81d4-5bd69038a8f8" providerId="ADAL" clId="{315DDCD3-9681-400B-B5E6-A18C1E3CA478}" dt="2021-01-15T22:41:12.662" v="5"/>
          <pc:sldLayoutMkLst>
            <pc:docMk/>
            <pc:sldMasterMk cId="0" sldId="2147483648"/>
            <pc:sldLayoutMk cId="1061815137" sldId="2147483999"/>
          </pc:sldLayoutMkLst>
        </pc:sldLayoutChg>
      </pc:sldMasterChg>
    </pc:docChg>
  </pc:docChgLst>
  <pc:docChgLst>
    <pc:chgData name="Missy Ruff" userId="2fedf697-c7c4-47e5-81d4-5bd69038a8f8" providerId="ADAL" clId="{ECF00EB8-77D5-4B14-8AAE-EE1C75F0440F}"/>
    <pc:docChg chg="custSel modSld">
      <pc:chgData name="Missy Ruff" userId="2fedf697-c7c4-47e5-81d4-5bd69038a8f8" providerId="ADAL" clId="{ECF00EB8-77D5-4B14-8AAE-EE1C75F0440F}" dt="2021-10-27T15:07:23.778" v="4" actId="5736"/>
      <pc:docMkLst>
        <pc:docMk/>
      </pc:docMkLst>
      <pc:sldChg chg="modNotes">
        <pc:chgData name="Missy Ruff" userId="2fedf697-c7c4-47e5-81d4-5bd69038a8f8" providerId="ADAL" clId="{ECF00EB8-77D5-4B14-8AAE-EE1C75F0440F}" dt="2021-10-06T19:52:21.945" v="1" actId="27636"/>
        <pc:sldMkLst>
          <pc:docMk/>
          <pc:sldMk cId="0" sldId="329"/>
        </pc:sldMkLst>
      </pc:sldChg>
      <pc:sldChg chg="modNotes">
        <pc:chgData name="Missy Ruff" userId="2fedf697-c7c4-47e5-81d4-5bd69038a8f8" providerId="ADAL" clId="{ECF00EB8-77D5-4B14-8AAE-EE1C75F0440F}" dt="2021-10-06T19:52:21.845" v="0" actId="27636"/>
        <pc:sldMkLst>
          <pc:docMk/>
          <pc:sldMk cId="0" sldId="331"/>
        </pc:sldMkLst>
      </pc:sldChg>
      <pc:sldChg chg="modSp">
        <pc:chgData name="Missy Ruff" userId="2fedf697-c7c4-47e5-81d4-5bd69038a8f8" providerId="ADAL" clId="{ECF00EB8-77D5-4B14-8AAE-EE1C75F0440F}" dt="2021-10-27T15:07:23.778" v="4" actId="5736"/>
        <pc:sldMkLst>
          <pc:docMk/>
          <pc:sldMk cId="0" sldId="339"/>
        </pc:sldMkLst>
        <pc:spChg chg="mod">
          <ac:chgData name="Missy Ruff" userId="2fedf697-c7c4-47e5-81d4-5bd69038a8f8" providerId="ADAL" clId="{ECF00EB8-77D5-4B14-8AAE-EE1C75F0440F}" dt="2021-10-27T15:07:23.778" v="4" actId="5736"/>
          <ac:spMkLst>
            <pc:docMk/>
            <pc:sldMk cId="0" sldId="339"/>
            <ac:spMk id="4" creationId="{8BA69DC1-2670-49AF-9B1B-3C69882C1459}"/>
          </ac:spMkLst>
        </pc:spChg>
        <pc:spChg chg="mod">
          <ac:chgData name="Missy Ruff" userId="2fedf697-c7c4-47e5-81d4-5bd69038a8f8" providerId="ADAL" clId="{ECF00EB8-77D5-4B14-8AAE-EE1C75F0440F}" dt="2021-10-27T15:06:03.326" v="3" actId="1076"/>
          <ac:spMkLst>
            <pc:docMk/>
            <pc:sldMk cId="0" sldId="339"/>
            <ac:spMk id="21506" creationId="{10A7BFBD-7F55-4F2E-9A52-FA2D5FCFAFAE}"/>
          </ac:spMkLst>
        </pc:spChg>
        <pc:graphicFrameChg chg="mod">
          <ac:chgData name="Missy Ruff" userId="2fedf697-c7c4-47e5-81d4-5bd69038a8f8" providerId="ADAL" clId="{ECF00EB8-77D5-4B14-8AAE-EE1C75F0440F}" dt="2021-10-27T15:07:23.778" v="4" actId="5736"/>
          <ac:graphicFrameMkLst>
            <pc:docMk/>
            <pc:sldMk cId="0" sldId="339"/>
            <ac:graphicFrameMk id="3" creationId="{7739E0AC-21C1-4A70-8BE1-DB367DD6F059}"/>
          </ac:graphicFrameMkLst>
        </pc:graphicFrameChg>
      </pc:sldChg>
    </pc:docChg>
  </pc:docChgLst>
  <pc:docChgLst>
    <pc:chgData name="Missy Ruff" userId="2fedf697-c7c4-47e5-81d4-5bd69038a8f8" providerId="ADAL" clId="{10758BF0-9BFA-416C-8EC3-D7094F81AEA4}"/>
    <pc:docChg chg="undo custSel modSld">
      <pc:chgData name="Missy Ruff" userId="2fedf697-c7c4-47e5-81d4-5bd69038a8f8" providerId="ADAL" clId="{10758BF0-9BFA-416C-8EC3-D7094F81AEA4}" dt="2021-12-01T21:26:59.841" v="73" actId="6549"/>
      <pc:docMkLst>
        <pc:docMk/>
      </pc:docMkLst>
      <pc:sldChg chg="modNotesTx">
        <pc:chgData name="Missy Ruff" userId="2fedf697-c7c4-47e5-81d4-5bd69038a8f8" providerId="ADAL" clId="{10758BF0-9BFA-416C-8EC3-D7094F81AEA4}" dt="2021-12-01T20:35:28.071" v="1"/>
        <pc:sldMkLst>
          <pc:docMk/>
          <pc:sldMk cId="0" sldId="308"/>
        </pc:sldMkLst>
      </pc:sldChg>
      <pc:sldChg chg="modNotesTx">
        <pc:chgData name="Missy Ruff" userId="2fedf697-c7c4-47e5-81d4-5bd69038a8f8" providerId="ADAL" clId="{10758BF0-9BFA-416C-8EC3-D7094F81AEA4}" dt="2021-12-01T20:47:18.091" v="13" actId="20577"/>
        <pc:sldMkLst>
          <pc:docMk/>
          <pc:sldMk cId="0" sldId="314"/>
        </pc:sldMkLst>
      </pc:sldChg>
      <pc:sldChg chg="modNotesTx">
        <pc:chgData name="Missy Ruff" userId="2fedf697-c7c4-47e5-81d4-5bd69038a8f8" providerId="ADAL" clId="{10758BF0-9BFA-416C-8EC3-D7094F81AEA4}" dt="2021-12-01T21:10:11.039" v="38" actId="6549"/>
        <pc:sldMkLst>
          <pc:docMk/>
          <pc:sldMk cId="0" sldId="317"/>
        </pc:sldMkLst>
      </pc:sldChg>
      <pc:sldChg chg="modNotesTx">
        <pc:chgData name="Missy Ruff" userId="2fedf697-c7c4-47e5-81d4-5bd69038a8f8" providerId="ADAL" clId="{10758BF0-9BFA-416C-8EC3-D7094F81AEA4}" dt="2021-12-01T21:10:09.491" v="36"/>
        <pc:sldMkLst>
          <pc:docMk/>
          <pc:sldMk cId="0" sldId="321"/>
        </pc:sldMkLst>
      </pc:sldChg>
      <pc:sldChg chg="modNotesTx">
        <pc:chgData name="Missy Ruff" userId="2fedf697-c7c4-47e5-81d4-5bd69038a8f8" providerId="ADAL" clId="{10758BF0-9BFA-416C-8EC3-D7094F81AEA4}" dt="2021-12-01T21:21:56.147" v="68" actId="255"/>
        <pc:sldMkLst>
          <pc:docMk/>
          <pc:sldMk cId="0" sldId="322"/>
        </pc:sldMkLst>
      </pc:sldChg>
      <pc:sldChg chg="modNotesTx">
        <pc:chgData name="Missy Ruff" userId="2fedf697-c7c4-47e5-81d4-5bd69038a8f8" providerId="ADAL" clId="{10758BF0-9BFA-416C-8EC3-D7094F81AEA4}" dt="2021-12-01T21:17:01.083" v="63" actId="20577"/>
        <pc:sldMkLst>
          <pc:docMk/>
          <pc:sldMk cId="0" sldId="326"/>
        </pc:sldMkLst>
      </pc:sldChg>
      <pc:sldChg chg="modNotesTx">
        <pc:chgData name="Missy Ruff" userId="2fedf697-c7c4-47e5-81d4-5bd69038a8f8" providerId="ADAL" clId="{10758BF0-9BFA-416C-8EC3-D7094F81AEA4}" dt="2021-12-01T21:15:46.347" v="56" actId="20577"/>
        <pc:sldMkLst>
          <pc:docMk/>
          <pc:sldMk cId="0" sldId="327"/>
        </pc:sldMkLst>
      </pc:sldChg>
      <pc:sldChg chg="modNotesTx">
        <pc:chgData name="Missy Ruff" userId="2fedf697-c7c4-47e5-81d4-5bd69038a8f8" providerId="ADAL" clId="{10758BF0-9BFA-416C-8EC3-D7094F81AEA4}" dt="2021-12-01T21:21:21.359" v="67" actId="20577"/>
        <pc:sldMkLst>
          <pc:docMk/>
          <pc:sldMk cId="0" sldId="328"/>
        </pc:sldMkLst>
      </pc:sldChg>
      <pc:sldChg chg="modNotesTx">
        <pc:chgData name="Missy Ruff" userId="2fedf697-c7c4-47e5-81d4-5bd69038a8f8" providerId="ADAL" clId="{10758BF0-9BFA-416C-8EC3-D7094F81AEA4}" dt="2021-12-01T21:26:59.841" v="73" actId="6549"/>
        <pc:sldMkLst>
          <pc:docMk/>
          <pc:sldMk cId="0" sldId="329"/>
        </pc:sldMkLst>
      </pc:sldChg>
      <pc:sldChg chg="modNotesTx">
        <pc:chgData name="Missy Ruff" userId="2fedf697-c7c4-47e5-81d4-5bd69038a8f8" providerId="ADAL" clId="{10758BF0-9BFA-416C-8EC3-D7094F81AEA4}" dt="2021-12-01T20:39:39.020" v="4"/>
        <pc:sldMkLst>
          <pc:docMk/>
          <pc:sldMk cId="0" sldId="331"/>
        </pc:sldMkLst>
      </pc:sldChg>
      <pc:sldChg chg="modNotesTx">
        <pc:chgData name="Missy Ruff" userId="2fedf697-c7c4-47e5-81d4-5bd69038a8f8" providerId="ADAL" clId="{10758BF0-9BFA-416C-8EC3-D7094F81AEA4}" dt="2021-12-01T20:45:38.906" v="8" actId="20577"/>
        <pc:sldMkLst>
          <pc:docMk/>
          <pc:sldMk cId="0" sldId="332"/>
        </pc:sldMkLst>
      </pc:sldChg>
      <pc:sldChg chg="modNotesTx">
        <pc:chgData name="Missy Ruff" userId="2fedf697-c7c4-47e5-81d4-5bd69038a8f8" providerId="ADAL" clId="{10758BF0-9BFA-416C-8EC3-D7094F81AEA4}" dt="2021-12-01T20:50:35.258" v="18" actId="20577"/>
        <pc:sldMkLst>
          <pc:docMk/>
          <pc:sldMk cId="0" sldId="333"/>
        </pc:sldMkLst>
      </pc:sldChg>
      <pc:sldChg chg="modNotesTx">
        <pc:chgData name="Missy Ruff" userId="2fedf697-c7c4-47e5-81d4-5bd69038a8f8" providerId="ADAL" clId="{10758BF0-9BFA-416C-8EC3-D7094F81AEA4}" dt="2021-12-01T21:05:31.099" v="34" actId="20577"/>
        <pc:sldMkLst>
          <pc:docMk/>
          <pc:sldMk cId="0" sldId="3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CDC92-175B-4E27-8845-6840319A9F5A}"/>
              </a:ext>
            </a:extLst>
          </p:cNvPr>
          <p:cNvSpPr>
            <a:spLocks noGrp="1"/>
          </p:cNvSpPr>
          <p:nvPr>
            <p:ph type="hdr" sz="quarter"/>
          </p:nvPr>
        </p:nvSpPr>
        <p:spPr>
          <a:xfrm>
            <a:off x="0" y="0"/>
            <a:ext cx="3038475" cy="465138"/>
          </a:xfrm>
          <a:prstGeom prst="rect">
            <a:avLst/>
          </a:prstGeom>
        </p:spPr>
        <p:txBody>
          <a:bodyPr vert="horz" lIns="92821" tIns="46411" rIns="92821" bIns="46411"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153CDD4E-15AC-4726-8835-EAA73BAD273D}"/>
              </a:ext>
            </a:extLst>
          </p:cNvPr>
          <p:cNvSpPr>
            <a:spLocks noGrp="1"/>
          </p:cNvSpPr>
          <p:nvPr>
            <p:ph type="dt" sz="quarter"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Arial" pitchFamily="34" charset="0"/>
                <a:ea typeface="ＭＳ Ｐゴシック" charset="-128"/>
              </a:defRPr>
            </a:lvl1pPr>
          </a:lstStyle>
          <a:p>
            <a:pPr>
              <a:defRPr/>
            </a:pPr>
            <a:fld id="{E05E8A22-9E94-44E7-B649-9D72BC28D4BC}" type="datetimeFigureOut">
              <a:rPr lang="en-US"/>
              <a:pPr>
                <a:defRPr/>
              </a:pPr>
              <a:t>4/8/2026</a:t>
            </a:fld>
            <a:endParaRPr lang="en-US"/>
          </a:p>
        </p:txBody>
      </p:sp>
      <p:sp>
        <p:nvSpPr>
          <p:cNvPr id="4" name="Footer Placeholder 3">
            <a:extLst>
              <a:ext uri="{FF2B5EF4-FFF2-40B4-BE49-F238E27FC236}">
                <a16:creationId xmlns:a16="http://schemas.microsoft.com/office/drawing/2014/main" id="{82C9A147-BBF5-4E05-A701-8E17D39DD476}"/>
              </a:ext>
            </a:extLst>
          </p:cNvPr>
          <p:cNvSpPr>
            <a:spLocks noGrp="1"/>
          </p:cNvSpPr>
          <p:nvPr>
            <p:ph type="ftr" sz="quarter" idx="2"/>
          </p:nvPr>
        </p:nvSpPr>
        <p:spPr>
          <a:xfrm>
            <a:off x="0" y="8829675"/>
            <a:ext cx="3038475" cy="465138"/>
          </a:xfrm>
          <a:prstGeom prst="rect">
            <a:avLst/>
          </a:prstGeom>
        </p:spPr>
        <p:txBody>
          <a:bodyPr vert="horz" lIns="92821" tIns="46411" rIns="92821" bIns="46411"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BB01BA57-EACF-413B-9217-BD174B057184}"/>
              </a:ext>
            </a:extLst>
          </p:cNvPr>
          <p:cNvSpPr>
            <a:spLocks noGrp="1"/>
          </p:cNvSpPr>
          <p:nvPr>
            <p:ph type="sldNum" sz="quarter" idx="3"/>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a:lvl1pPr>
          </a:lstStyle>
          <a:p>
            <a:pPr>
              <a:defRPr/>
            </a:pPr>
            <a:fld id="{CCDEAE30-3388-42E0-8DF5-EB6B4660F736}" type="slidenum">
              <a:rPr lang="en-US" altLang="en-US"/>
              <a:pPr>
                <a:defRPr/>
              </a:pPr>
              <a:t>‹Nº›</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3CFF6E-A784-478C-B218-23D4196AE178}"/>
              </a:ext>
            </a:extLst>
          </p:cNvPr>
          <p:cNvSpPr>
            <a:spLocks noGrp="1"/>
          </p:cNvSpPr>
          <p:nvPr>
            <p:ph type="hdr" sz="quarter"/>
          </p:nvPr>
        </p:nvSpPr>
        <p:spPr>
          <a:xfrm>
            <a:off x="0" y="0"/>
            <a:ext cx="3038475" cy="465138"/>
          </a:xfrm>
          <a:prstGeom prst="rect">
            <a:avLst/>
          </a:prstGeom>
        </p:spPr>
        <p:txBody>
          <a:bodyPr vert="horz" lIns="92821" tIns="46411" rIns="92821" bIns="46411"/>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CD832BBC-8050-4F3A-A043-0310346E677C}"/>
              </a:ext>
            </a:extLst>
          </p:cNvPr>
          <p:cNvSpPr>
            <a:spLocks noGrp="1"/>
          </p:cNvSpPr>
          <p:nvPr>
            <p:ph type="dt"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Calibri" pitchFamily="34" charset="0"/>
                <a:ea typeface="ＭＳ Ｐゴシック" charset="-128"/>
                <a:cs typeface="Arial" pitchFamily="34" charset="0"/>
              </a:defRPr>
            </a:lvl1pPr>
          </a:lstStyle>
          <a:p>
            <a:fld id="{9BC88BA5-9EE4-4227-8E72-F23EAEC90468}" type="datetimeFigureOut">
              <a:rPr lang="en-US"/>
              <a:t>4/8/2026</a:t>
            </a:fld>
            <a:endParaRPr lang="en-US"/>
          </a:p>
        </p:txBody>
      </p:sp>
      <p:sp>
        <p:nvSpPr>
          <p:cNvPr id="4" name="Slide Image Placeholder 3">
            <a:extLst>
              <a:ext uri="{FF2B5EF4-FFF2-40B4-BE49-F238E27FC236}">
                <a16:creationId xmlns:a16="http://schemas.microsoft.com/office/drawing/2014/main" id="{E1F139F3-A6EE-45B7-902F-7516C6D1F5D5}"/>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21" tIns="46411" rIns="92821" bIns="46411" anchor="ctr"/>
          <a:lstStyle/>
          <a:p>
            <a:pPr lvl="0"/>
            <a:endParaRPr/>
          </a:p>
        </p:txBody>
      </p:sp>
      <p:sp>
        <p:nvSpPr>
          <p:cNvPr id="5" name="Notes Placeholder 4">
            <a:extLst>
              <a:ext uri="{FF2B5EF4-FFF2-40B4-BE49-F238E27FC236}">
                <a16:creationId xmlns:a16="http://schemas.microsoft.com/office/drawing/2014/main" id="{C3BAA2B4-C9C6-4442-AF22-BC6E79617966}"/>
              </a:ext>
            </a:extLst>
          </p:cNvPr>
          <p:cNvSpPr>
            <a:spLocks noGrp="1"/>
          </p:cNvSpPr>
          <p:nvPr>
            <p:ph type="body" sz="quarter" idx="3"/>
          </p:nvPr>
        </p:nvSpPr>
        <p:spPr>
          <a:xfrm>
            <a:off x="701675" y="4416425"/>
            <a:ext cx="5607050" cy="4183063"/>
          </a:xfrm>
          <a:prstGeom prst="rect">
            <a:avLst/>
          </a:prstGeom>
        </p:spPr>
        <p:txBody>
          <a:bodyPr vert="horz" lIns="92821" tIns="46411" rIns="92821" bIns="46411">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B7F6C675-498A-4441-9F0A-7CAE6643A315}"/>
              </a:ext>
            </a:extLst>
          </p:cNvPr>
          <p:cNvSpPr>
            <a:spLocks noGrp="1"/>
          </p:cNvSpPr>
          <p:nvPr>
            <p:ph type="ftr" sz="quarter" idx="4"/>
          </p:nvPr>
        </p:nvSpPr>
        <p:spPr>
          <a:xfrm>
            <a:off x="0" y="8829675"/>
            <a:ext cx="3038475" cy="465138"/>
          </a:xfrm>
          <a:prstGeom prst="rect">
            <a:avLst/>
          </a:prstGeom>
        </p:spPr>
        <p:txBody>
          <a:bodyPr vert="horz" lIns="92821" tIns="46411" rIns="92821" bIns="46411"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B78408F7-A531-4278-B66E-F38761D5B07A}"/>
              </a:ext>
            </a:extLst>
          </p:cNvPr>
          <p:cNvSpPr>
            <a:spLocks noGrp="1"/>
          </p:cNvSpPr>
          <p:nvPr>
            <p:ph type="sldNum" sz="quarter" idx="5"/>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6DB9579E-EB99-49A5-8128-6E6F41DB41A6}" type="slidenum">
              <a:rPr lang="en-US" altLang="en-US"/>
              <a:t>‹Nº›</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effectLst/>
                <a:latin typeface="Arial" panose="020B0604020202020204" pitchFamily="34" charset="0"/>
                <a:cs typeface="Arial" panose="020B0604020202020204" pitchFamily="34" charset="0"/>
              </a:defRPr>
            </a:pPr>
            <a:r>
              <a:rPr b="1"/>
              <a:t>Tiempo del módulo:</a:t>
            </a:r>
            <a:r>
              <a:t> 40 minutos/ 55 minutos</a:t>
            </a:r>
          </a:p>
          <a:p>
            <a:pPr>
              <a:defRPr sz="1000" i="1">
                <a:effectLst/>
                <a:latin typeface="Arial" panose="020B0604020202020204" pitchFamily="34" charset="0"/>
                <a:cs typeface="Arial" panose="020B0604020202020204" pitchFamily="34" charset="0"/>
              </a:defRPr>
            </a:pPr>
            <a:r>
              <a:t> </a:t>
            </a:r>
            <a:endParaRPr sz="1000" kern="1200">
              <a:solidFill>
                <a:schemeClr val="tx1"/>
              </a:solidFill>
              <a:effectLst/>
              <a:latin typeface="Arial" panose="020B0604020202020204" pitchFamily="34" charset="0"/>
              <a:ea typeface="ＭＳ Ｐゴシック" charset="0"/>
              <a:cs typeface="Arial" panose="020B0604020202020204" pitchFamily="34" charset="0"/>
            </a:endParaRPr>
          </a:p>
          <a:p>
            <a:pPr>
              <a:defRPr sz="1000" b="1">
                <a:effectLst/>
                <a:latin typeface="Arial" panose="020B0604020202020204" pitchFamily="34" charset="0"/>
                <a:cs typeface="Arial" panose="020B0604020202020204" pitchFamily="34" charset="0"/>
              </a:defRPr>
            </a:pPr>
            <a:r>
              <a:t>Materiales:</a:t>
            </a:r>
            <a:endParaRPr sz="1000" i="0" kern="120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panose="020B0604020202020204" pitchFamily="34" charset="0"/>
              <a:buChar char="•"/>
              <a:defRPr sz="1000">
                <a:effectLst/>
                <a:latin typeface="Arial" panose="020B0604020202020204" pitchFamily="34" charset="0"/>
                <a:cs typeface="Arial" panose="020B0604020202020204" pitchFamily="34" charset="0"/>
              </a:defRPr>
            </a:pPr>
            <a:r>
              <a:t>Actividad 3.1 y 3.2</a:t>
            </a:r>
          </a:p>
          <a:p>
            <a:pPr marL="628650" lvl="1" indent="-171450">
              <a:buFont typeface="Arial" panose="020B0604020202020204" pitchFamily="34" charset="0"/>
              <a:buChar char="•"/>
              <a:defRPr sz="1000">
                <a:effectLst/>
                <a:latin typeface="Arial" panose="020B0604020202020204" pitchFamily="34" charset="0"/>
                <a:cs typeface="Arial" panose="020B0604020202020204" pitchFamily="34" charset="0"/>
              </a:defRPr>
            </a:pPr>
            <a:r>
              <a:t>Hojas de trabajo 3.1 y 3.2</a:t>
            </a:r>
          </a:p>
          <a:p>
            <a:pPr marL="171450" lvl="0" indent="-171450">
              <a:buFont typeface="Arial" panose="020B0604020202020204" pitchFamily="34" charset="0"/>
              <a:buChar char="•"/>
              <a:defRPr sz="1000">
                <a:effectLst/>
                <a:latin typeface="Arial" panose="020B0604020202020204" pitchFamily="34" charset="0"/>
                <a:cs typeface="Arial" panose="020B0604020202020204" pitchFamily="34" charset="0"/>
              </a:defRPr>
            </a:pPr>
            <a:r>
              <a:t>Consideraciones sobre la respuesta ante emergencias</a:t>
            </a:r>
            <a:r>
              <a:rPr i="1"/>
              <a:t> video – (Mostrar el segmento de video de 4:32 a 6:47)</a:t>
            </a:r>
          </a:p>
          <a:p>
            <a:endParaRPr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B9579E-EB99-49A5-8128-6E6F41DB41A6}" type="slidenum">
              <a:rPr lang="en-US" altLang="en-US" smtClean="0"/>
              <a:t>1</a:t>
            </a:fld>
            <a:endParaRPr lang="en-US" altLang="en-US"/>
          </a:p>
        </p:txBody>
      </p:sp>
    </p:spTree>
    <p:extLst>
      <p:ext uri="{BB962C8B-B14F-4D97-AF65-F5344CB8AC3E}">
        <p14:creationId xmlns:p14="http://schemas.microsoft.com/office/powerpoint/2010/main" val="193751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29052D4-BF69-4AC2-87BB-53A6C297AD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476231-F13B-46DB-8251-532B4E86E5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llama y el humo que se producen al quemar etanol puro sin desnaturalizar no son fácilmente visibles. El etanol puro o sin desnaturalizar no produce humo visible y muestra una llama azul difícil de ver. En su forma desnaturalizada, produce poco humo y presenta una ligera llama naranja visible.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diferencia más significativa entre el etanol y la gasolina es que el etanol se mezcla fácilmente con el agua. Aunque es factible diluir el etanol hasta que no sea inflamable, esta táctica rara vez resulta viable en el sitio del incidente debido a la enorme cantidad de agua necesaria. Incluso con una proporción de cinco partes de agua por una de etanol (relación 5:1 o dilución al 500%), el etanol seguirá ardiendo.</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19193679-7170-468F-8B84-E869A4466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34BD07-30B7-4AF1-BC91-95E685C10DF5}"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D58BF61-88A2-4A31-BC72-0A33D68A8B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35845A4-82D1-4987-8208-9E8B6865E7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defRPr sz="1000" b="1" i="1">
                <a:effectLst/>
                <a:latin typeface="Arial" panose="020B0604020202020204" pitchFamily="34" charset="0"/>
                <a:ea typeface="Calibri" panose="020F0502020204030204" pitchFamily="34" charset="0"/>
                <a:cs typeface="Arial" panose="020B0604020202020204" pitchFamily="34" charset="0"/>
              </a:defRPr>
            </a:pPr>
            <a:r>
              <a:t>Debido a que los incendios que involucran un alto porcentaje de etanol pueden arder con poca o ninguna generación de humo y llama visible, se recomienda encarecidamente el uso de una cámara termográfica.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a:defRPr sz="1000">
                <a:effectLst/>
                <a:latin typeface="Arial" panose="020B0604020202020204" pitchFamily="34" charset="0"/>
                <a:ea typeface="Calibri" panose="020F0502020204030204" pitchFamily="34" charset="0"/>
                <a:cs typeface="Arial" panose="020B0604020202020204" pitchFamily="34" charset="0"/>
              </a:defRPr>
            </a:pPr>
            <a:r>
              <a:rPr>
                <a:highlight>
                  <a:srgbClr val="FFFF00"/>
                </a:highlight>
              </a:rPr>
              <a:t>Esta imagen</a:t>
            </a:r>
            <a:r>
              <a:t> muestra un incendio de etanol visto a través de una cámara térmica. Se recomienda máxima precaución al aproximarse a un incendio de etanol, ya que el tamaño real del fuego puede superar considerablemente lo que sugieren las llamas visibles en el lugar del incidente.</a:t>
            </a:r>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Slide Number Placeholder 3">
            <a:extLst>
              <a:ext uri="{FF2B5EF4-FFF2-40B4-BE49-F238E27FC236}">
                <a16:creationId xmlns:a16="http://schemas.microsoft.com/office/drawing/2014/main" id="{7A7AFC88-D5A1-4E19-BAE3-78E7D37311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4109F63-DFD5-439A-9DBF-5CE0F0EBCB7A}"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E899FC6-87C1-4AC8-9708-0EFBA670C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52DE4AD-5B87-40C4-BAC5-BBAA39EFE1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mezcla de etanol y gasolina produce una mezcla con características físicas únicas. Entre las diferencias más evidentes entre un combustible con etanol y la gasolina pura se encuentran las características visuales del humo y la llama.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 mayor contenido de etanol, menor será la visibilidad del humo negro y se producirá una llama de color naranja. Sin embargo, estas señales pueden quedar enmascaradas por otros materiales orgánicos o sintéticos que también estén involucrados en el incendio, tales como llantas de automóviles, arbustos o césped.</a:t>
            </a:r>
          </a:p>
        </p:txBody>
      </p:sp>
      <p:sp>
        <p:nvSpPr>
          <p:cNvPr id="32772" name="Slide Number Placeholder 3">
            <a:extLst>
              <a:ext uri="{FF2B5EF4-FFF2-40B4-BE49-F238E27FC236}">
                <a16:creationId xmlns:a16="http://schemas.microsoft.com/office/drawing/2014/main" id="{E27A05E6-4F2C-471C-A5FB-F662F4DEA7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BE39CD-0718-410E-8628-C2B9BB3067C7}"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9CF7394-0B36-4944-ACD3-13F8ACBB3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02CB317-FEFF-45E6-BB83-EC8B4CC78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combinación de etanol con gasolina genera diversos efectos. Un mayor contenido de etanol en la mezcla incrementa las propiedades de solvente polar del combustible, lo que influye en la manera en que se deben llevar a cabo las operaciones de control y extinción de incendios.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adición de agua a las mezclas de etanol y gasolina tiene un efecto drástico. Sin la presencia de agua, las mezclas de etanol y gasolina permanecen homogéneas o bien mezcladas.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Como se mencionó anteriormente, el etanol tiene afinidad por el agua. Por ejemplo, no es necesario agregar anticongelante para líneas de combustible a una mezcla de etanol y gasolina, ya que el etanol absorberá pequeñas cantidades de agua y las arrastrará a través del sistema de combustible del vehículo.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No obstante, al emplear agua para extinguir incendios durante una respuesta de emergencia, el agua puede separar el etanol de la mezcla, formando una capa distinta que contiene agua, etanol y ciertos hidrocarburos. La gasolina permanecerá en la capa superior debido a que el etanol tiene un carácter más polar que apolar.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Aunque es una situación poco frecuente, la separación de fases puede producirse en los sistemas de almacenamiento de combustibles si hay agua presente o si esta ingresa al sistema.</a:t>
            </a:r>
          </a:p>
        </p:txBody>
      </p:sp>
      <p:sp>
        <p:nvSpPr>
          <p:cNvPr id="30724" name="Slide Number Placeholder 3">
            <a:extLst>
              <a:ext uri="{FF2B5EF4-FFF2-40B4-BE49-F238E27FC236}">
                <a16:creationId xmlns:a16="http://schemas.microsoft.com/office/drawing/2014/main" id="{C973A18E-F118-4735-A78F-238C1B795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073DA5-586D-439B-96B7-81E5AA55A486}"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FBA5125-2148-45D0-8355-AE8D8007EE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46448B7-3E6F-4991-9D19-A79D99AAA454}"/>
              </a:ext>
            </a:extLst>
          </p:cNvPr>
          <p:cNvSpPr>
            <a:spLocks noGrp="1"/>
          </p:cNvSpPr>
          <p:nvPr>
            <p:ph type="body" idx="1"/>
          </p:nvPr>
        </p:nvSpPr>
        <p:spPr/>
        <p:txBody>
          <a:bodyPr/>
          <a:lstStyle/>
          <a:p>
            <a:pPr>
              <a:defRPr sz="1000">
                <a:latin typeface="Arial" pitchFamily="34" charset="0"/>
                <a:cs typeface="Arial" pitchFamily="34" charset="0"/>
              </a:defRPr>
            </a:pPr>
            <a:r>
              <a:rPr b="1"/>
              <a:t>Tiempo:</a:t>
            </a:r>
            <a:r>
              <a:t> 15 minutos</a:t>
            </a:r>
          </a:p>
          <a:p>
            <a:pPr>
              <a:defRPr sz="1000">
                <a:latin typeface="Arial" pitchFamily="34" charset="0"/>
                <a:cs typeface="Arial" pitchFamily="34" charset="0"/>
              </a:defRPr>
            </a:pPr>
            <a:r>
              <a:rPr b="1"/>
              <a:t>Materiales:</a:t>
            </a:r>
            <a:r>
              <a:t> Hoja de trabajo 3.1</a:t>
            </a:r>
          </a:p>
          <a:p>
            <a:endParaRPr sz="1000">
              <a:latin typeface="Arial" pitchFamily="34" charset="0"/>
              <a:cs typeface="Arial" pitchFamily="34" charset="0"/>
            </a:endParaRPr>
          </a:p>
          <a:p>
            <a:pPr>
              <a:defRPr sz="1000" b="1">
                <a:latin typeface="Arial" pitchFamily="34" charset="0"/>
                <a:cs typeface="Arial" pitchFamily="34" charset="0"/>
              </a:defRPr>
            </a:pPr>
            <a:r>
              <a:t>Instrucciones para el instructor:</a:t>
            </a:r>
          </a:p>
          <a:p>
            <a:pPr marL="228600" indent="-228600">
              <a:buFont typeface="+mj-lt"/>
              <a:buAutoNum type="arabicPeriod"/>
              <a:defRPr sz="1000">
                <a:latin typeface="Arial" pitchFamily="34" charset="0"/>
                <a:cs typeface="Arial" pitchFamily="34" charset="0"/>
              </a:defRPr>
            </a:pPr>
            <a:r>
              <a:t>Pida a los participantes que tomen unos minutos para revisar la información previa y completen la Hoja de trabajo 3.1.</a:t>
            </a:r>
          </a:p>
          <a:p>
            <a:pPr marL="228600" indent="-228600">
              <a:buFont typeface="+mj-lt"/>
              <a:buAutoNum type="arabicPeriod"/>
              <a:defRPr sz="1000">
                <a:latin typeface="Arial" pitchFamily="34" charset="0"/>
                <a:cs typeface="Arial" pitchFamily="34" charset="0"/>
              </a:defRPr>
            </a:pPr>
            <a:r>
              <a:t>En la guía del participante, la tabla aparece en blanco. Las respuestas están únicamente en la guía del instructor. </a:t>
            </a:r>
          </a:p>
          <a:p>
            <a:pPr marL="228600" indent="-228600">
              <a:buFont typeface="+mj-lt"/>
              <a:buAutoNum type="arabicPeriod"/>
              <a:defRPr sz="1000">
                <a:latin typeface="Arial" pitchFamily="34" charset="0"/>
                <a:cs typeface="Arial" pitchFamily="34" charset="0"/>
              </a:defRPr>
            </a:pPr>
            <a:r>
              <a:t>Utilizando esta información, dirija una conversación para que los participantes anticipen cómo las diferencias entre los combustibles, en particular al mezclarse, pueden provocar resultados diversos en situaciones de emergencia, planteando las siguientes preguntas:</a:t>
            </a:r>
          </a:p>
          <a:p>
            <a:pPr marL="685800" lvl="1" indent="-228600">
              <a:buFont typeface="Arial" pitchFamily="34" charset="0"/>
              <a:buChar char="•"/>
              <a:defRPr sz="1000">
                <a:latin typeface="Arial" pitchFamily="34" charset="0"/>
                <a:cs typeface="Arial" pitchFamily="34" charset="0"/>
              </a:defRPr>
            </a:pPr>
            <a:r>
              <a:t>Al comparar la gasolina y el etanol, ¿cuál de los dos productos es inflamable?</a:t>
            </a:r>
          </a:p>
          <a:p>
            <a:pPr>
              <a:defRPr sz="1000">
                <a:latin typeface="Arial" pitchFamily="34" charset="0"/>
                <a:cs typeface="Arial" pitchFamily="34" charset="0"/>
              </a:defRPr>
            </a:pPr>
            <a:r>
              <a:rPr b="1"/>
              <a:t>	Respuesta:</a:t>
            </a:r>
            <a:r>
              <a:t> Tanto la gasolina como el etanol son inflamables.</a:t>
            </a:r>
          </a:p>
          <a:p>
            <a:pPr marL="628650" lvl="1" indent="-171450">
              <a:buFont typeface="Arial" pitchFamily="34" charset="0"/>
              <a:buChar char="•"/>
              <a:defRPr sz="1000">
                <a:latin typeface="Arial" pitchFamily="34" charset="0"/>
                <a:cs typeface="Arial" pitchFamily="34" charset="0"/>
              </a:defRPr>
            </a:pPr>
            <a:r>
              <a:t>Aunque la gasolina y el etanol tienen gravedades específicas similares, ¿cómo esperaría usted que reaccionara la mezcla si se libera en una fuente de agua, como un arroyo o estanque?</a:t>
            </a:r>
          </a:p>
          <a:p>
            <a:pPr lvl="2">
              <a:defRPr sz="1000">
                <a:latin typeface="Arial" pitchFamily="34" charset="0"/>
                <a:cs typeface="Arial" pitchFamily="34" charset="0"/>
              </a:defRPr>
            </a:pPr>
            <a:r>
              <a:rPr b="1"/>
              <a:t>Respuesta: </a:t>
            </a:r>
            <a:r>
              <a:t>La densidad relativa indica que el etanol puede flotar sobre el agua; sin embargo, el etanol es miscible con el agua, por lo que se mezclará fácilmente con cualquier masa de agua y se desplazará con la corriente. La fracción de gasolina flotará en la superficie y no se mezclará con el agua.</a:t>
            </a:r>
          </a:p>
          <a:p>
            <a:endParaRPr/>
          </a:p>
        </p:txBody>
      </p:sp>
      <p:sp>
        <p:nvSpPr>
          <p:cNvPr id="28676" name="Slide Number Placeholder 3">
            <a:extLst>
              <a:ext uri="{FF2B5EF4-FFF2-40B4-BE49-F238E27FC236}">
                <a16:creationId xmlns:a16="http://schemas.microsoft.com/office/drawing/2014/main" id="{13263D39-833C-4DA5-BC07-A61000C099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95C4B9-7967-498E-8FEA-125B876D2DE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57CCF71-9164-4463-83D7-7FF8537F1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D7041CF-250E-4A17-8687-3D5EE9931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forma más efectiva de controlar un incendio causado por etanol es mediante el uso de espuma resistente al alcohol (AR).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cs typeface="Arial" panose="020B0604020202020204" pitchFamily="34" charset="0"/>
              </a:defRPr>
            </a:pPr>
            <a:r>
              <a:rPr>
                <a:ea typeface="ＭＳ Ｐゴシック" panose="020B0600070205080204" pitchFamily="34" charset="-128"/>
              </a:rPr>
              <a:t>Si se mezcla y aplica adecuadamente sobre un derrame o incendio de combustible con etanol, la espuma </a:t>
            </a:r>
            <a:r>
              <a:rPr>
                <a:effectLst/>
              </a:rPr>
              <a:t>AR</a:t>
            </a:r>
            <a:r>
              <a:rPr>
                <a:ea typeface="ＭＳ Ｐゴシック" panose="020B0600070205080204" pitchFamily="34" charset="-128"/>
              </a:rPr>
              <a:t> genera una capa uniforme. Esta manta extinguirá el fuego o suprimirá los vapores de un derrame, evitará que se reavive, proporcionará seguridad posterior al incendio al personal de respuesta a emergencias y, en última instancia, conducirá a una conclusión exitosa del incidente.</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Bajo condiciones de incendio, una diferencia importante de los combustibles con mezcla de etanol es que, al aplicar espuma o agua sobre el material en llamas, la gasolina suele quemarse primero, dejando una solución de etanol y agua menos volátil, que puede producir menos llama o humo visible.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Slide Number Placeholder 3">
            <a:extLst>
              <a:ext uri="{FF2B5EF4-FFF2-40B4-BE49-F238E27FC236}">
                <a16:creationId xmlns:a16="http://schemas.microsoft.com/office/drawing/2014/main" id="{B23FC198-2523-4B89-91F9-257A193DF0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7AE83B-1C33-45EC-808A-4F4A68427459}"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DDD69EF-EA48-4CA5-A5C8-A5396C5E19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6EE61B4-788F-441F-AA29-472031A8B6B3}"/>
              </a:ext>
            </a:extLst>
          </p:cNvPr>
          <p:cNvSpPr>
            <a:spLocks noGrp="1"/>
          </p:cNvSpPr>
          <p:nvPr>
            <p:ph type="body" idx="1"/>
          </p:nvPr>
        </p:nvSpPr>
        <p:spPr/>
        <p:txBody>
          <a:bodyPr/>
          <a:lstStyle/>
          <a:p>
            <a:pPr>
              <a:defRPr sz="1000">
                <a:latin typeface="Arial" pitchFamily="34" charset="0"/>
                <a:cs typeface="Arial" pitchFamily="34" charset="0"/>
              </a:defRPr>
            </a:pPr>
            <a:r>
              <a:rPr b="1"/>
              <a:t>Tiempo: </a:t>
            </a:r>
            <a:r>
              <a:t>15 minutos</a:t>
            </a:r>
          </a:p>
          <a:p>
            <a:pPr>
              <a:defRPr sz="1000">
                <a:latin typeface="Arial" pitchFamily="34" charset="0"/>
                <a:cs typeface="Arial" pitchFamily="34" charset="0"/>
              </a:defRPr>
            </a:pPr>
            <a:r>
              <a:rPr b="1"/>
              <a:t>Materiales: </a:t>
            </a:r>
            <a:r>
              <a:t>Hoja de trabajo 3.2</a:t>
            </a:r>
          </a:p>
          <a:p>
            <a:endParaRPr sz="1000">
              <a:latin typeface="Arial" pitchFamily="34" charset="0"/>
              <a:cs typeface="Arial" pitchFamily="34" charset="0"/>
            </a:endParaRPr>
          </a:p>
          <a:p>
            <a:pPr>
              <a:defRPr sz="1000" b="1">
                <a:latin typeface="Arial" pitchFamily="34" charset="0"/>
                <a:cs typeface="Arial" pitchFamily="34" charset="0"/>
              </a:defRPr>
            </a:pPr>
            <a:r>
              <a:t>Instrucciones para el instructor:</a:t>
            </a:r>
          </a:p>
          <a:p>
            <a:pPr marL="228600" indent="-228600">
              <a:buFont typeface="+mj-lt"/>
              <a:buAutoNum type="arabicPeriod"/>
              <a:defRPr sz="1000">
                <a:latin typeface="Arial" pitchFamily="34" charset="0"/>
                <a:cs typeface="Arial" pitchFamily="34" charset="0"/>
              </a:defRPr>
            </a:pPr>
            <a:r>
              <a:t>Informe a los participantes que ya se ha proporcionado la definición de etanol. Pídales que dediquen cinco minutos a comprobar si pueden completar los términos para cada una de las definiciones proporcionadas en la Hoja de trabajo 3.2.</a:t>
            </a:r>
          </a:p>
          <a:p>
            <a:pPr marL="228600" indent="-228600">
              <a:buFont typeface="+mj-lt"/>
              <a:buAutoNum type="arabicPeriod"/>
              <a:defRPr sz="1000">
                <a:latin typeface="Arial" pitchFamily="34" charset="0"/>
                <a:cs typeface="Arial" pitchFamily="34" charset="0"/>
              </a:defRPr>
            </a:pPr>
            <a:r>
              <a:t>Dé a los participantes entre 5 y 10 minutos para escribir los términos que corresponden a cada una de las definiciones que aparecen a continuación. Señale que el punto n.° 1 ya se ha completado para ellos.</a:t>
            </a:r>
          </a:p>
          <a:p>
            <a:pPr marL="228600" indent="-228600">
              <a:buFont typeface="+mj-lt"/>
              <a:buAutoNum type="arabicPeriod"/>
              <a:defRPr sz="1000">
                <a:latin typeface="Arial" pitchFamily="34" charset="0"/>
                <a:cs typeface="Arial" pitchFamily="34" charset="0"/>
              </a:defRPr>
            </a:pPr>
            <a:r>
              <a:t>Una vez que se haya dado por finalizado el tiempo, pida a los participantes que proporcionen una respuesta para cada definición. Asegúrate de que todos comprendan cada definición antes de pasar a la siguiente.</a:t>
            </a:r>
          </a:p>
          <a:p>
            <a:pPr marL="228600" indent="-228600">
              <a:buFont typeface="+mj-lt"/>
              <a:buAutoNum type="arabicPeriod"/>
            </a:pPr>
            <a:endParaRPr/>
          </a:p>
        </p:txBody>
      </p:sp>
      <p:sp>
        <p:nvSpPr>
          <p:cNvPr id="37892" name="Slide Number Placeholder 3">
            <a:extLst>
              <a:ext uri="{FF2B5EF4-FFF2-40B4-BE49-F238E27FC236}">
                <a16:creationId xmlns:a16="http://schemas.microsoft.com/office/drawing/2014/main" id="{D8305202-A9C0-41D9-881B-0FEFC37AF3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18C988-14EF-4BEE-9711-82376FBBDE26}"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C99A463-DD4B-43FA-AB20-3D324D1532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4F8F66-F408-41CE-8DFD-2F5B96582C1A}"/>
              </a:ext>
            </a:extLst>
          </p:cNvPr>
          <p:cNvSpPr>
            <a:spLocks noGrp="1"/>
          </p:cNvSpPr>
          <p:nvPr>
            <p:ph type="body" idx="1"/>
          </p:nvPr>
        </p:nvSpPr>
        <p:spPr/>
        <p:txBody>
          <a:bodyPr>
            <a:normAutofit fontScale="70000" lnSpcReduction="20000"/>
          </a:bodyPr>
          <a:lstStyle/>
          <a:p>
            <a:pPr marL="228600" indent="-228600">
              <a:buFont typeface="+mj-lt"/>
              <a:buAutoNum type="arabicPeriod"/>
              <a:defRPr sz="1000">
                <a:latin typeface="Arial" pitchFamily="34" charset="0"/>
                <a:cs typeface="Arial" pitchFamily="34" charset="0"/>
              </a:defRPr>
            </a:pPr>
            <a:r>
              <a:rPr u="sng"/>
              <a:t>Etanol</a:t>
            </a:r>
            <a:r>
              <a:t>: Es un solvente claro, incoloro y inflamable; también conocido como alcohol etílico, alcohol de grano o alcohol puro (anidro). A diferencia de otros alcoholes de peso molecular similar, el etanol se considera un alcohol para consumo. El etanol que se encuentra en los combustibles para transporte ha sido desnaturalizado, generalmente mediante la adición de 2-5% de gasolina (etanol combustible desnaturalizado), lo que lo hace no apto para el consumo humano y así evita el impuesto federal sobre licores.</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Disolvente polar</a:t>
            </a:r>
            <a:r>
              <a:t>: Un compuesto, como el alcohol, la mayoría de los ácidos o el amoníaco, que presenta una separación de carga en sus enlaces químicos. Estas sustancias tienen afinidad por el agua y se disuelven fácilmente.</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Hidrocarbono</a:t>
            </a:r>
            <a:r>
              <a:t>: Un compuesto formado por carbono e hidrógeno y que comúnmente se obtiene mediante el refinado del petróleo crudo.</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Punto de inflamación (El punto de inflamación de la gasolina es -45 °F; el punto de inflamación del etanol es -5 °F</a:t>
            </a:r>
            <a:r>
              <a:t>): La temperatura más baja a la que un líquido libera vapores en cantidad suficiente para que la sustancia pueda inflamarse. El punto mínimo de temperatura en el que un líquido inflamable puede generar una mezcla capaz de encenderse en contacto con el aire, justo sobre la superficie del líquido.</a:t>
            </a:r>
            <a:br>
              <a:rPr lang="en-US" sz="1000" dirty="0">
                <a:latin typeface="Arial" pitchFamily="34" charset="0"/>
                <a:cs typeface="Arial" pitchFamily="34" charset="0"/>
              </a:rPr>
            </a:b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Temperatura de autoignición</a:t>
            </a:r>
            <a:r>
              <a:t>: Temperatura mínima a la que un gas o vapor puede inflamarse y arder espontáneamente en el aire, sin requerir una chispa o llama como fuente de ignición.</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Gravedad específica</a:t>
            </a:r>
            <a:r>
              <a:t>: La relación entre la densidad de una sustancia y la densidad del agua.</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Presión de vapor</a:t>
            </a:r>
            <a:r>
              <a:t>: La presión ejercida por un vapor que se encuentra en equilibrio con su forma sólida o líquida.</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Densidad de vapor</a:t>
            </a:r>
            <a:r>
              <a:t>: Peso relativo de un gas o vapor en comparación con el aire.</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Punto de ebullición</a:t>
            </a:r>
            <a:r>
              <a:t>: La temperatura a la cual la presión de vapor de un líquido es igual a la presión ambiental que lo rodea.</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Rango de inflamabilidad (Límite superior de explosividad [LSE] – Límite inferior de explosividad [LIE])</a:t>
            </a:r>
            <a:r>
              <a:t>: Rango de concentración de un gas o vapor dentro del cual puede producirse un incendio si se introduce una fuente de ignición; incluye un límite superior y uno inferior, entre los cuales existe el peligro de incendio.</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Toxicidad</a:t>
            </a:r>
            <a:r>
              <a:t>: El grado en que una sustancia puede causar daño a seres humanos o animales si es absorbida, inhalada, inyectada o ingerida.</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defRPr sz="1000">
                <a:latin typeface="Arial" pitchFamily="34" charset="0"/>
                <a:cs typeface="Arial" pitchFamily="34" charset="0"/>
              </a:defRPr>
            </a:pPr>
            <a:r>
              <a:rPr u="sng"/>
              <a:t>Líquido inflamable</a:t>
            </a:r>
            <a:r>
              <a:t>: Cualquier líquido con un punto de inflamación inferior a 100°F; clasificado como líquido de Clase I. Ejemplos incluyen gasolina y etanol.</a:t>
            </a:r>
          </a:p>
          <a:p>
            <a:pPr marL="228600" indent="-228600">
              <a:buFont typeface="+mj-lt"/>
              <a:buAutoNum type="arabicPeriod"/>
            </a:pPr>
            <a:endParaRPr sz="1000">
              <a:latin typeface="Arial" pitchFamily="34" charset="0"/>
              <a:cs typeface="Arial" pitchFamily="34" charset="0"/>
            </a:endParaRPr>
          </a:p>
          <a:p>
            <a:pPr marL="228600" indent="-228600">
              <a:buFont typeface="+mj-lt"/>
              <a:buAutoNum type="arabicPeriod"/>
            </a:pPr>
            <a:endParaRPr sz="1000">
              <a:latin typeface="Arial" pitchFamily="34" charset="0"/>
              <a:cs typeface="Arial" pitchFamily="34" charset="0"/>
            </a:endParaRPr>
          </a:p>
        </p:txBody>
      </p:sp>
      <p:sp>
        <p:nvSpPr>
          <p:cNvPr id="39940" name="Slide Number Placeholder 3">
            <a:extLst>
              <a:ext uri="{FF2B5EF4-FFF2-40B4-BE49-F238E27FC236}">
                <a16:creationId xmlns:a16="http://schemas.microsoft.com/office/drawing/2014/main" id="{A0F9E7AD-4FBB-4FB1-B2AF-781DA0A814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95B0301-86B9-4E33-A364-61AD8BD071C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0253F71-AFA9-4661-8E8F-DF96B831F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E192BE9-8A85-451B-B626-9851C78F16B5}"/>
              </a:ext>
            </a:extLst>
          </p:cNvPr>
          <p:cNvSpPr>
            <a:spLocks noGrp="1"/>
          </p:cNvSpPr>
          <p:nvPr>
            <p:ph type="body" idx="1"/>
          </p:nvPr>
        </p:nvSpPr>
        <p:spPr/>
        <p:txBody>
          <a:bodyPr>
            <a:normAutofit fontScale="92500" lnSpcReduction="20000"/>
          </a:bodyPr>
          <a:lstStyle/>
          <a:p>
            <a:pPr>
              <a:defRPr sz="1000" b="1">
                <a:latin typeface="Arial" pitchFamily="34" charset="0"/>
                <a:cs typeface="Arial" pitchFamily="34" charset="0"/>
              </a:defRPr>
            </a:pPr>
            <a:r>
              <a:t>Discusión en grupo:</a:t>
            </a:r>
          </a:p>
          <a:p>
            <a:pPr>
              <a:defRPr sz="1000" i="1">
                <a:latin typeface="Arial" pitchFamily="34" charset="0"/>
                <a:cs typeface="Arial" pitchFamily="34" charset="0"/>
              </a:defRPr>
            </a:pPr>
            <a:r>
              <a:t>Preguntar a los participantes:</a:t>
            </a:r>
          </a:p>
          <a:p>
            <a:pPr marL="171450" indent="-171450">
              <a:buFont typeface="Arial" pitchFamily="34" charset="0"/>
              <a:buChar char="•"/>
              <a:defRPr sz="1000" i="1">
                <a:latin typeface="Arial" pitchFamily="34" charset="0"/>
                <a:cs typeface="Arial" pitchFamily="34" charset="0"/>
              </a:defRPr>
            </a:pPr>
            <a:r>
              <a:t>¿Les sorprende alguna de las diferencias entre la gasolina y el etanol?</a:t>
            </a:r>
          </a:p>
          <a:p>
            <a:pPr marL="171450" indent="-171450">
              <a:buFont typeface="Arial" pitchFamily="34" charset="0"/>
              <a:buChar char="•"/>
              <a:defRPr sz="1000" i="1">
                <a:latin typeface="Arial" pitchFamily="34" charset="0"/>
                <a:cs typeface="Arial" pitchFamily="34" charset="0"/>
              </a:defRPr>
            </a:pPr>
            <a:r>
              <a:t>¿Cuáles de estas diferencias representan mayor preocupación para los equipos de respuesta a emergencias?</a:t>
            </a:r>
          </a:p>
          <a:p>
            <a:pPr marL="171450" indent="-171450">
              <a:buFont typeface="Arial" pitchFamily="34" charset="0"/>
              <a:buChar char="•"/>
              <a:defRPr sz="1000" i="1">
                <a:latin typeface="Arial" pitchFamily="34" charset="0"/>
                <a:cs typeface="Arial" pitchFamily="34" charset="0"/>
              </a:defRPr>
            </a:pPr>
            <a:r>
              <a:t>Las mezclas de combustibles presentan situaciones complejas que requieren atención especializada por parte de los respondedores de emergencia. El agua es un agente extintor de fácil acceso, y ya hemos analizado cómo reaccionan las mezclas de combustibles al contacto con el agua. ¿Qué otros riesgos están asociados con el etanol y sus mezclas, y qué medidas pueden tomarse para reducir estos peligros?</a:t>
            </a:r>
          </a:p>
          <a:p>
            <a:pPr marL="628650" lvl="1" indent="-171450">
              <a:buFont typeface="Arial" pitchFamily="34" charset="0"/>
              <a:buChar char="•"/>
              <a:defRPr sz="1000" i="1">
                <a:latin typeface="Arial" pitchFamily="34" charset="0"/>
                <a:cs typeface="Arial" pitchFamily="34" charset="0"/>
              </a:defRPr>
            </a:pPr>
            <a:r>
              <a:rPr b="1"/>
              <a:t>Respuestas:</a:t>
            </a:r>
            <a:r>
              <a:t>  Riesgos de inflamabilidad, respiratorios y por contacto. Además, la cuestión de la conductividad exige que la puesta a tierra y la conexión equipotencial formen parte del plan táctico durante las transferencias. El uso adecuado de equipos de protección personal, como protección ocular, equipos de respiración autónoma (ERA), ropa resistente al fuego y guantes apropiados, es fundamental.</a:t>
            </a:r>
          </a:p>
          <a:p>
            <a:endParaRPr sz="1000">
              <a:latin typeface="Arial" pitchFamily="34" charset="0"/>
              <a:cs typeface="Arial" pitchFamily="34" charset="0"/>
            </a:endParaRPr>
          </a:p>
          <a:p>
            <a:pPr>
              <a:defRPr sz="1000">
                <a:latin typeface="Arial" pitchFamily="34" charset="0"/>
                <a:cs typeface="Arial" pitchFamily="34" charset="0"/>
              </a:defRPr>
            </a:pPr>
            <a:r>
              <a:t>En resumen, aprendimos que el etanol es un solvente polar que es miscible con agua y es inflamable. Cuando el agua se convierte en un factor en un incidente con combustible mezclado con etanol, lo más probable es que ocurra una separación de fases. El etanol será el último combustible en arder y puede arder con poca o ninguna producción visible de humo o llama. </a:t>
            </a:r>
          </a:p>
          <a:p>
            <a:endParaRPr sz="1000">
              <a:latin typeface="Arial" pitchFamily="34" charset="0"/>
              <a:cs typeface="Arial" pitchFamily="34" charset="0"/>
            </a:endParaRPr>
          </a:p>
          <a:p>
            <a:pPr>
              <a:defRPr sz="1000">
                <a:latin typeface="Arial" pitchFamily="34" charset="0"/>
                <a:cs typeface="Arial" pitchFamily="34" charset="0"/>
              </a:defRPr>
            </a:pPr>
            <a:r>
              <a:t>En situaciones que involucren etanol, es esencial implementar estrategias y tácticas que garanticen la máxima protección tanto para los equipos de emergencia como para la comunidad, asegurando la estabilización rápida y segura del incidente, y considerando siempre los aspectos medioambientales.</a:t>
            </a:r>
          </a:p>
          <a:p>
            <a:endParaRPr sz="1000">
              <a:latin typeface="Arial" pitchFamily="34" charset="0"/>
              <a:cs typeface="Arial" pitchFamily="34" charset="0"/>
            </a:endParaRPr>
          </a:p>
          <a:p>
            <a:pPr>
              <a:defRPr sz="1000">
                <a:latin typeface="Arial" pitchFamily="34" charset="0"/>
                <a:cs typeface="Arial" pitchFamily="34" charset="0"/>
              </a:defRPr>
            </a:pPr>
            <a:r>
              <a:t>Si se evalúa la posibilidad de utilizar espuma de ataque, la opción más efectiva para controlar incendios de etanol o mezclas con etanol es la aplicación de espuma resistente al alcohol (AR).</a:t>
            </a:r>
          </a:p>
          <a:p>
            <a:endParaRPr sz="1000">
              <a:latin typeface="Arial" pitchFamily="34" charset="0"/>
              <a:cs typeface="Arial" pitchFamily="34" charset="0"/>
            </a:endParaRPr>
          </a:p>
          <a:p>
            <a:pPr>
              <a:defRPr sz="1000">
                <a:latin typeface="Arial" pitchFamily="34" charset="0"/>
                <a:cs typeface="Arial" pitchFamily="34" charset="0"/>
              </a:defRPr>
            </a:pPr>
            <a:r>
              <a:t>Dado que la espuma AR es apropiada para combatir tanto incendios de hidrocarburos convencionales como aquellos que involucran mezclas con etanol, se recomienda que los respondedores de emergencias dispongan de suficiente concentrado de espuma AR para su uso inmediato en este tipo de situaciones. </a:t>
            </a:r>
          </a:p>
          <a:p>
            <a:endParaRPr sz="1000">
              <a:latin typeface="Arial" pitchFamily="34" charset="0"/>
              <a:cs typeface="Arial" pitchFamily="34" charset="0"/>
            </a:endParaRPr>
          </a:p>
          <a:p>
            <a:endParaRPr sz="1000">
              <a:latin typeface="Arial" pitchFamily="34" charset="0"/>
              <a:cs typeface="Arial" pitchFamily="34" charset="0"/>
            </a:endParaRPr>
          </a:p>
          <a:p>
            <a:endParaRPr sz="1000">
              <a:latin typeface="Arial" pitchFamily="34" charset="0"/>
              <a:cs typeface="Arial" pitchFamily="34" charset="0"/>
            </a:endParaRPr>
          </a:p>
        </p:txBody>
      </p:sp>
      <p:sp>
        <p:nvSpPr>
          <p:cNvPr id="41988" name="Slide Number Placeholder 3">
            <a:extLst>
              <a:ext uri="{FF2B5EF4-FFF2-40B4-BE49-F238E27FC236}">
                <a16:creationId xmlns:a16="http://schemas.microsoft.com/office/drawing/2014/main" id="{06E01244-CCE6-4183-8BD8-83A1244D9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ECE53-1932-4580-BE63-B20D1C0774DD}" type="slidenum">
              <a:rPr lang="en-US" altLang="en-US" smtClean="0"/>
              <a:pPr>
                <a:spcBef>
                  <a:spcPct val="0"/>
                </a:spcBef>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99768B8-1E1E-4707-8A4A-75E6CC36F9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4216B23-4FF3-4B2E-B0D9-565CEA579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habilitadores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1. Compara la composición química de la gasolina, el etanol y las mezclas de etanol.</a:t>
            </a:r>
          </a:p>
          <a:p>
            <a:pPr>
              <a:defRPr sz="1000">
                <a:latin typeface="Arial" panose="020B0604020202020204" pitchFamily="34" charset="0"/>
                <a:ea typeface="ＭＳ Ｐゴシック" panose="020B0600070205080204" pitchFamily="34" charset="-128"/>
                <a:cs typeface="Arial" panose="020B0604020202020204" pitchFamily="34" charset="0"/>
              </a:defRPr>
            </a:pPr>
            <a:r>
              <a:t>2. Describa las características de los combustibles mezclados con etanol.</a:t>
            </a:r>
          </a:p>
          <a:p>
            <a:endParaRPr>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F0CEDA34-51D6-4855-8349-30270FEBD9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F8DA0D-7235-4910-B0CD-B98B0BF6D9F5}"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412D097-1233-4314-ABC0-F87896C80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1731F6E-10D1-4205-940A-51542C57C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i="1"/>
              <a:t>Mostrar el vídeo </a:t>
            </a:r>
            <a:r>
              <a:t>Consideraciones sobre la respuesta ante emergencias</a:t>
            </a:r>
            <a:r>
              <a:rPr i="1"/>
              <a:t> (4:32 a 6:47).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Para comprender la naturaleza de los combustibles mezclados con etanol, los respondedores de emergencias deben conocer las características de los solventes polares y los hidrocarburos, sus diferencias y la manera en que estos productos interactúan entre sí.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u="sng"/>
              <a:t>El etanol se clasifica como un disolvente polar</a:t>
            </a:r>
            <a:r>
              <a:t>. Un solvente polar es un compuesto (como el alcohol, la mayoría de los ácidos o el amoníaco) que presenta una separación de carga en sus enlaces químicos. Estas sustancias tienen afinidad por el agua y se disuelven fácilmente.</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Dependiendo de las condiciones, los combustibles con mezcla de etanol pueden conservar propiedades similares a las de la gasolina o, en otros casos, manifestar características de solventes polares. Comprender estas condiciones y características ayudará a los servicios de emergencia a mitigar su incidente específico en función de las condiciones encontradas al llegar al lugar de los hechos.</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0244" name="Slide Number Placeholder 3">
            <a:extLst>
              <a:ext uri="{FF2B5EF4-FFF2-40B4-BE49-F238E27FC236}">
                <a16:creationId xmlns:a16="http://schemas.microsoft.com/office/drawing/2014/main" id="{5D96D535-CB87-4DC4-B406-640FB6B6F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E9D836-861A-4808-ADEC-93682631B84F}"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3067592-5DD4-4792-9A9E-4948DE303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646CEFF2-8329-4F69-8B26-ADD223FC4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Los combustibles de </a:t>
            </a:r>
            <a:r>
              <a:rPr dirty="0" err="1"/>
              <a:t>hidrocarburos</a:t>
            </a:r>
            <a:r>
              <a:rPr dirty="0"/>
              <a:t>, </a:t>
            </a:r>
            <a:r>
              <a:rPr dirty="0" err="1"/>
              <a:t>como</a:t>
            </a:r>
            <a:r>
              <a:rPr dirty="0"/>
              <a:t> la </a:t>
            </a:r>
            <a:r>
              <a:rPr dirty="0" err="1"/>
              <a:t>gasolina</a:t>
            </a:r>
            <a:r>
              <a:rPr dirty="0"/>
              <a:t>, </a:t>
            </a:r>
            <a:r>
              <a:rPr dirty="0" err="1"/>
              <a:t>el</a:t>
            </a:r>
            <a:r>
              <a:rPr dirty="0"/>
              <a:t> </a:t>
            </a:r>
            <a:r>
              <a:rPr dirty="0" err="1"/>
              <a:t>gasóleo</a:t>
            </a:r>
            <a:r>
              <a:rPr dirty="0"/>
              <a:t>, </a:t>
            </a:r>
            <a:r>
              <a:rPr dirty="0" err="1"/>
              <a:t>el</a:t>
            </a:r>
            <a:r>
              <a:rPr dirty="0"/>
              <a:t> </a:t>
            </a:r>
            <a:r>
              <a:rPr dirty="0" err="1"/>
              <a:t>queroseno</a:t>
            </a:r>
            <a:r>
              <a:rPr dirty="0"/>
              <a:t> y </a:t>
            </a:r>
            <a:r>
              <a:rPr dirty="0" err="1"/>
              <a:t>el</a:t>
            </a:r>
            <a:r>
              <a:rPr dirty="0"/>
              <a:t> combustible para </a:t>
            </a:r>
            <a:r>
              <a:rPr dirty="0" err="1"/>
              <a:t>aviones</a:t>
            </a:r>
            <a:r>
              <a:rPr dirty="0"/>
              <a:t>, </a:t>
            </a:r>
            <a:r>
              <a:rPr dirty="0" err="1"/>
              <a:t>generalmente</a:t>
            </a:r>
            <a:r>
              <a:rPr dirty="0"/>
              <a:t> </a:t>
            </a:r>
            <a:r>
              <a:rPr dirty="0" err="1"/>
              <a:t>tienen</a:t>
            </a:r>
            <a:r>
              <a:rPr dirty="0"/>
              <a:t> </a:t>
            </a:r>
            <a:r>
              <a:rPr dirty="0" err="1"/>
              <a:t>características</a:t>
            </a:r>
            <a:r>
              <a:rPr dirty="0"/>
              <a:t> </a:t>
            </a:r>
            <a:r>
              <a:rPr dirty="0" err="1"/>
              <a:t>similares</a:t>
            </a:r>
            <a:r>
              <a:rPr dirty="0"/>
              <a:t>, </a:t>
            </a:r>
            <a:r>
              <a:rPr dirty="0" err="1"/>
              <a:t>ya</a:t>
            </a:r>
            <a:r>
              <a:rPr dirty="0"/>
              <a:t> </a:t>
            </a:r>
            <a:r>
              <a:rPr dirty="0" err="1"/>
              <a:t>sean</a:t>
            </a:r>
            <a:r>
              <a:rPr dirty="0"/>
              <a:t> </a:t>
            </a:r>
            <a:r>
              <a:rPr dirty="0" err="1"/>
              <a:t>líquidos</a:t>
            </a:r>
            <a:r>
              <a:rPr dirty="0"/>
              <a:t> </a:t>
            </a:r>
            <a:r>
              <a:rPr dirty="0" err="1"/>
              <a:t>inflamables</a:t>
            </a:r>
            <a:r>
              <a:rPr dirty="0"/>
              <a:t> o combustibles. En </a:t>
            </a:r>
            <a:r>
              <a:rPr dirty="0" err="1"/>
              <a:t>este</a:t>
            </a:r>
            <a:r>
              <a:rPr dirty="0"/>
              <a:t> </a:t>
            </a:r>
            <a:r>
              <a:rPr dirty="0" err="1"/>
              <a:t>módulo</a:t>
            </a:r>
            <a:r>
              <a:rPr dirty="0"/>
              <a:t>, </a:t>
            </a:r>
            <a:r>
              <a:rPr dirty="0" err="1"/>
              <a:t>identificaremos</a:t>
            </a:r>
            <a:r>
              <a:rPr dirty="0"/>
              <a:t> </a:t>
            </a:r>
            <a:r>
              <a:rPr dirty="0" err="1"/>
              <a:t>específicamente</a:t>
            </a:r>
            <a:r>
              <a:rPr dirty="0"/>
              <a:t> las </a:t>
            </a:r>
            <a:r>
              <a:rPr dirty="0" err="1"/>
              <a:t>características</a:t>
            </a:r>
            <a:r>
              <a:rPr dirty="0"/>
              <a:t> de la </a:t>
            </a:r>
            <a:r>
              <a:rPr dirty="0" err="1"/>
              <a:t>gasolina</a:t>
            </a:r>
            <a:r>
              <a:rPr dirty="0"/>
              <a:t> </a:t>
            </a:r>
            <a:r>
              <a:rPr dirty="0" err="1"/>
              <a:t>en</a:t>
            </a:r>
            <a:r>
              <a:rPr dirty="0"/>
              <a:t> </a:t>
            </a:r>
            <a:r>
              <a:rPr dirty="0" err="1"/>
              <a:t>relación</a:t>
            </a:r>
            <a:r>
              <a:rPr dirty="0"/>
              <a:t> con </a:t>
            </a:r>
            <a:r>
              <a:rPr dirty="0" err="1"/>
              <a:t>el</a:t>
            </a:r>
            <a:r>
              <a:rPr dirty="0"/>
              <a:t> </a:t>
            </a:r>
            <a:r>
              <a:rPr dirty="0" err="1"/>
              <a:t>etanol</a:t>
            </a:r>
            <a:r>
              <a:rPr dirty="0"/>
              <a:t> y las </a:t>
            </a:r>
            <a:r>
              <a:rPr dirty="0" err="1"/>
              <a:t>mezclas</a:t>
            </a:r>
            <a:r>
              <a:rPr dirty="0"/>
              <a:t> de </a:t>
            </a:r>
            <a:r>
              <a:rPr dirty="0" err="1"/>
              <a:t>gasolina</a:t>
            </a:r>
            <a:r>
              <a:rPr dirty="0"/>
              <a:t>.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es un </a:t>
            </a:r>
            <a:r>
              <a:rPr dirty="0" err="1"/>
              <a:t>hidrocarburo</a:t>
            </a:r>
            <a:r>
              <a:rPr dirty="0"/>
              <a:t> </a:t>
            </a:r>
            <a:r>
              <a:rPr dirty="0" err="1"/>
              <a:t>que</a:t>
            </a:r>
            <a:r>
              <a:rPr dirty="0"/>
              <a:t> se produce a </a:t>
            </a:r>
            <a:r>
              <a:rPr dirty="0" err="1"/>
              <a:t>partir</a:t>
            </a:r>
            <a:r>
              <a:rPr dirty="0"/>
              <a:t> del </a:t>
            </a:r>
            <a:r>
              <a:rPr dirty="0" err="1"/>
              <a:t>petróleo</a:t>
            </a:r>
            <a:r>
              <a:rPr dirty="0"/>
              <a:t> crudo. No es miscible con </a:t>
            </a:r>
            <a:r>
              <a:rPr dirty="0" err="1"/>
              <a:t>el</a:t>
            </a:r>
            <a:r>
              <a:rPr dirty="0"/>
              <a:t> </a:t>
            </a:r>
            <a:r>
              <a:rPr dirty="0" err="1"/>
              <a:t>agua</a:t>
            </a:r>
            <a:r>
              <a:rPr dirty="0"/>
              <a:t> y no se </a:t>
            </a:r>
            <a:r>
              <a:rPr dirty="0" err="1"/>
              <a:t>combinará</a:t>
            </a:r>
            <a:r>
              <a:rPr dirty="0"/>
              <a:t> </a:t>
            </a:r>
            <a:r>
              <a:rPr dirty="0" err="1"/>
              <a:t>en</a:t>
            </a:r>
            <a:r>
              <a:rPr dirty="0"/>
              <a:t> </a:t>
            </a:r>
            <a:r>
              <a:rPr dirty="0" err="1"/>
              <a:t>ninguna</a:t>
            </a:r>
            <a:r>
              <a:rPr dirty="0"/>
              <a:t> </a:t>
            </a:r>
            <a:r>
              <a:rPr dirty="0" err="1"/>
              <a:t>proporción</a:t>
            </a:r>
            <a:r>
              <a:rPr dirty="0"/>
              <a:t>. La </a:t>
            </a:r>
            <a:r>
              <a:rPr dirty="0" err="1"/>
              <a:t>gasolina</a:t>
            </a:r>
            <a:r>
              <a:rPr dirty="0"/>
              <a:t> </a:t>
            </a:r>
            <a:r>
              <a:rPr dirty="0" err="1"/>
              <a:t>tiene</a:t>
            </a:r>
            <a:r>
              <a:rPr dirty="0"/>
              <a:t> un punto de </a:t>
            </a:r>
            <a:r>
              <a:rPr dirty="0" err="1"/>
              <a:t>inflamación</a:t>
            </a:r>
            <a:r>
              <a:rPr dirty="0"/>
              <a:t> de </a:t>
            </a:r>
            <a:r>
              <a:rPr dirty="0" err="1"/>
              <a:t>aproximadamente</a:t>
            </a:r>
            <a:r>
              <a:rPr dirty="0"/>
              <a:t> -45 °F, </a:t>
            </a:r>
            <a:r>
              <a:rPr dirty="0" err="1"/>
              <a:t>que</a:t>
            </a:r>
            <a:r>
              <a:rPr dirty="0"/>
              <a:t> </a:t>
            </a:r>
            <a:r>
              <a:rPr dirty="0" err="1"/>
              <a:t>varía</a:t>
            </a:r>
            <a:r>
              <a:rPr dirty="0"/>
              <a:t> </a:t>
            </a:r>
            <a:r>
              <a:rPr dirty="0" err="1"/>
              <a:t>según</a:t>
            </a:r>
            <a:r>
              <a:rPr dirty="0"/>
              <a:t> </a:t>
            </a:r>
            <a:r>
              <a:rPr dirty="0" err="1"/>
              <a:t>el</a:t>
            </a:r>
            <a:r>
              <a:rPr dirty="0"/>
              <a:t> </a:t>
            </a:r>
            <a:r>
              <a:rPr dirty="0" err="1"/>
              <a:t>índice</a:t>
            </a:r>
            <a:r>
              <a:rPr dirty="0"/>
              <a:t> de </a:t>
            </a:r>
            <a:r>
              <a:rPr dirty="0" err="1"/>
              <a:t>octano</a:t>
            </a:r>
            <a:r>
              <a:rPr dirty="0"/>
              <a:t>. La </a:t>
            </a:r>
            <a:r>
              <a:rPr dirty="0" err="1"/>
              <a:t>mezcla</a:t>
            </a:r>
            <a:r>
              <a:rPr dirty="0"/>
              <a:t> de la </a:t>
            </a:r>
            <a:r>
              <a:rPr dirty="0" err="1"/>
              <a:t>gasolina</a:t>
            </a:r>
            <a:r>
              <a:rPr dirty="0"/>
              <a:t> se </a:t>
            </a:r>
            <a:r>
              <a:rPr dirty="0" err="1"/>
              <a:t>modifica</a:t>
            </a:r>
            <a:r>
              <a:rPr dirty="0"/>
              <a:t> </a:t>
            </a:r>
            <a:r>
              <a:rPr dirty="0" err="1"/>
              <a:t>según</a:t>
            </a:r>
            <a:r>
              <a:rPr dirty="0"/>
              <a:t> la </a:t>
            </a:r>
            <a:r>
              <a:rPr dirty="0" err="1"/>
              <a:t>estación</a:t>
            </a:r>
            <a:r>
              <a:rPr dirty="0"/>
              <a:t> y se </a:t>
            </a:r>
            <a:r>
              <a:rPr dirty="0" err="1"/>
              <a:t>adapta</a:t>
            </a:r>
            <a:r>
              <a:rPr dirty="0"/>
              <a:t> a las </a:t>
            </a:r>
            <a:r>
              <a:rPr dirty="0" err="1"/>
              <a:t>necesidades</a:t>
            </a:r>
            <a:r>
              <a:rPr dirty="0"/>
              <a:t> de </a:t>
            </a:r>
            <a:r>
              <a:rPr dirty="0" err="1"/>
              <a:t>cada</a:t>
            </a:r>
            <a:r>
              <a:rPr dirty="0"/>
              <a:t> </a:t>
            </a:r>
            <a:r>
              <a:rPr dirty="0" err="1"/>
              <a:t>región</a:t>
            </a:r>
            <a:r>
              <a:rPr dirty="0"/>
              <a:t> de </a:t>
            </a:r>
            <a:r>
              <a:rPr dirty="0" err="1"/>
              <a:t>Estados</a:t>
            </a:r>
            <a:r>
              <a:rPr dirty="0"/>
              <a:t> Unidos. Es </a:t>
            </a:r>
            <a:r>
              <a:rPr dirty="0" err="1"/>
              <a:t>importante</a:t>
            </a:r>
            <a:r>
              <a:rPr dirty="0"/>
              <a:t> </a:t>
            </a:r>
            <a:r>
              <a:rPr dirty="0" err="1"/>
              <a:t>tener</a:t>
            </a:r>
            <a:r>
              <a:rPr dirty="0"/>
              <a:t> </a:t>
            </a:r>
            <a:r>
              <a:rPr dirty="0" err="1"/>
              <a:t>en</a:t>
            </a:r>
            <a:r>
              <a:rPr dirty="0"/>
              <a:t> </a:t>
            </a:r>
            <a:r>
              <a:rPr dirty="0" err="1"/>
              <a:t>cuenta</a:t>
            </a:r>
            <a:r>
              <a:rPr dirty="0"/>
              <a:t> </a:t>
            </a:r>
            <a:r>
              <a:rPr dirty="0" err="1"/>
              <a:t>que</a:t>
            </a:r>
            <a:r>
              <a:rPr dirty="0"/>
              <a:t>, </a:t>
            </a:r>
            <a:r>
              <a:rPr dirty="0" err="1"/>
              <a:t>incluso</a:t>
            </a:r>
            <a:r>
              <a:rPr dirty="0"/>
              <a:t> </a:t>
            </a:r>
            <a:r>
              <a:rPr dirty="0" err="1"/>
              <a:t>en</a:t>
            </a:r>
            <a:r>
              <a:rPr dirty="0"/>
              <a:t> </a:t>
            </a:r>
            <a:r>
              <a:rPr dirty="0" err="1"/>
              <a:t>condiciones</a:t>
            </a:r>
            <a:r>
              <a:rPr dirty="0"/>
              <a:t> </a:t>
            </a:r>
            <a:r>
              <a:rPr dirty="0" err="1"/>
              <a:t>climáticas</a:t>
            </a:r>
            <a:r>
              <a:rPr dirty="0"/>
              <a:t> </a:t>
            </a:r>
            <a:r>
              <a:rPr dirty="0" err="1"/>
              <a:t>invernales</a:t>
            </a:r>
            <a:r>
              <a:rPr dirty="0"/>
              <a:t>, la </a:t>
            </a:r>
            <a:r>
              <a:rPr dirty="0" err="1"/>
              <a:t>gasolina</a:t>
            </a:r>
            <a:r>
              <a:rPr dirty="0"/>
              <a:t> se </a:t>
            </a:r>
            <a:r>
              <a:rPr dirty="0" err="1"/>
              <a:t>incendia</a:t>
            </a:r>
            <a:r>
              <a:rPr dirty="0"/>
              <a:t>.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a:t>
            </a:r>
            <a:r>
              <a:rPr dirty="0" err="1"/>
              <a:t>tiene</a:t>
            </a:r>
            <a:r>
              <a:rPr dirty="0"/>
              <a:t> </a:t>
            </a:r>
            <a:r>
              <a:rPr dirty="0" err="1"/>
              <a:t>una</a:t>
            </a:r>
            <a:r>
              <a:rPr dirty="0"/>
              <a:t> </a:t>
            </a:r>
            <a:r>
              <a:rPr dirty="0" err="1"/>
              <a:t>densidad</a:t>
            </a:r>
            <a:r>
              <a:rPr dirty="0"/>
              <a:t> de vapor entre 3 y 4. Esto </a:t>
            </a:r>
            <a:r>
              <a:rPr dirty="0" err="1"/>
              <a:t>significa</a:t>
            </a:r>
            <a:r>
              <a:rPr dirty="0"/>
              <a:t> </a:t>
            </a:r>
            <a:r>
              <a:rPr dirty="0" err="1"/>
              <a:t>que</a:t>
            </a:r>
            <a:r>
              <a:rPr dirty="0"/>
              <a:t>, </a:t>
            </a:r>
            <a:r>
              <a:rPr dirty="0" err="1"/>
              <a:t>como</a:t>
            </a:r>
            <a:r>
              <a:rPr dirty="0"/>
              <a:t> </a:t>
            </a:r>
            <a:r>
              <a:rPr dirty="0" err="1"/>
              <a:t>ocurre</a:t>
            </a:r>
            <a:r>
              <a:rPr dirty="0"/>
              <a:t> con </a:t>
            </a:r>
            <a:r>
              <a:rPr dirty="0" err="1"/>
              <a:t>todos</a:t>
            </a:r>
            <a:r>
              <a:rPr dirty="0"/>
              <a:t> </a:t>
            </a:r>
            <a:r>
              <a:rPr dirty="0" err="1"/>
              <a:t>los</a:t>
            </a:r>
            <a:r>
              <a:rPr dirty="0"/>
              <a:t> </a:t>
            </a:r>
            <a:r>
              <a:rPr dirty="0" err="1"/>
              <a:t>materiales</a:t>
            </a:r>
            <a:r>
              <a:rPr dirty="0"/>
              <a:t> </a:t>
            </a:r>
            <a:r>
              <a:rPr dirty="0" err="1"/>
              <a:t>cuya</a:t>
            </a:r>
            <a:r>
              <a:rPr dirty="0"/>
              <a:t> </a:t>
            </a:r>
            <a:r>
              <a:rPr dirty="0" err="1"/>
              <a:t>densidad</a:t>
            </a:r>
            <a:r>
              <a:rPr dirty="0"/>
              <a:t> de vapor </a:t>
            </a:r>
            <a:r>
              <a:rPr dirty="0" err="1"/>
              <a:t>supera</a:t>
            </a:r>
            <a:r>
              <a:rPr dirty="0"/>
              <a:t> 1.0, </a:t>
            </a:r>
            <a:r>
              <a:rPr dirty="0" err="1"/>
              <a:t>los</a:t>
            </a:r>
            <a:r>
              <a:rPr dirty="0"/>
              <a:t> </a:t>
            </a:r>
            <a:r>
              <a:rPr dirty="0" err="1"/>
              <a:t>vapores</a:t>
            </a:r>
            <a:r>
              <a:rPr dirty="0"/>
              <a:t> de </a:t>
            </a:r>
            <a:r>
              <a:rPr dirty="0" err="1"/>
              <a:t>gasolina</a:t>
            </a:r>
            <a:r>
              <a:rPr dirty="0"/>
              <a:t> son </a:t>
            </a:r>
            <a:r>
              <a:rPr dirty="0" err="1"/>
              <a:t>más</a:t>
            </a:r>
            <a:r>
              <a:rPr dirty="0"/>
              <a:t> </a:t>
            </a:r>
            <a:r>
              <a:rPr dirty="0" err="1"/>
              <a:t>pesados</a:t>
            </a:r>
            <a:r>
              <a:rPr dirty="0"/>
              <a:t> </a:t>
            </a:r>
            <a:r>
              <a:rPr dirty="0" err="1"/>
              <a:t>que</a:t>
            </a:r>
            <a:r>
              <a:rPr dirty="0"/>
              <a:t> </a:t>
            </a:r>
            <a:r>
              <a:rPr dirty="0" err="1"/>
              <a:t>el</a:t>
            </a:r>
            <a:r>
              <a:rPr dirty="0"/>
              <a:t> </a:t>
            </a:r>
            <a:r>
              <a:rPr dirty="0" err="1"/>
              <a:t>aire</a:t>
            </a:r>
            <a:r>
              <a:rPr dirty="0"/>
              <a:t> y </a:t>
            </a:r>
            <a:r>
              <a:rPr dirty="0" err="1"/>
              <a:t>tienden</a:t>
            </a:r>
            <a:r>
              <a:rPr dirty="0"/>
              <a:t> a </a:t>
            </a:r>
            <a:r>
              <a:rPr dirty="0" err="1"/>
              <a:t>acumularse</a:t>
            </a:r>
            <a:r>
              <a:rPr dirty="0"/>
              <a:t> </a:t>
            </a:r>
            <a:r>
              <a:rPr dirty="0" err="1"/>
              <a:t>en</a:t>
            </a:r>
            <a:r>
              <a:rPr dirty="0"/>
              <a:t> </a:t>
            </a:r>
            <a:r>
              <a:rPr dirty="0" err="1"/>
              <a:t>áreas</a:t>
            </a:r>
            <a:r>
              <a:rPr dirty="0"/>
              <a:t> </a:t>
            </a:r>
            <a:r>
              <a:rPr dirty="0" err="1"/>
              <a:t>bajas</a:t>
            </a:r>
            <a:r>
              <a:rPr dirty="0"/>
              <a:t> o a </a:t>
            </a:r>
            <a:r>
              <a:rPr dirty="0" err="1"/>
              <a:t>nivel</a:t>
            </a:r>
            <a:r>
              <a:rPr dirty="0"/>
              <a:t> del </a:t>
            </a:r>
            <a:r>
              <a:rPr dirty="0" err="1"/>
              <a:t>suelo</a:t>
            </a:r>
            <a:r>
              <a:rPr dirty="0"/>
              <a:t>.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a:t>
            </a:r>
            <a:r>
              <a:rPr dirty="0" err="1"/>
              <a:t>tiene</a:t>
            </a:r>
            <a:r>
              <a:rPr dirty="0"/>
              <a:t> </a:t>
            </a:r>
            <a:r>
              <a:rPr dirty="0" err="1"/>
              <a:t>una</a:t>
            </a:r>
            <a:r>
              <a:rPr dirty="0"/>
              <a:t> </a:t>
            </a:r>
            <a:r>
              <a:rPr dirty="0" err="1"/>
              <a:t>gravedad</a:t>
            </a:r>
            <a:r>
              <a:rPr dirty="0"/>
              <a:t> </a:t>
            </a:r>
            <a:r>
              <a:rPr dirty="0" err="1"/>
              <a:t>específica</a:t>
            </a:r>
            <a:r>
              <a:rPr dirty="0"/>
              <a:t> de 0.72-0.76, lo </a:t>
            </a:r>
            <a:r>
              <a:rPr dirty="0" err="1"/>
              <a:t>que</a:t>
            </a:r>
            <a:r>
              <a:rPr dirty="0"/>
              <a:t> indica </a:t>
            </a:r>
            <a:r>
              <a:rPr dirty="0" err="1"/>
              <a:t>que</a:t>
            </a:r>
            <a:r>
              <a:rPr dirty="0"/>
              <a:t> es </a:t>
            </a:r>
            <a:r>
              <a:rPr dirty="0" err="1"/>
              <a:t>más</a:t>
            </a:r>
            <a:r>
              <a:rPr dirty="0"/>
              <a:t> </a:t>
            </a:r>
            <a:r>
              <a:rPr dirty="0" err="1"/>
              <a:t>ligera</a:t>
            </a:r>
            <a:r>
              <a:rPr dirty="0"/>
              <a:t> </a:t>
            </a:r>
            <a:r>
              <a:rPr dirty="0" err="1"/>
              <a:t>que</a:t>
            </a:r>
            <a:r>
              <a:rPr dirty="0"/>
              <a:t> </a:t>
            </a:r>
            <a:r>
              <a:rPr dirty="0" err="1"/>
              <a:t>el</a:t>
            </a:r>
            <a:r>
              <a:rPr dirty="0"/>
              <a:t> </a:t>
            </a:r>
            <a:r>
              <a:rPr dirty="0" err="1"/>
              <a:t>agua</a:t>
            </a:r>
            <a:r>
              <a:rPr dirty="0"/>
              <a:t> (</a:t>
            </a:r>
            <a:r>
              <a:rPr dirty="0" err="1"/>
              <a:t>que</a:t>
            </a:r>
            <a:r>
              <a:rPr dirty="0"/>
              <a:t> </a:t>
            </a:r>
            <a:r>
              <a:rPr dirty="0" err="1"/>
              <a:t>tiene</a:t>
            </a:r>
            <a:r>
              <a:rPr dirty="0"/>
              <a:t> </a:t>
            </a:r>
            <a:r>
              <a:rPr dirty="0" err="1"/>
              <a:t>una</a:t>
            </a:r>
            <a:r>
              <a:rPr dirty="0"/>
              <a:t> </a:t>
            </a:r>
            <a:r>
              <a:rPr dirty="0" err="1"/>
              <a:t>gravedad</a:t>
            </a:r>
            <a:r>
              <a:rPr dirty="0"/>
              <a:t> </a:t>
            </a:r>
            <a:r>
              <a:rPr dirty="0" err="1"/>
              <a:t>específica</a:t>
            </a:r>
            <a:r>
              <a:rPr dirty="0"/>
              <a:t> de 1.0).  Por lo tanto, la </a:t>
            </a:r>
            <a:r>
              <a:rPr dirty="0" err="1"/>
              <a:t>gasolina</a:t>
            </a:r>
            <a:r>
              <a:rPr dirty="0"/>
              <a:t> </a:t>
            </a:r>
            <a:r>
              <a:rPr dirty="0" err="1"/>
              <a:t>flotará</a:t>
            </a:r>
            <a:r>
              <a:rPr dirty="0"/>
              <a:t> </a:t>
            </a:r>
            <a:r>
              <a:rPr dirty="0" err="1"/>
              <a:t>sobre</a:t>
            </a:r>
            <a:r>
              <a:rPr dirty="0"/>
              <a:t> </a:t>
            </a:r>
            <a:r>
              <a:rPr dirty="0" err="1"/>
              <a:t>el</a:t>
            </a:r>
            <a:r>
              <a:rPr dirty="0"/>
              <a:t> </a:t>
            </a:r>
            <a:r>
              <a:rPr dirty="0" err="1"/>
              <a:t>agua</a:t>
            </a:r>
            <a:r>
              <a:rPr dirty="0"/>
              <a:t>, </a:t>
            </a:r>
            <a:r>
              <a:rPr dirty="0" err="1"/>
              <a:t>ya</a:t>
            </a:r>
            <a:r>
              <a:rPr dirty="0"/>
              <a:t> </a:t>
            </a:r>
            <a:r>
              <a:rPr dirty="0" err="1"/>
              <a:t>que</a:t>
            </a:r>
            <a:r>
              <a:rPr dirty="0"/>
              <a:t> es </a:t>
            </a:r>
            <a:r>
              <a:rPr dirty="0" err="1"/>
              <a:t>inmiscible</a:t>
            </a:r>
            <a:r>
              <a:rPr dirty="0"/>
              <a:t> o insoluble </a:t>
            </a:r>
            <a:r>
              <a:rPr dirty="0" err="1"/>
              <a:t>en</a:t>
            </a:r>
            <a:r>
              <a:rPr dirty="0"/>
              <a:t> </a:t>
            </a:r>
            <a:r>
              <a:rPr dirty="0" err="1"/>
              <a:t>ella</a:t>
            </a:r>
            <a:r>
              <a:rPr dirty="0"/>
              <a:t>. Su </a:t>
            </a:r>
            <a:r>
              <a:rPr dirty="0" err="1"/>
              <a:t>temperatura</a:t>
            </a:r>
            <a:r>
              <a:rPr dirty="0"/>
              <a:t> de </a:t>
            </a:r>
            <a:r>
              <a:rPr dirty="0" err="1"/>
              <a:t>autoignición</a:t>
            </a:r>
            <a:r>
              <a:rPr dirty="0"/>
              <a:t> </a:t>
            </a:r>
            <a:r>
              <a:rPr dirty="0" err="1"/>
              <a:t>supera</a:t>
            </a:r>
            <a:r>
              <a:rPr dirty="0"/>
              <a:t> </a:t>
            </a:r>
            <a:r>
              <a:rPr dirty="0" err="1"/>
              <a:t>los</a:t>
            </a:r>
            <a:r>
              <a:rPr dirty="0"/>
              <a:t> 530°F.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a:t>
            </a:r>
            <a:r>
              <a:rPr dirty="0" err="1"/>
              <a:t>presenta</a:t>
            </a:r>
            <a:r>
              <a:rPr dirty="0"/>
              <a:t> </a:t>
            </a:r>
            <a:r>
              <a:rPr dirty="0" err="1"/>
              <a:t>variaciones</a:t>
            </a:r>
            <a:r>
              <a:rPr dirty="0"/>
              <a:t> </a:t>
            </a:r>
            <a:r>
              <a:rPr dirty="0" err="1"/>
              <a:t>en</a:t>
            </a:r>
            <a:r>
              <a:rPr dirty="0"/>
              <a:t> </a:t>
            </a:r>
            <a:r>
              <a:rPr dirty="0" err="1"/>
              <a:t>su</a:t>
            </a:r>
            <a:r>
              <a:rPr dirty="0"/>
              <a:t> </a:t>
            </a:r>
            <a:r>
              <a:rPr dirty="0" err="1"/>
              <a:t>composición</a:t>
            </a:r>
            <a:r>
              <a:rPr dirty="0"/>
              <a:t>. Es </a:t>
            </a:r>
            <a:r>
              <a:rPr dirty="0" err="1"/>
              <a:t>una</a:t>
            </a:r>
            <a:r>
              <a:rPr dirty="0"/>
              <a:t> </a:t>
            </a:r>
            <a:r>
              <a:rPr dirty="0" err="1"/>
              <a:t>mezcla</a:t>
            </a:r>
            <a:r>
              <a:rPr dirty="0"/>
              <a:t> de </a:t>
            </a:r>
            <a:r>
              <a:rPr dirty="0" err="1"/>
              <a:t>numerosos</a:t>
            </a:r>
            <a:r>
              <a:rPr dirty="0"/>
              <a:t> </a:t>
            </a:r>
            <a:r>
              <a:rPr dirty="0" err="1"/>
              <a:t>hidrocarburos</a:t>
            </a:r>
            <a:r>
              <a:rPr dirty="0"/>
              <a:t>, </a:t>
            </a:r>
            <a:r>
              <a:rPr dirty="0" err="1"/>
              <a:t>generalmente</a:t>
            </a:r>
            <a:r>
              <a:rPr dirty="0"/>
              <a:t> con un punto de </a:t>
            </a:r>
            <a:r>
              <a:rPr dirty="0" err="1"/>
              <a:t>ebullición</a:t>
            </a:r>
            <a:r>
              <a:rPr dirty="0"/>
              <a:t> entre 100°F y 400°F, </a:t>
            </a:r>
            <a:r>
              <a:rPr dirty="0" err="1"/>
              <a:t>aunque</a:t>
            </a:r>
            <a:r>
              <a:rPr dirty="0"/>
              <a:t> </a:t>
            </a:r>
            <a:r>
              <a:rPr dirty="0" err="1"/>
              <a:t>algunas</a:t>
            </a:r>
            <a:r>
              <a:rPr dirty="0"/>
              <a:t> </a:t>
            </a:r>
            <a:r>
              <a:rPr dirty="0" err="1"/>
              <a:t>fracciones</a:t>
            </a:r>
            <a:r>
              <a:rPr dirty="0"/>
              <a:t> </a:t>
            </a:r>
            <a:r>
              <a:rPr dirty="0" err="1"/>
              <a:t>pueden</a:t>
            </a:r>
            <a:r>
              <a:rPr dirty="0"/>
              <a:t> </a:t>
            </a:r>
            <a:r>
              <a:rPr dirty="0" err="1"/>
              <a:t>hervir</a:t>
            </a:r>
            <a:r>
              <a:rPr dirty="0"/>
              <a:t> a </a:t>
            </a:r>
            <a:r>
              <a:rPr dirty="0" err="1"/>
              <a:t>temperaturas</a:t>
            </a:r>
            <a:r>
              <a:rPr dirty="0"/>
              <a:t> </a:t>
            </a:r>
            <a:r>
              <a:rPr dirty="0" err="1"/>
              <a:t>inferiores</a:t>
            </a:r>
            <a:r>
              <a:rPr dirty="0"/>
              <a:t> a la </a:t>
            </a:r>
            <a:r>
              <a:rPr dirty="0" err="1"/>
              <a:t>ambiente</a:t>
            </a:r>
            <a:r>
              <a:rPr dirty="0"/>
              <a:t>.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no se </a:t>
            </a:r>
            <a:r>
              <a:rPr dirty="0" err="1"/>
              <a:t>considera</a:t>
            </a:r>
            <a:r>
              <a:rPr dirty="0"/>
              <a:t> un </a:t>
            </a:r>
            <a:r>
              <a:rPr dirty="0" err="1"/>
              <a:t>veneno</a:t>
            </a:r>
            <a:r>
              <a:rPr dirty="0"/>
              <a:t>, </a:t>
            </a:r>
            <a:r>
              <a:rPr dirty="0" err="1"/>
              <a:t>pero</a:t>
            </a:r>
            <a:r>
              <a:rPr dirty="0"/>
              <a:t> </a:t>
            </a:r>
            <a:r>
              <a:rPr dirty="0" err="1"/>
              <a:t>sí</a:t>
            </a:r>
            <a:r>
              <a:rPr dirty="0"/>
              <a:t> </a:t>
            </a:r>
            <a:r>
              <a:rPr dirty="0" err="1"/>
              <a:t>tiene</a:t>
            </a:r>
            <a:r>
              <a:rPr dirty="0"/>
              <a:t> </a:t>
            </a:r>
            <a:r>
              <a:rPr dirty="0" err="1"/>
              <a:t>efectos</a:t>
            </a:r>
            <a:r>
              <a:rPr dirty="0"/>
              <a:t> </a:t>
            </a:r>
            <a:r>
              <a:rPr dirty="0" err="1"/>
              <a:t>nocivos</a:t>
            </a:r>
            <a:r>
              <a:rPr dirty="0"/>
              <a:t> </a:t>
            </a:r>
            <a:r>
              <a:rPr dirty="0" err="1"/>
              <a:t>tras</a:t>
            </a:r>
            <a:r>
              <a:rPr dirty="0"/>
              <a:t> </a:t>
            </a:r>
            <a:r>
              <a:rPr dirty="0" err="1"/>
              <a:t>una</a:t>
            </a:r>
            <a:r>
              <a:rPr dirty="0"/>
              <a:t> </a:t>
            </a:r>
            <a:r>
              <a:rPr dirty="0" err="1"/>
              <a:t>exposición</a:t>
            </a:r>
            <a:r>
              <a:rPr dirty="0"/>
              <a:t> </a:t>
            </a:r>
            <a:r>
              <a:rPr dirty="0" err="1"/>
              <a:t>prolongada</a:t>
            </a:r>
            <a:r>
              <a:rPr dirty="0"/>
              <a:t> y </a:t>
            </a:r>
            <a:r>
              <a:rPr dirty="0" err="1"/>
              <a:t>en</a:t>
            </a:r>
            <a:r>
              <a:rPr dirty="0"/>
              <a:t> </a:t>
            </a:r>
            <a:r>
              <a:rPr dirty="0" err="1"/>
              <a:t>altas</a:t>
            </a:r>
            <a:r>
              <a:rPr dirty="0"/>
              <a:t> </a:t>
            </a:r>
            <a:r>
              <a:rPr dirty="0" err="1"/>
              <a:t>concentraciones</a:t>
            </a:r>
            <a:r>
              <a:rPr dirty="0"/>
              <a:t> </a:t>
            </a:r>
            <a:r>
              <a:rPr dirty="0" err="1"/>
              <a:t>que</a:t>
            </a:r>
            <a:r>
              <a:rPr dirty="0"/>
              <a:t> </a:t>
            </a:r>
            <a:r>
              <a:rPr dirty="0" err="1"/>
              <a:t>pueden</a:t>
            </a:r>
            <a:r>
              <a:rPr dirty="0"/>
              <a:t> </a:t>
            </a:r>
            <a:r>
              <a:rPr dirty="0" err="1"/>
              <a:t>provocar</a:t>
            </a:r>
            <a:r>
              <a:rPr dirty="0"/>
              <a:t> </a:t>
            </a:r>
            <a:r>
              <a:rPr dirty="0" err="1"/>
              <a:t>insuficiencia</a:t>
            </a:r>
            <a:r>
              <a:rPr dirty="0"/>
              <a:t> respiratoria. El </a:t>
            </a:r>
            <a:r>
              <a:rPr dirty="0" err="1"/>
              <a:t>humo</a:t>
            </a:r>
            <a:r>
              <a:rPr dirty="0"/>
              <a:t> </a:t>
            </a:r>
            <a:r>
              <a:rPr dirty="0" err="1"/>
              <a:t>producido</a:t>
            </a:r>
            <a:r>
              <a:rPr dirty="0"/>
              <a:t> al </a:t>
            </a:r>
            <a:r>
              <a:rPr dirty="0" err="1"/>
              <a:t>quemar</a:t>
            </a:r>
            <a:r>
              <a:rPr dirty="0"/>
              <a:t> </a:t>
            </a:r>
            <a:r>
              <a:rPr dirty="0" err="1"/>
              <a:t>gasolina</a:t>
            </a:r>
            <a:r>
              <a:rPr dirty="0"/>
              <a:t> es de color negro y </a:t>
            </a:r>
            <a:r>
              <a:rPr dirty="0" err="1"/>
              <a:t>contiene</a:t>
            </a:r>
            <a:r>
              <a:rPr dirty="0"/>
              <a:t> </a:t>
            </a:r>
            <a:r>
              <a:rPr dirty="0" err="1"/>
              <a:t>sustancias</a:t>
            </a:r>
            <a:r>
              <a:rPr dirty="0"/>
              <a:t> </a:t>
            </a:r>
            <a:r>
              <a:rPr dirty="0" err="1"/>
              <a:t>tóxicas</a:t>
            </a:r>
            <a:r>
              <a:rPr dirty="0"/>
              <a:t>. </a:t>
            </a:r>
          </a:p>
          <a:p>
            <a:endParaRPr sz="1000" dirty="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rPr dirty="0"/>
              <a:t>Los </a:t>
            </a:r>
            <a:r>
              <a:rPr dirty="0" err="1"/>
              <a:t>componentes</a:t>
            </a:r>
            <a:r>
              <a:rPr dirty="0"/>
              <a:t> </a:t>
            </a:r>
            <a:r>
              <a:rPr dirty="0" err="1"/>
              <a:t>tóxicos</a:t>
            </a:r>
            <a:r>
              <a:rPr dirty="0"/>
              <a:t> </a:t>
            </a:r>
            <a:r>
              <a:rPr dirty="0" err="1"/>
              <a:t>identificados</a:t>
            </a:r>
            <a:r>
              <a:rPr dirty="0"/>
              <a:t> </a:t>
            </a:r>
            <a:r>
              <a:rPr dirty="0" err="1"/>
              <a:t>en</a:t>
            </a:r>
            <a:r>
              <a:rPr dirty="0"/>
              <a:t> la </a:t>
            </a:r>
            <a:r>
              <a:rPr dirty="0" err="1"/>
              <a:t>gasolina</a:t>
            </a:r>
            <a:r>
              <a:rPr dirty="0"/>
              <a:t> </a:t>
            </a:r>
            <a:r>
              <a:rPr dirty="0" err="1"/>
              <a:t>incluyen</a:t>
            </a:r>
            <a:r>
              <a:rPr dirty="0"/>
              <a:t> </a:t>
            </a:r>
            <a:r>
              <a:rPr dirty="0" err="1"/>
              <a:t>benceno</a:t>
            </a:r>
            <a:r>
              <a:rPr dirty="0"/>
              <a:t>, </a:t>
            </a:r>
            <a:r>
              <a:rPr dirty="0" err="1"/>
              <a:t>tolueno</a:t>
            </a:r>
            <a:r>
              <a:rPr dirty="0"/>
              <a:t>, </a:t>
            </a:r>
            <a:r>
              <a:rPr dirty="0" err="1"/>
              <a:t>xileno</a:t>
            </a:r>
            <a:r>
              <a:rPr dirty="0"/>
              <a:t>, </a:t>
            </a:r>
            <a:r>
              <a:rPr dirty="0" err="1"/>
              <a:t>heptano</a:t>
            </a:r>
            <a:r>
              <a:rPr dirty="0"/>
              <a:t> y </a:t>
            </a:r>
            <a:r>
              <a:rPr dirty="0" err="1"/>
              <a:t>hexano</a:t>
            </a:r>
            <a:r>
              <a:rPr dirty="0"/>
              <a:t>. El mayor </a:t>
            </a:r>
            <a:r>
              <a:rPr dirty="0" err="1"/>
              <a:t>peligro</a:t>
            </a:r>
            <a:r>
              <a:rPr dirty="0"/>
              <a:t> de la </a:t>
            </a:r>
            <a:r>
              <a:rPr dirty="0" err="1"/>
              <a:t>gasolina</a:t>
            </a:r>
            <a:r>
              <a:rPr dirty="0"/>
              <a:t> es </a:t>
            </a:r>
            <a:r>
              <a:rPr dirty="0" err="1"/>
              <a:t>su</a:t>
            </a:r>
            <a:r>
              <a:rPr dirty="0"/>
              <a:t> </a:t>
            </a:r>
            <a:r>
              <a:rPr dirty="0" err="1"/>
              <a:t>inflamabilidad</a:t>
            </a:r>
            <a:r>
              <a:rPr dirty="0"/>
              <a:t>, a </a:t>
            </a:r>
            <a:r>
              <a:rPr dirty="0" err="1"/>
              <a:t>pesar</a:t>
            </a:r>
            <a:r>
              <a:rPr dirty="0"/>
              <a:t> de </a:t>
            </a:r>
            <a:r>
              <a:rPr dirty="0" err="1"/>
              <a:t>tener</a:t>
            </a:r>
            <a:r>
              <a:rPr dirty="0"/>
              <a:t> un </a:t>
            </a:r>
            <a:r>
              <a:rPr dirty="0" err="1"/>
              <a:t>rango</a:t>
            </a:r>
            <a:r>
              <a:rPr dirty="0"/>
              <a:t> de </a:t>
            </a:r>
            <a:r>
              <a:rPr dirty="0" err="1"/>
              <a:t>inflamabilidad</a:t>
            </a:r>
            <a:r>
              <a:rPr dirty="0"/>
              <a:t> </a:t>
            </a:r>
            <a:r>
              <a:rPr dirty="0" err="1"/>
              <a:t>estrecho</a:t>
            </a:r>
            <a:r>
              <a:rPr dirty="0"/>
              <a:t> (</a:t>
            </a:r>
            <a:r>
              <a:rPr dirty="0" err="1"/>
              <a:t>el</a:t>
            </a:r>
            <a:r>
              <a:rPr dirty="0"/>
              <a:t> </a:t>
            </a:r>
            <a:r>
              <a:rPr dirty="0" err="1"/>
              <a:t>límite</a:t>
            </a:r>
            <a:r>
              <a:rPr dirty="0"/>
              <a:t> inferior de </a:t>
            </a:r>
            <a:r>
              <a:rPr dirty="0" err="1"/>
              <a:t>explosividad</a:t>
            </a:r>
            <a:r>
              <a:rPr dirty="0"/>
              <a:t>, o LIE, es del 1,4 % y </a:t>
            </a:r>
            <a:r>
              <a:rPr dirty="0" err="1"/>
              <a:t>el</a:t>
            </a:r>
            <a:r>
              <a:rPr dirty="0"/>
              <a:t> </a:t>
            </a:r>
            <a:r>
              <a:rPr dirty="0" err="1"/>
              <a:t>límite</a:t>
            </a:r>
            <a:r>
              <a:rPr dirty="0"/>
              <a:t> superior de </a:t>
            </a:r>
            <a:r>
              <a:rPr dirty="0" err="1"/>
              <a:t>explosividad</a:t>
            </a:r>
            <a:r>
              <a:rPr dirty="0"/>
              <a:t>, o LSE, es del 7,6 %).</a:t>
            </a:r>
          </a:p>
          <a:p>
            <a:endParaRPr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endParaRPr dirty="0">
              <a:solidFill>
                <a:srgbClr val="FFFF00"/>
              </a:solidFill>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4FF64CC1-43E2-49F7-9B56-730148AF74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E882F0-01C8-4261-9A11-3B925CF46BCA}"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F93EAA-A581-4DD5-B1B4-46DDFB6F3D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F8F6D8CC-44E4-4D61-91AF-74661329003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0"/>
              </a:spcAft>
              <a:defRPr sz="1000">
                <a:latin typeface="Arial" pitchFamily="34" charset="0"/>
                <a:ea typeface="Calibri"/>
                <a:cs typeface="Arial" pitchFamily="34" charset="0"/>
              </a:defRPr>
            </a:pPr>
            <a:r>
              <a:t>La gasolina se produce a partir del petróleo crudo. El petróleo crudo presenta una amplia variabilidad en color y viscosidad de un pozo a otro, dependiendo en gran medida de la región geográfica de origen. El petróleo crudo se transporta a través de oleoductos, buques de carga/barcazas, vagones cisterna y camiones cisterna hasta una refinería de petróleo donde se procesa para obtener productos refinados como la gasolina. En la refinería, se aplican procesos de ingeniería como la destilación fraccionada y la alquilación para la producción de gasolina. </a:t>
            </a:r>
          </a:p>
          <a:p>
            <a:pPr>
              <a:spcBef>
                <a:spcPts val="0"/>
              </a:spcBef>
              <a:spcAft>
                <a:spcPts val="0"/>
              </a:spcAft>
            </a:pPr>
            <a:endParaRPr sz="1000">
              <a:latin typeface="Arial" pitchFamily="34" charset="0"/>
              <a:ea typeface="Calibri"/>
              <a:cs typeface="Arial" pitchFamily="34" charset="0"/>
            </a:endParaRPr>
          </a:p>
          <a:p>
            <a:pPr>
              <a:spcBef>
                <a:spcPts val="0"/>
              </a:spcBef>
              <a:spcAft>
                <a:spcPts val="0"/>
              </a:spcAft>
              <a:defRPr sz="1000">
                <a:latin typeface="Arial" pitchFamily="34" charset="0"/>
                <a:ea typeface="Calibri"/>
                <a:cs typeface="Arial" pitchFamily="34" charset="0"/>
              </a:defRPr>
            </a:pPr>
            <a:r>
              <a:t>Al igual que el petróleo crudo, la gasolina también se transporta a través de oleoductos, buques de carga/barcazas, vagones cisterna y camiones cisterna hasta que finalmente llega a las estaciones de servicio y a los consumidores.</a:t>
            </a:r>
          </a:p>
          <a:p>
            <a:pPr marL="231775" indent="-231775"/>
            <a:endParaRPr sz="1000">
              <a:latin typeface="Arial" pitchFamily="34" charset="0"/>
              <a:ea typeface="ＭＳ Ｐゴシック" pitchFamily="34" charset="-128"/>
              <a:cs typeface="Arial" pitchFamily="34" charset="0"/>
            </a:endParaRPr>
          </a:p>
        </p:txBody>
      </p:sp>
      <p:sp>
        <p:nvSpPr>
          <p:cNvPr id="14340" name="Slide Number Placeholder 3">
            <a:extLst>
              <a:ext uri="{FF2B5EF4-FFF2-40B4-BE49-F238E27FC236}">
                <a16:creationId xmlns:a16="http://schemas.microsoft.com/office/drawing/2014/main" id="{642ED730-70E6-4EBB-9C90-2C88C789C1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C9F7FAD-4006-42C1-8069-A2AC95B95BF5}"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BA3C171-95DB-4E07-82FD-1CFCE1DB7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B979F8E2-3D24-4B08-951F-2B64D2FF52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etanol es una fuente de combustible renovable producida mediante un proceso de fermentación y destilación de azúcares y almidones presentes en granos como el maíz y el sorgo, desechos de bebidas y alimentos, y biomasa celulósica como los residuos de maíz y el pasto varilla.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Al igual que la producción de gasolina, una biorrefinería de etanol utiliza técnicas de ingeniería como la destilación y la deshidratación para producir etanol de grado combustible. El etanol que se utilizará en mezclas para combustibles de motores suele ser desnaturalizado con un 2-5% de gasolina o un hidrocarburo comparable antes de su traslado a instalaciones de almacenamiento masivo.</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desnaturalizante afecta mínimamente las propiedades generales del etanol, excepto por disminuir aún más su punto de inflamabilidad.  Este programa de capacitación se centra en el etanol combustible desnaturalizado.</a:t>
            </a:r>
          </a:p>
        </p:txBody>
      </p:sp>
      <p:sp>
        <p:nvSpPr>
          <p:cNvPr id="16388" name="Slide Number Placeholder 3">
            <a:extLst>
              <a:ext uri="{FF2B5EF4-FFF2-40B4-BE49-F238E27FC236}">
                <a16:creationId xmlns:a16="http://schemas.microsoft.com/office/drawing/2014/main" id="{AB28E3D3-C76A-4E63-98DB-84486819B1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533C92-208E-4F7D-9094-81845E941BE0}"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BB288BBC-297A-4965-AEAF-328E09F0A211}"/>
              </a:ext>
            </a:extLst>
          </p:cNvPr>
          <p:cNvSpPr>
            <a:spLocks noGrp="1" noRot="1" noChangeAspect="1" noTextEdit="1"/>
          </p:cNvSpPr>
          <p:nvPr>
            <p:ph type="sldImg"/>
          </p:nvPr>
        </p:nvSpPr>
        <p:spPr bwMode="auto">
          <a:xfrm>
            <a:off x="407988"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5D9BB09-A694-4702-A04E-77E44F4A9B69}"/>
              </a:ext>
            </a:extLst>
          </p:cNvPr>
          <p:cNvSpPr>
            <a:spLocks noGrp="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53" tIns="45976" rIns="91953" bIns="45976" numCol="1" anchor="t" anchorCtr="0" compatLnSpc="1">
            <a:prstTxWarp prst="textNoShape">
              <a:avLst/>
            </a:prstTxWarp>
            <a:normAutofit lnSpcReduction="10000"/>
          </a:bodyPr>
          <a:lstStyle/>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En los Estados Unidos, la producción de etanol se realiza principalmente utilizando el proceso de molienda seca; una menor proporción se procesa en molinos húmedos. La principal diferencia entre ambos métodos radica en el tratamiento inicial del grano.</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En la molienda seca, todo el grano se muele primero hasta obtener harina (o "sémola"), y luego se mezcla con agua para formar una "masa". Se agregan enzimas al mosto para convertir el almidón en un azúcar simple. El puré se cocina, luego se enfría y se transfiere a los fermentadores.  En este momento, se incorpora la levadura, dando inicio a la transformación de los azúcares en alcohol y dióxido de carbono (CO2).</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El proceso de fermentación suele durar entre 40 y 50 horas. Tras la fermentación, la "cerveza" resultante se traslada a columnas de destilación. El etanol se concentra hasta 190 grados proof (95% de etanol) mediante destilación convencional y posteriormente se deshidrata a cerca de 200 grados proof (100% de etanol) en un sistema de tamiz molecular.</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Posteriormente, el etanol anhidro se combina con un 2-5% de un agente desnaturalizante, como la gasolina natural, para hacerlo no apto para el consumo y así evitar la aplicación del impuesto sobre bebidas alcohólicas. Una vez listo, está preparado para su envío a las estaciones de servicio o a los puntos de venta de gasolina.</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Los subproductos que quedan del proceso de producción de etanol se denominan "coproductos".  El grano grueso y el jarabe remanentes se someten a un proceso de secado conjunto para obtener granos secos de destilería con solubles (DDGS), un alimento balanceado de alta calidad para el ganado. El dióxido de carbono biogénico de alta calidad generado durante la fermentación puede ser capturado y comercializado para aplicaciones como la carbonatación de bebidas y la producción de hielo seco.</a:t>
            </a:r>
          </a:p>
        </p:txBody>
      </p:sp>
      <p:sp>
        <p:nvSpPr>
          <p:cNvPr id="18436" name="Slide Number Placeholder 3">
            <a:extLst>
              <a:ext uri="{FF2B5EF4-FFF2-40B4-BE49-F238E27FC236}">
                <a16:creationId xmlns:a16="http://schemas.microsoft.com/office/drawing/2014/main" id="{B55F6082-9C61-442A-862E-96100C84ABC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3" tIns="45976" rIns="91953" bIns="45976" anchor="b"/>
          <a:lstStyle>
            <a:lvl1pPr defTabSz="9064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64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FB8ED64-03C6-41B5-8FA1-926B41922F9B}" type="slidenum">
              <a:rPr lang="en-US" altLang="en-US"/>
              <a:pPr algn="r" eaLnBrk="1" hangingPunct="1">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D7AF3DA-E92C-4CC4-B1C0-9F231D8AE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9C0893A-2049-404B-A01F-650798301F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El etanol combustible desnaturalizado es un disolvente polar y es soluble en agua. Un solvente polar es un compuesto, como el alcohol, la mayoría de los ácidos o el amoníaco, que presenta una separación de carga en sus enlaces químicos. Estas sustancias tienen afinidad por el agua y se disuelven fácilmente.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El etanol combustible desnaturalizado tiene un punto de inflamación de -5°F y una densidad de vapor de 1.5, lo que indica que es más pesado que el aire. En consecuencia, los vapores de etanol, al igual que los de gasolina, buscarán altitudes más bajas o depresiones más bajas en el terreno circundante al incidente. La gravedad específica del etanol combustible desnaturalizado es de 0.79, lo que indica que es más liviano que el agua; además, su temperatura de autoignición es de 709°F y su punto de ebullición oscila entre 165 y 175°F.</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a:defRPr sz="1000">
                <a:effectLst/>
                <a:latin typeface="Arial" panose="020B0604020202020204" pitchFamily="34" charset="0"/>
                <a:ea typeface="Calibri" panose="020F0502020204030204" pitchFamily="34" charset="0"/>
                <a:cs typeface="Arial" panose="020B0604020202020204" pitchFamily="34" charset="0"/>
              </a:defRPr>
            </a:pPr>
            <a:r>
              <a:t>Al igual que la gasolina, el mayor peligro del etanol combustible desnaturalizado como componente de combustible para motores es su inflamabilidad. Tiene un rango de inflamabilidad más amplio que la gasolina, con un límite inferior de explosividad del 3% y un límite superior de explosividad del 19%. </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0484" name="Slide Number Placeholder 3">
            <a:extLst>
              <a:ext uri="{FF2B5EF4-FFF2-40B4-BE49-F238E27FC236}">
                <a16:creationId xmlns:a16="http://schemas.microsoft.com/office/drawing/2014/main" id="{3E02BCEC-CFE0-4C41-9332-77A6F6C852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8CE6E8-5616-4307-9DAD-292177FBEC7B}"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01D4F47-6E25-4EA4-A91A-CBE6A6741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7D455CC-5A15-4622-B319-96F65B232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gráfico muestra algunas propiedades muy similares entre la gasolina y el etanol combustible desnaturalizado. Sin embargo, igual de importantes son las propiedades intrínsecas, que son muy diferentes.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gasolina consiste en una mezcla compleja de más de 500 compuestos, con cadenas de carbono que varían entre cinco y doce átomos. El etanol combustible desnaturalizado es un alcohol de dos carbonos, conocido también como etanol o alcohol etílico, al que se le incorpora entre un 2% y un 5% de un agente desnaturalizante, como la gasolina, para impedir su consumo como bebida.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Tanto la gasolina como el etanol presentan un alto grado de inflamabilidad; la gasolina tiene un punto de inflamación inferior, de -45°F, mientras que el del etanol es de -5°F. Las densidades de la gasolina y el etanol carburante desnaturalizado son similares; ambos combustibles son más livianos que el agua, cuya densidad es de 1.0.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gasolina se caracteriza por un rango de ebullición considerablemente amplio, lo que significa que sus componentes pueden volatilizarse a diferentes temperaturas. En cambio, el etanol se caracteriza por un rango de punto de ebullición mucho más limitado. El etanol tiene una presión de vapor más baja que la gasolina, con 3 psi en comparación con 8-15 psi en el caso de la gasolina.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Observe las diferencias en los rangos de inflamabilidad de estos dos productos. También es importante comprender la gran diferencia entre la solubilidad en agua del etanol y la de la gasolina.</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*Se debe considerar que el rango de inflamabilidad puede variar según la proporción de etanol en la mezcla. Por ejemplo, el E85 representa uno de los rangos de inflamabilidad más amplios entre los combustibles mezclados con etanol, con un rango de inflamabilidad de 1.4 a 19%.</a:t>
            </a:r>
          </a:p>
        </p:txBody>
      </p:sp>
      <p:sp>
        <p:nvSpPr>
          <p:cNvPr id="22532" name="Slide Number Placeholder 3">
            <a:extLst>
              <a:ext uri="{FF2B5EF4-FFF2-40B4-BE49-F238E27FC236}">
                <a16:creationId xmlns:a16="http://schemas.microsoft.com/office/drawing/2014/main" id="{07C4AC5B-B7EB-4230-85E7-CEF6FB59CC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BC3C25-697A-48FD-854E-1FBB7CBB1404}"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107438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0"/>
            <a:ext cx="4267200" cy="68580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5C918298-7048-84EA-6920-33AB01ECFAD4}"/>
              </a:ext>
            </a:extLst>
          </p:cNvPr>
          <p:cNvSpPr>
            <a:spLocks noGrp="1"/>
          </p:cNvSpPr>
          <p:nvPr>
            <p:ph type="title"/>
          </p:nvPr>
        </p:nvSpPr>
        <p:spPr>
          <a:xfrm>
            <a:off x="457200" y="258762"/>
            <a:ext cx="7218947"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96755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0"/>
            <a:ext cx="4267200" cy="6858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B5999E16-426F-C0A3-67AA-41D0C9F04E51}"/>
              </a:ext>
            </a:extLst>
          </p:cNvPr>
          <p:cNvSpPr>
            <a:spLocks noGrp="1"/>
          </p:cNvSpPr>
          <p:nvPr>
            <p:ph type="title"/>
          </p:nvPr>
        </p:nvSpPr>
        <p:spPr>
          <a:xfrm>
            <a:off x="4572000" y="258762"/>
            <a:ext cx="71628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4588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362337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2022878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E256D391-923F-D6DF-C7D7-DD14BD18F536}"/>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5024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5257800" cy="1569660"/>
          </a:xfrm>
          <a:noFill/>
        </p:spPr>
        <p:txBody>
          <a:bodyPr wrap="square">
            <a:spAutoFit/>
          </a:bodyPr>
          <a:lstStyle>
            <a:lvl1pPr marL="0" indent="0">
              <a:buNone/>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t>Módulo 3: Características químicas y físicas del etanol y los combustibles de hidrocarburos.</a:t>
            </a:r>
          </a:p>
          <a:p>
            <a:pPr lvl="0">
              <a:spcBef>
                <a:spcPct val="0"/>
              </a:spcBef>
            </a:pPr>
            <a:endParaRPr/>
          </a:p>
        </p:txBody>
      </p:sp>
    </p:spTree>
    <p:extLst>
      <p:ext uri="{BB962C8B-B14F-4D97-AF65-F5344CB8AC3E}">
        <p14:creationId xmlns:p14="http://schemas.microsoft.com/office/powerpoint/2010/main" val="107978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96000"/>
          </a:xfrm>
        </p:spPr>
        <p:txBody>
          <a:bodyPr/>
          <a:lstStyle/>
          <a:p>
            <a:endParaRPr/>
          </a:p>
        </p:txBody>
      </p:sp>
      <p:sp>
        <p:nvSpPr>
          <p:cNvPr id="2" name="Title 5">
            <a:extLst>
              <a:ext uri="{FF2B5EF4-FFF2-40B4-BE49-F238E27FC236}">
                <a16:creationId xmlns:a16="http://schemas.microsoft.com/office/drawing/2014/main" id="{CB3EF2FC-8989-509A-5E1F-BC898F4F1EEE}"/>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350820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57EACE68-A4C4-9877-CA32-9E745252C959}"/>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122926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FE4C8C87-4531-3CB3-069E-35EFFE4F2C15}"/>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82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025C8328-0DE5-BE91-A5D4-3BE815141731}"/>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956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5794E07C-4ACF-38B0-7C1B-474B1414BDFB}"/>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74155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1785D441-BC99-27FE-99BA-F9E805871100}"/>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761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5">
            <a:extLst>
              <a:ext uri="{FF2B5EF4-FFF2-40B4-BE49-F238E27FC236}">
                <a16:creationId xmlns:a16="http://schemas.microsoft.com/office/drawing/2014/main" id="{17B8610A-9E15-1DCF-3872-EB780751F78C}"/>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8526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CFFEBDD-63F9-F65D-5C89-E053B3C9182A}"/>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7889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0" fontAlgn="auto" latinLnBrk="0" hangingPunct="0">
              <a:lnSpc>
                <a:spcPct val="100000"/>
              </a:lnSpc>
              <a:spcBef>
                <a:spcPts val="0"/>
              </a:spcBef>
              <a:spcAft>
                <a:spcPts val="0"/>
              </a:spcAft>
              <a:buClrTx/>
              <a:buSzTx/>
              <a:buFontTx/>
              <a:buNone/>
              <a:tabLst/>
            </a:pPr>
            <a:endParaRPr kumimoji="0" sz="1200" b="0" i="0" u="none" strike="noStrike" kern="1200" cap="none" spc="0" normalizeH="0" baseline="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pPr>
            <a:fld id="{40F9C7F6-D911-40C8-A450-DFB0A63DE12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pPr>
              <a:t>‹Nº›</a:t>
            </a:fld>
            <a:endParaRPr kumimoji="0" sz="1200" b="0" i="0" u="none" strike="noStrike" kern="1200" cap="none" spc="0" normalizeH="0" baseline="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fld id="{736DC77F-918F-4D66-9F3B-29DB763E3249}" type="slidenum">
              <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pPr>
              <a:t>‹Nº›</a:t>
            </a:fld>
            <a:endParaRPr kumimoji="0" sz="1200" b="1" i="0" u="none" strike="noStrike" kern="1200" cap="none" spc="0" normalizeH="0" baseline="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92952997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B1D2BF-7F37-4BBC-03AC-DBD58DACF47E}"/>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6" name="TextBox 5">
            <a:extLst>
              <a:ext uri="{FF2B5EF4-FFF2-40B4-BE49-F238E27FC236}">
                <a16:creationId xmlns:a16="http://schemas.microsoft.com/office/drawing/2014/main" id="{07BCFDB6-13EC-8C56-8383-F431B12BAB9E}"/>
              </a:ext>
            </a:extLst>
          </p:cNvPr>
          <p:cNvSpPr txBox="1"/>
          <p:nvPr/>
        </p:nvSpPr>
        <p:spPr>
          <a:xfrm>
            <a:off x="381000" y="4132976"/>
            <a:ext cx="42672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dirty="0"/>
              <a:t>Respuesta de </a:t>
            </a:r>
            <a:r>
              <a:rPr dirty="0" err="1"/>
              <a:t>emergencia</a:t>
            </a:r>
            <a:endParaRPr dirty="0"/>
          </a:p>
        </p:txBody>
      </p:sp>
      <p:sp>
        <p:nvSpPr>
          <p:cNvPr id="9" name="Text Placeholder 6">
            <a:extLst>
              <a:ext uri="{FF2B5EF4-FFF2-40B4-BE49-F238E27FC236}">
                <a16:creationId xmlns:a16="http://schemas.microsoft.com/office/drawing/2014/main" id="{11913A42-45BC-A7D3-14C6-07C70AD64E66}"/>
              </a:ext>
            </a:extLst>
          </p:cNvPr>
          <p:cNvSpPr txBox="1">
            <a:spLocks/>
          </p:cNvSpPr>
          <p:nvPr/>
        </p:nvSpPr>
        <p:spPr bwMode="auto">
          <a:xfrm>
            <a:off x="381000" y="4743271"/>
            <a:ext cx="5257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kern="12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err="1"/>
              <a:t>Módulo</a:t>
            </a:r>
            <a:r>
              <a:rPr dirty="0"/>
              <a:t> 3: </a:t>
            </a:r>
            <a:r>
              <a:rPr dirty="0" err="1"/>
              <a:t>Características</a:t>
            </a:r>
            <a:r>
              <a:rPr dirty="0"/>
              <a:t> </a:t>
            </a:r>
            <a:r>
              <a:rPr dirty="0" err="1"/>
              <a:t>químicas</a:t>
            </a:r>
            <a:r>
              <a:rPr dirty="0"/>
              <a:t> y </a:t>
            </a:r>
            <a:r>
              <a:rPr dirty="0" err="1"/>
              <a:t>físicas</a:t>
            </a:r>
            <a:r>
              <a:rPr dirty="0"/>
              <a:t> del </a:t>
            </a:r>
            <a:r>
              <a:rPr dirty="0" err="1"/>
              <a:t>etanol</a:t>
            </a:r>
            <a:r>
              <a:rPr dirty="0"/>
              <a:t> y </a:t>
            </a:r>
            <a:r>
              <a:rPr dirty="0" err="1"/>
              <a:t>los</a:t>
            </a:r>
            <a:r>
              <a:rPr dirty="0"/>
              <a:t> combustibles de </a:t>
            </a:r>
            <a:r>
              <a:rPr dirty="0" err="1"/>
              <a:t>hidrocarburos</a:t>
            </a:r>
            <a:r>
              <a:rPr dirty="0"/>
              <a:t>.</a:t>
            </a:r>
          </a:p>
          <a:p>
            <a:endParaRPr dirty="0"/>
          </a:p>
        </p:txBody>
      </p:sp>
    </p:spTree>
    <p:extLst>
      <p:ext uri="{BB962C8B-B14F-4D97-AF65-F5344CB8AC3E}">
        <p14:creationId xmlns:p14="http://schemas.microsoft.com/office/powerpoint/2010/main" val="227007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C2C02-51D3-15ED-084B-066A01EF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165" y="0"/>
            <a:ext cx="5028503" cy="6858000"/>
          </a:xfrm>
          <a:prstGeom prst="rect">
            <a:avLst/>
          </a:prstGeom>
        </p:spPr>
      </p:pic>
      <p:pic>
        <p:nvPicPr>
          <p:cNvPr id="8" name="Picture 7">
            <a:extLst>
              <a:ext uri="{FF2B5EF4-FFF2-40B4-BE49-F238E27FC236}">
                <a16:creationId xmlns:a16="http://schemas.microsoft.com/office/drawing/2014/main" id="{AF1D21B0-366B-4DA7-4A1F-1A0048427F3C}"/>
              </a:ext>
            </a:extLst>
          </p:cNvPr>
          <p:cNvPicPr>
            <a:picLocks noChangeAspect="1"/>
          </p:cNvPicPr>
          <p:nvPr/>
        </p:nvPicPr>
        <p:blipFill>
          <a:blip r:embed="rId4">
            <a:extLst>
              <a:ext uri="{28A0092B-C50C-407E-A947-70E740481C1C}">
                <a14:useLocalDpi xmlns:a14="http://schemas.microsoft.com/office/drawing/2010/main" val="0"/>
              </a:ext>
            </a:extLst>
          </a:blip>
          <a:srcRect t="7815" b="7815"/>
          <a:stretch>
            <a:fillRect/>
          </a:stretch>
        </p:blipFill>
        <p:spPr>
          <a:xfrm>
            <a:off x="156391" y="0"/>
            <a:ext cx="9448800" cy="6858000"/>
          </a:xfrm>
          <a:prstGeom prst="rect">
            <a:avLst/>
          </a:prstGeom>
        </p:spPr>
      </p:pic>
      <p:sp>
        <p:nvSpPr>
          <p:cNvPr id="4" name="Title 3">
            <a:extLst>
              <a:ext uri="{FF2B5EF4-FFF2-40B4-BE49-F238E27FC236}">
                <a16:creationId xmlns:a16="http://schemas.microsoft.com/office/drawing/2014/main" id="{1633DF4D-6A08-2F8E-E1B8-D66B36C6C007}"/>
              </a:ext>
            </a:extLst>
          </p:cNvPr>
          <p:cNvSpPr>
            <a:spLocks noGrp="1"/>
          </p:cNvSpPr>
          <p:nvPr>
            <p:ph type="title"/>
          </p:nvPr>
        </p:nvSpPr>
        <p:spPr>
          <a:xfrm>
            <a:off x="457200" y="715962"/>
            <a:ext cx="11277600" cy="579438"/>
          </a:xfrm>
        </p:spPr>
        <p:txBody>
          <a:bodyPr>
            <a:noAutofit/>
          </a:bodyPr>
          <a:lstStyle/>
          <a:p>
            <a:pPr algn="l">
              <a:lnSpc>
                <a:spcPts val="4400"/>
              </a:lnSpc>
              <a:defRPr sz="4000"/>
            </a:pPr>
            <a:r>
              <a:rPr sz="3900" dirty="0" err="1"/>
              <a:t>Consideraciones</a:t>
            </a:r>
            <a:r>
              <a:rPr sz="3900" dirty="0"/>
              <a:t> </a:t>
            </a:r>
            <a:r>
              <a:rPr sz="3900" dirty="0" err="1"/>
              <a:t>en</a:t>
            </a:r>
            <a:r>
              <a:rPr sz="3900" dirty="0"/>
              <a:t> </a:t>
            </a:r>
            <a:r>
              <a:rPr sz="3900" dirty="0" err="1"/>
              <a:t>caso</a:t>
            </a:r>
            <a:r>
              <a:rPr sz="3900" dirty="0"/>
              <a:t> de </a:t>
            </a:r>
            <a:br>
              <a:rPr lang="es-AR" sz="3900" dirty="0"/>
            </a:br>
            <a:r>
              <a:rPr sz="3900" dirty="0" err="1"/>
              <a:t>incendios</a:t>
            </a:r>
            <a:r>
              <a:rPr sz="3900" dirty="0"/>
              <a:t> </a:t>
            </a:r>
            <a:r>
              <a:rPr sz="3900" dirty="0" err="1"/>
              <a:t>causados</a:t>
            </a:r>
            <a:r>
              <a:rPr sz="3900" dirty="0"/>
              <a:t> </a:t>
            </a:r>
            <a:r>
              <a:rPr sz="3900" dirty="0" err="1"/>
              <a:t>por</a:t>
            </a:r>
            <a:r>
              <a:rPr sz="3900" dirty="0"/>
              <a:t> </a:t>
            </a:r>
            <a:r>
              <a:rPr sz="3900" dirty="0" err="1"/>
              <a:t>etanol</a:t>
            </a:r>
            <a:endParaRPr sz="3900" dirty="0"/>
          </a:p>
        </p:txBody>
      </p:sp>
      <p:sp>
        <p:nvSpPr>
          <p:cNvPr id="23555" name="Rectangle 3">
            <a:extLst>
              <a:ext uri="{FF2B5EF4-FFF2-40B4-BE49-F238E27FC236}">
                <a16:creationId xmlns:a16="http://schemas.microsoft.com/office/drawing/2014/main" id="{E73D0894-AB3C-403A-8823-E7A63A57A179}"/>
              </a:ext>
            </a:extLst>
          </p:cNvPr>
          <p:cNvSpPr>
            <a:spLocks noGrp="1"/>
          </p:cNvSpPr>
          <p:nvPr>
            <p:ph type="body" sz="quarter" idx="4294967295"/>
          </p:nvPr>
        </p:nvSpPr>
        <p:spPr>
          <a:xfrm>
            <a:off x="457200" y="1828800"/>
            <a:ext cx="7086600" cy="4572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En </a:t>
            </a:r>
            <a:r>
              <a:rPr sz="2600" dirty="0" err="1"/>
              <a:t>estado</a:t>
            </a:r>
            <a:r>
              <a:rPr sz="2600" dirty="0"/>
              <a:t> puro/sin </a:t>
            </a:r>
            <a:r>
              <a:rPr sz="2600" dirty="0" err="1"/>
              <a:t>desnaturalizar</a:t>
            </a:r>
            <a:r>
              <a:rPr sz="2600" dirty="0"/>
              <a:t>, la llama </a:t>
            </a:r>
            <a:br>
              <a:rPr lang="es-AR" sz="2600" dirty="0"/>
            </a:br>
            <a:r>
              <a:rPr sz="2600" dirty="0"/>
              <a:t>y </a:t>
            </a:r>
            <a:r>
              <a:rPr sz="2600" dirty="0" err="1"/>
              <a:t>el</a:t>
            </a:r>
            <a:r>
              <a:rPr sz="2600" dirty="0"/>
              <a:t> </a:t>
            </a:r>
            <a:r>
              <a:rPr sz="2600" dirty="0" err="1"/>
              <a:t>humo</a:t>
            </a:r>
            <a:r>
              <a:rPr sz="2600" dirty="0"/>
              <a:t> no son </a:t>
            </a:r>
            <a:r>
              <a:rPr sz="2600" dirty="0" err="1"/>
              <a:t>fácilmente</a:t>
            </a:r>
            <a:r>
              <a:rPr sz="2600" dirty="0"/>
              <a:t> </a:t>
            </a:r>
            <a:r>
              <a:rPr sz="2600" dirty="0" err="1"/>
              <a:t>visibles</a:t>
            </a:r>
            <a:r>
              <a:rPr sz="26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En </a:t>
            </a:r>
            <a:r>
              <a:rPr sz="2600" dirty="0" err="1"/>
              <a:t>su</a:t>
            </a:r>
            <a:r>
              <a:rPr sz="2600" dirty="0"/>
              <a:t> forma </a:t>
            </a:r>
            <a:r>
              <a:rPr sz="2600" dirty="0" err="1"/>
              <a:t>desnaturalizada</a:t>
            </a:r>
            <a:r>
              <a:rPr sz="2600" dirty="0"/>
              <a:t>, la llama </a:t>
            </a:r>
            <a:br>
              <a:rPr lang="es-AR" sz="2600" dirty="0"/>
            </a:br>
            <a:r>
              <a:rPr sz="2600" dirty="0"/>
              <a:t>es </a:t>
            </a:r>
            <a:r>
              <a:rPr sz="2600" dirty="0" err="1"/>
              <a:t>naranja</a:t>
            </a:r>
            <a:r>
              <a:rPr sz="2600" dirty="0"/>
              <a:t> y hay </a:t>
            </a:r>
            <a:r>
              <a:rPr sz="2600" dirty="0" err="1"/>
              <a:t>una</a:t>
            </a:r>
            <a:r>
              <a:rPr sz="2600" dirty="0"/>
              <a:t> </a:t>
            </a:r>
            <a:r>
              <a:rPr sz="2600" dirty="0" err="1"/>
              <a:t>cantidad</a:t>
            </a:r>
            <a:r>
              <a:rPr sz="2600" dirty="0"/>
              <a:t> </a:t>
            </a:r>
            <a:r>
              <a:rPr sz="2600" dirty="0" err="1"/>
              <a:t>mínima</a:t>
            </a:r>
            <a:r>
              <a:rPr sz="2600" dirty="0"/>
              <a:t> </a:t>
            </a:r>
            <a:br>
              <a:rPr lang="es-AR" sz="2600" dirty="0"/>
            </a:br>
            <a:r>
              <a:rPr sz="2600" dirty="0"/>
              <a:t>de </a:t>
            </a:r>
            <a:r>
              <a:rPr sz="2600" dirty="0" err="1"/>
              <a:t>humo</a:t>
            </a:r>
            <a:r>
              <a:rPr sz="2600" dirty="0"/>
              <a:t>, </a:t>
            </a:r>
            <a:r>
              <a:rPr sz="2600" dirty="0" err="1"/>
              <a:t>pero</a:t>
            </a:r>
            <a:r>
              <a:rPr sz="2600" dirty="0"/>
              <a:t> ambos son </a:t>
            </a:r>
            <a:r>
              <a:rPr sz="2600" dirty="0" err="1"/>
              <a:t>visibles</a:t>
            </a:r>
            <a:r>
              <a:rPr sz="26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Se </a:t>
            </a:r>
            <a:r>
              <a:rPr sz="2600" dirty="0" err="1"/>
              <a:t>requieren</a:t>
            </a:r>
            <a:r>
              <a:rPr sz="2600" dirty="0"/>
              <a:t> </a:t>
            </a:r>
            <a:r>
              <a:rPr sz="2600" dirty="0" err="1"/>
              <a:t>grandes</a:t>
            </a:r>
            <a:r>
              <a:rPr sz="2600" dirty="0"/>
              <a:t> </a:t>
            </a:r>
            <a:r>
              <a:rPr sz="2600" dirty="0" err="1"/>
              <a:t>cantidades</a:t>
            </a:r>
            <a:r>
              <a:rPr sz="2600" dirty="0"/>
              <a:t> de </a:t>
            </a:r>
            <a:br>
              <a:rPr lang="es-AR" sz="2600" dirty="0"/>
            </a:br>
            <a:r>
              <a:rPr sz="2600" dirty="0" err="1"/>
              <a:t>agua</a:t>
            </a:r>
            <a:r>
              <a:rPr sz="2600" dirty="0"/>
              <a:t> para </a:t>
            </a:r>
            <a:r>
              <a:rPr sz="2600" dirty="0" err="1"/>
              <a:t>diluir</a:t>
            </a:r>
            <a:r>
              <a:rPr sz="2600" dirty="0"/>
              <a:t> </a:t>
            </a:r>
            <a:r>
              <a:rPr sz="2600" dirty="0" err="1"/>
              <a:t>el</a:t>
            </a:r>
            <a:r>
              <a:rPr sz="2600" dirty="0"/>
              <a:t> </a:t>
            </a:r>
            <a:r>
              <a:rPr sz="2600" dirty="0" err="1"/>
              <a:t>etanol</a:t>
            </a:r>
            <a:r>
              <a:rPr sz="2600" dirty="0"/>
              <a:t> y </a:t>
            </a:r>
            <a:r>
              <a:rPr sz="2600" dirty="0" err="1"/>
              <a:t>que</a:t>
            </a:r>
            <a:r>
              <a:rPr sz="2600" dirty="0"/>
              <a:t> </a:t>
            </a:r>
            <a:r>
              <a:rPr sz="2600" dirty="0" err="1"/>
              <a:t>ya</a:t>
            </a:r>
            <a:r>
              <a:rPr sz="2600" dirty="0"/>
              <a:t> no </a:t>
            </a:r>
            <a:br>
              <a:rPr lang="es-AR" sz="2600" dirty="0"/>
            </a:br>
            <a:r>
              <a:rPr sz="2600" dirty="0"/>
              <a:t>sea </a:t>
            </a:r>
            <a:r>
              <a:rPr sz="2600" dirty="0" err="1"/>
              <a:t>suficiente</a:t>
            </a:r>
            <a:r>
              <a:rPr sz="2600" dirty="0"/>
              <a:t> para la </a:t>
            </a:r>
            <a:r>
              <a:rPr sz="2600" dirty="0" err="1"/>
              <a:t>combustión</a:t>
            </a:r>
            <a:r>
              <a:rPr sz="2600" dirty="0"/>
              <a:t>.</a:t>
            </a:r>
          </a:p>
          <a:p>
            <a:pPr lvl="1" eaLnBrk="1" hangingPunct="1">
              <a:lnSpc>
                <a:spcPct val="90000"/>
              </a:lnSpc>
              <a:defRPr sz="2600">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sz="2600" dirty="0"/>
              <a:t>El </a:t>
            </a:r>
            <a:r>
              <a:rPr sz="2600" dirty="0" err="1"/>
              <a:t>etanol</a:t>
            </a:r>
            <a:r>
              <a:rPr sz="2600" dirty="0"/>
              <a:t> </a:t>
            </a:r>
            <a:r>
              <a:rPr sz="2600" dirty="0" err="1"/>
              <a:t>seguirá</a:t>
            </a:r>
            <a:r>
              <a:rPr sz="2600" dirty="0"/>
              <a:t> </a:t>
            </a:r>
            <a:r>
              <a:rPr sz="2600" dirty="0" err="1"/>
              <a:t>ardiendo</a:t>
            </a:r>
            <a:r>
              <a:rPr sz="2600" dirty="0"/>
              <a:t> </a:t>
            </a:r>
            <a:r>
              <a:rPr sz="2600" dirty="0" err="1"/>
              <a:t>en</a:t>
            </a:r>
            <a:r>
              <a:rPr sz="2600" dirty="0"/>
              <a:t> </a:t>
            </a:r>
            <a:r>
              <a:rPr sz="2600" dirty="0" err="1"/>
              <a:t>una</a:t>
            </a:r>
            <a:r>
              <a:rPr sz="2600" dirty="0"/>
              <a:t> </a:t>
            </a:r>
            <a:r>
              <a:rPr sz="2600" dirty="0" err="1"/>
              <a:t>proporción</a:t>
            </a:r>
            <a:r>
              <a:rPr sz="2600" dirty="0"/>
              <a:t> de </a:t>
            </a:r>
            <a:r>
              <a:rPr sz="2600" dirty="0" err="1"/>
              <a:t>cinco</a:t>
            </a:r>
            <a:r>
              <a:rPr sz="2600" dirty="0"/>
              <a:t> partes de </a:t>
            </a:r>
            <a:r>
              <a:rPr sz="2600" dirty="0" err="1"/>
              <a:t>agua</a:t>
            </a:r>
            <a:r>
              <a:rPr sz="2600" dirty="0"/>
              <a:t> </a:t>
            </a:r>
            <a:br>
              <a:rPr lang="es-AR" sz="2600" dirty="0"/>
            </a:br>
            <a:r>
              <a:rPr sz="2600" dirty="0" err="1"/>
              <a:t>por</a:t>
            </a:r>
            <a:r>
              <a:rPr sz="2600" dirty="0"/>
              <a:t> </a:t>
            </a:r>
            <a:r>
              <a:rPr sz="2600" dirty="0" err="1"/>
              <a:t>una</a:t>
            </a:r>
            <a:r>
              <a:rPr sz="2600" dirty="0"/>
              <a:t> </a:t>
            </a:r>
            <a:r>
              <a:rPr sz="2600" dirty="0" err="1"/>
              <a:t>parte</a:t>
            </a:r>
            <a:r>
              <a:rPr sz="2600" dirty="0"/>
              <a:t> de </a:t>
            </a:r>
            <a:r>
              <a:rPr sz="2600" dirty="0" err="1"/>
              <a:t>etanol</a:t>
            </a:r>
            <a:r>
              <a:rPr sz="2600" dirty="0"/>
              <a:t> (</a:t>
            </a:r>
            <a:r>
              <a:rPr sz="2600" dirty="0" err="1"/>
              <a:t>relación</a:t>
            </a:r>
            <a:r>
              <a:rPr sz="2600" dirty="0"/>
              <a:t> 5:1/</a:t>
            </a:r>
            <a:r>
              <a:rPr lang="es-AR" sz="2600" dirty="0"/>
              <a:t> </a:t>
            </a:r>
            <a:r>
              <a:rPr sz="2600" dirty="0" err="1"/>
              <a:t>dilución</a:t>
            </a:r>
            <a:r>
              <a:rPr sz="2600" dirty="0"/>
              <a:t> del 500%). </a:t>
            </a:r>
          </a:p>
        </p:txBody>
      </p:sp>
      <p:pic>
        <p:nvPicPr>
          <p:cNvPr id="7" name="Picture 6">
            <a:extLst>
              <a:ext uri="{FF2B5EF4-FFF2-40B4-BE49-F238E27FC236}">
                <a16:creationId xmlns:a16="http://schemas.microsoft.com/office/drawing/2014/main" id="{7D0E18B3-5C4D-9B34-F1A6-BFC6467221B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9E740E-D7FB-29AD-D74E-CAD9C74BB29B}"/>
              </a:ext>
            </a:extLst>
          </p:cNvPr>
          <p:cNvPicPr>
            <a:picLocks noGrp="1" noChangeAspect="1"/>
          </p:cNvPicPr>
          <p:nvPr>
            <p:ph type="pic" sz="quarter" idx="10"/>
          </p:nvPr>
        </p:nvPicPr>
        <p:blipFill rotWithShape="1">
          <a:blip r:embed="rId3"/>
          <a:srcRect t="4392" r="54" b="-674"/>
          <a:stretch>
            <a:fillRect/>
          </a:stretch>
        </p:blipFill>
        <p:spPr>
          <a:xfrm>
            <a:off x="4572" y="-40188"/>
            <a:ext cx="5405628" cy="6943410"/>
          </a:xfrm>
          <a:prstGeom prst="rect">
            <a:avLst/>
          </a:prstGeom>
        </p:spPr>
      </p:pic>
      <p:sp>
        <p:nvSpPr>
          <p:cNvPr id="25603" name="Content Placeholder 5">
            <a:extLst>
              <a:ext uri="{FF2B5EF4-FFF2-40B4-BE49-F238E27FC236}">
                <a16:creationId xmlns:a16="http://schemas.microsoft.com/office/drawing/2014/main" id="{E936FB2B-A1D0-4385-9791-B33F14DC0CD2}"/>
              </a:ext>
            </a:extLst>
          </p:cNvPr>
          <p:cNvSpPr>
            <a:spLocks noGrp="1"/>
          </p:cNvSpPr>
          <p:nvPr>
            <p:ph type="body" sz="quarter" idx="11"/>
          </p:nvPr>
        </p:nvSpPr>
        <p:spPr>
          <a:xfrm>
            <a:off x="5948552" y="2255838"/>
            <a:ext cx="5718048" cy="3884140"/>
          </a:xfrm>
        </p:spPr>
        <p:txBody>
          <a:bodyPr wrap="square" anchor="t">
            <a:spAutoFit/>
          </a:bodyPr>
          <a:lstStyle/>
          <a:p>
            <a:pPr marL="0" indent="0">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Imágenes</a:t>
            </a:r>
            <a:r>
              <a:rPr dirty="0"/>
              <a:t> </a:t>
            </a:r>
            <a:r>
              <a:rPr dirty="0" err="1"/>
              <a:t>térmicas</a:t>
            </a:r>
            <a:endParaRPr dirty="0"/>
          </a:p>
          <a:p>
            <a:pPr lvl="1">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Los </a:t>
            </a:r>
            <a:r>
              <a:rPr dirty="0" err="1"/>
              <a:t>incendios</a:t>
            </a:r>
            <a:r>
              <a:rPr dirty="0"/>
              <a:t> </a:t>
            </a:r>
            <a:r>
              <a:rPr dirty="0" err="1"/>
              <a:t>que</a:t>
            </a:r>
            <a:r>
              <a:rPr dirty="0"/>
              <a:t> </a:t>
            </a:r>
            <a:r>
              <a:rPr dirty="0" err="1"/>
              <a:t>involucran</a:t>
            </a:r>
            <a:r>
              <a:rPr dirty="0"/>
              <a:t> </a:t>
            </a:r>
            <a:br>
              <a:rPr lang="es-AR" dirty="0"/>
            </a:br>
            <a:r>
              <a:rPr dirty="0"/>
              <a:t>un alto </a:t>
            </a:r>
            <a:r>
              <a:rPr dirty="0" err="1"/>
              <a:t>porcentaje</a:t>
            </a:r>
            <a:r>
              <a:rPr dirty="0"/>
              <a:t> de </a:t>
            </a:r>
            <a:r>
              <a:rPr dirty="0" err="1"/>
              <a:t>etanol</a:t>
            </a:r>
            <a:r>
              <a:rPr dirty="0"/>
              <a:t> </a:t>
            </a:r>
            <a:r>
              <a:rPr dirty="0" err="1"/>
              <a:t>pueden</a:t>
            </a:r>
            <a:r>
              <a:rPr dirty="0"/>
              <a:t> </a:t>
            </a:r>
            <a:r>
              <a:rPr dirty="0" err="1"/>
              <a:t>arder</a:t>
            </a:r>
            <a:r>
              <a:rPr dirty="0"/>
              <a:t> con </a:t>
            </a:r>
            <a:r>
              <a:rPr dirty="0" err="1"/>
              <a:t>poca</a:t>
            </a:r>
            <a:r>
              <a:rPr dirty="0"/>
              <a:t> o </a:t>
            </a:r>
            <a:r>
              <a:rPr dirty="0" err="1"/>
              <a:t>ninguna</a:t>
            </a:r>
            <a:r>
              <a:rPr dirty="0"/>
              <a:t> </a:t>
            </a:r>
            <a:r>
              <a:rPr dirty="0" err="1"/>
              <a:t>generación</a:t>
            </a:r>
            <a:r>
              <a:rPr dirty="0"/>
              <a:t> de </a:t>
            </a:r>
            <a:r>
              <a:rPr dirty="0" err="1"/>
              <a:t>humo</a:t>
            </a:r>
            <a:r>
              <a:rPr dirty="0"/>
              <a:t> </a:t>
            </a:r>
            <a:br>
              <a:rPr lang="es-AR" dirty="0"/>
            </a:br>
            <a:r>
              <a:rPr dirty="0"/>
              <a:t>y llama visible.</a:t>
            </a:r>
          </a:p>
          <a:p>
            <a:pPr lvl="1">
              <a:defRPr sz="2600">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a:t>Se </a:t>
            </a:r>
            <a:r>
              <a:rPr dirty="0" err="1"/>
              <a:t>recomienda</a:t>
            </a:r>
            <a:r>
              <a:rPr dirty="0"/>
              <a:t> </a:t>
            </a:r>
            <a:r>
              <a:rPr dirty="0" err="1"/>
              <a:t>encarecidamente</a:t>
            </a:r>
            <a:r>
              <a:rPr dirty="0"/>
              <a:t> </a:t>
            </a:r>
            <a:r>
              <a:rPr dirty="0" err="1"/>
              <a:t>el</a:t>
            </a:r>
            <a:r>
              <a:rPr dirty="0"/>
              <a:t> </a:t>
            </a:r>
            <a:r>
              <a:rPr dirty="0" err="1"/>
              <a:t>uso</a:t>
            </a:r>
            <a:r>
              <a:rPr dirty="0"/>
              <a:t> de </a:t>
            </a:r>
            <a:br>
              <a:rPr lang="es-AR" dirty="0"/>
            </a:br>
            <a:r>
              <a:rPr dirty="0" err="1"/>
              <a:t>una</a:t>
            </a:r>
            <a:r>
              <a:rPr dirty="0"/>
              <a:t> </a:t>
            </a:r>
            <a:r>
              <a:rPr dirty="0" err="1"/>
              <a:t>cámara</a:t>
            </a:r>
            <a:r>
              <a:rPr dirty="0"/>
              <a:t> </a:t>
            </a:r>
            <a:r>
              <a:rPr dirty="0" err="1"/>
              <a:t>termográfica</a:t>
            </a:r>
            <a:r>
              <a:rPr dirty="0"/>
              <a:t>.</a:t>
            </a:r>
            <a:endParaRPr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05416A88-7E41-086C-C91E-1EABF67F9033}"/>
              </a:ext>
            </a:extLst>
          </p:cNvPr>
          <p:cNvSpPr>
            <a:spLocks noGrp="1"/>
          </p:cNvSpPr>
          <p:nvPr>
            <p:ph type="title"/>
          </p:nvPr>
        </p:nvSpPr>
        <p:spPr>
          <a:xfrm>
            <a:off x="5943600" y="1524000"/>
            <a:ext cx="5943600" cy="579438"/>
          </a:xfrm>
        </p:spPr>
        <p:txBody>
          <a:bodyPr>
            <a:noAutofit/>
          </a:bodyPr>
          <a:lstStyle/>
          <a:p>
            <a:pPr algn="l"/>
            <a:r>
              <a:t>Llamas invisibles – Etanol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1341F26-4611-04CA-1C53-927A041AFBCC}"/>
              </a:ext>
            </a:extLst>
          </p:cNvPr>
          <p:cNvPicPr>
            <a:picLocks noGrp="1" noChangeAspect="1"/>
          </p:cNvPicPr>
          <p:nvPr>
            <p:ph type="pic" sz="quarter" idx="10"/>
          </p:nvPr>
        </p:nvPicPr>
        <p:blipFill>
          <a:blip r:embed="rId3"/>
          <a:srcRect t="2976" b="2976"/>
          <a:stretch>
            <a:fillRect/>
          </a:stretch>
        </p:blipFill>
        <p:spPr>
          <a:prstGeom prst="rect">
            <a:avLst/>
          </a:prstGeom>
        </p:spPr>
      </p:pic>
      <p:sp>
        <p:nvSpPr>
          <p:cNvPr id="31747" name="Rectangle 3">
            <a:extLst>
              <a:ext uri="{FF2B5EF4-FFF2-40B4-BE49-F238E27FC236}">
                <a16:creationId xmlns:a16="http://schemas.microsoft.com/office/drawing/2014/main" id="{B6918109-42AA-4F0E-B5AB-19FD96DAA1B3}"/>
              </a:ext>
            </a:extLst>
          </p:cNvPr>
          <p:cNvSpPr>
            <a:spLocks noGrp="1"/>
          </p:cNvSpPr>
          <p:nvPr>
            <p:ph type="body" sz="quarter" idx="11"/>
          </p:nvPr>
        </p:nvSpPr>
        <p:spPr>
          <a:xfrm>
            <a:off x="457200" y="2743200"/>
            <a:ext cx="7218947" cy="3400931"/>
          </a:xfrm>
        </p:spPr>
        <p:txBody>
          <a:bodyPr anchor="t" anchorCtr="0">
            <a:spAutoFit/>
          </a:bodyPr>
          <a:lstStyle/>
          <a:p>
            <a:pPr marL="0" indent="0" eaLnBrk="1" hangingPunct="1">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La </a:t>
            </a:r>
            <a:r>
              <a:rPr sz="2700" dirty="0" err="1"/>
              <a:t>mezcla</a:t>
            </a:r>
            <a:r>
              <a:rPr sz="2700" dirty="0"/>
              <a:t> de combustibles altera las </a:t>
            </a:r>
            <a:r>
              <a:rPr sz="2700" dirty="0" err="1"/>
              <a:t>características</a:t>
            </a:r>
            <a:r>
              <a:rPr sz="2700" dirty="0"/>
              <a:t> </a:t>
            </a:r>
            <a:r>
              <a:rPr sz="2700" dirty="0" err="1"/>
              <a:t>físicas</a:t>
            </a:r>
            <a:r>
              <a:rPr sz="2700" dirty="0"/>
              <a:t> y </a:t>
            </a:r>
            <a:r>
              <a:rPr sz="2700" dirty="0" err="1"/>
              <a:t>químicas</a:t>
            </a:r>
            <a:r>
              <a:rPr sz="2700" dirty="0"/>
              <a:t> de </a:t>
            </a:r>
            <a:r>
              <a:rPr sz="2700" dirty="0" err="1"/>
              <a:t>los</a:t>
            </a:r>
            <a:r>
              <a:rPr sz="2700" dirty="0"/>
              <a:t> combustibles </a:t>
            </a:r>
            <a:r>
              <a:rPr sz="2700" dirty="0" err="1"/>
              <a:t>originales</a:t>
            </a:r>
            <a:r>
              <a:rPr sz="2700" dirty="0"/>
              <a:t>:</a:t>
            </a:r>
          </a:p>
          <a:p>
            <a:pPr lvl="1" eaLnBrk="1" hangingPunct="1">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Diferencias</a:t>
            </a:r>
            <a:r>
              <a:rPr dirty="0"/>
              <a:t> </a:t>
            </a:r>
            <a:r>
              <a:rPr dirty="0" err="1"/>
              <a:t>visuales</a:t>
            </a:r>
            <a:r>
              <a:rPr dirty="0"/>
              <a:t> </a:t>
            </a:r>
            <a:r>
              <a:rPr dirty="0" err="1"/>
              <a:t>en</a:t>
            </a:r>
            <a:r>
              <a:rPr dirty="0"/>
              <a:t> las </a:t>
            </a:r>
            <a:r>
              <a:rPr dirty="0" err="1"/>
              <a:t>características</a:t>
            </a:r>
            <a:r>
              <a:rPr dirty="0"/>
              <a:t> del </a:t>
            </a:r>
            <a:r>
              <a:rPr dirty="0" err="1"/>
              <a:t>humo</a:t>
            </a:r>
            <a:r>
              <a:rPr dirty="0"/>
              <a:t> y la llama: </a:t>
            </a:r>
          </a:p>
          <a:p>
            <a:pPr lvl="2" eaLnBrk="1" hangingPunct="1">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Mayor </a:t>
            </a:r>
            <a:r>
              <a:rPr dirty="0" err="1"/>
              <a:t>contenido</a:t>
            </a:r>
            <a:r>
              <a:rPr dirty="0"/>
              <a:t> de </a:t>
            </a:r>
            <a:r>
              <a:rPr dirty="0" err="1"/>
              <a:t>etanol</a:t>
            </a:r>
            <a:r>
              <a:rPr dirty="0"/>
              <a:t>, </a:t>
            </a:r>
            <a:r>
              <a:rPr dirty="0" err="1"/>
              <a:t>menor</a:t>
            </a:r>
            <a:r>
              <a:rPr dirty="0"/>
              <a:t> </a:t>
            </a:r>
            <a:r>
              <a:rPr dirty="0" err="1"/>
              <a:t>cantidad</a:t>
            </a:r>
            <a:r>
              <a:rPr dirty="0"/>
              <a:t> de </a:t>
            </a:r>
            <a:r>
              <a:rPr dirty="0" err="1"/>
              <a:t>humo</a:t>
            </a:r>
            <a:r>
              <a:rPr dirty="0"/>
              <a:t> negro visible y </a:t>
            </a:r>
            <a:r>
              <a:rPr dirty="0" err="1"/>
              <a:t>menor</a:t>
            </a:r>
            <a:r>
              <a:rPr dirty="0"/>
              <a:t> </a:t>
            </a:r>
            <a:r>
              <a:rPr dirty="0" err="1"/>
              <a:t>producción</a:t>
            </a:r>
            <a:r>
              <a:rPr dirty="0"/>
              <a:t> de llama </a:t>
            </a:r>
            <a:r>
              <a:rPr dirty="0" err="1"/>
              <a:t>naranja</a:t>
            </a:r>
            <a:r>
              <a:rPr dirty="0"/>
              <a:t>.</a:t>
            </a:r>
          </a:p>
        </p:txBody>
      </p:sp>
      <p:sp>
        <p:nvSpPr>
          <p:cNvPr id="2" name="Title 1">
            <a:extLst>
              <a:ext uri="{FF2B5EF4-FFF2-40B4-BE49-F238E27FC236}">
                <a16:creationId xmlns:a16="http://schemas.microsoft.com/office/drawing/2014/main" id="{FF645EC4-48CB-68F7-E746-570B89871258}"/>
              </a:ext>
            </a:extLst>
          </p:cNvPr>
          <p:cNvSpPr>
            <a:spLocks noGrp="1"/>
          </p:cNvSpPr>
          <p:nvPr>
            <p:ph type="title"/>
          </p:nvPr>
        </p:nvSpPr>
        <p:spPr>
          <a:xfrm>
            <a:off x="457200" y="685800"/>
            <a:ext cx="7218947" cy="579438"/>
          </a:xfrm>
        </p:spPr>
        <p:txBody>
          <a:bodyPr anchor="t" anchorCtr="0">
            <a:noAutofit/>
          </a:bodyPr>
          <a:lstStyle/>
          <a:p>
            <a:pPr algn="l">
              <a:lnSpc>
                <a:spcPts val="4400"/>
              </a:lnSpc>
              <a:defRPr sz="4000"/>
            </a:pPr>
            <a:r>
              <a:rPr dirty="0" err="1"/>
              <a:t>Características</a:t>
            </a:r>
            <a:r>
              <a:rPr dirty="0"/>
              <a:t> de </a:t>
            </a:r>
            <a:br>
              <a:rPr lang="es-AR" dirty="0"/>
            </a:br>
            <a:r>
              <a:rPr dirty="0" err="1"/>
              <a:t>los</a:t>
            </a:r>
            <a:r>
              <a:rPr dirty="0"/>
              <a:t> combustibles </a:t>
            </a:r>
            <a:br>
              <a:rPr lang="es-AR" dirty="0"/>
            </a:br>
            <a:r>
              <a:rPr dirty="0" err="1"/>
              <a:t>mezclados</a:t>
            </a:r>
            <a:r>
              <a:rPr dirty="0"/>
              <a:t> con </a:t>
            </a:r>
            <a:r>
              <a:rPr dirty="0" err="1"/>
              <a:t>etanol</a:t>
            </a:r>
            <a:br>
              <a:rPr lang="en-US" sz="4000" dirty="0"/>
            </a:b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C819D-8573-1CCC-AB90-29E696F4D23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8" name="Picture 7">
            <a:extLst>
              <a:ext uri="{FF2B5EF4-FFF2-40B4-BE49-F238E27FC236}">
                <a16:creationId xmlns:a16="http://schemas.microsoft.com/office/drawing/2014/main" id="{907A0F53-7041-E2A1-C541-7C703FFE9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179"/>
            <a:ext cx="8046720" cy="6922358"/>
          </a:xfrm>
          <a:prstGeom prst="rect">
            <a:avLst/>
          </a:prstGeom>
        </p:spPr>
      </p:pic>
      <p:sp>
        <p:nvSpPr>
          <p:cNvPr id="29699" name="Rectangle 3">
            <a:extLst>
              <a:ext uri="{FF2B5EF4-FFF2-40B4-BE49-F238E27FC236}">
                <a16:creationId xmlns:a16="http://schemas.microsoft.com/office/drawing/2014/main" id="{84E37507-3911-4744-AAE1-A273C04D99CA}"/>
              </a:ext>
            </a:extLst>
          </p:cNvPr>
          <p:cNvSpPr>
            <a:spLocks noGrp="1"/>
          </p:cNvSpPr>
          <p:nvPr>
            <p:ph type="body" sz="quarter" idx="11"/>
          </p:nvPr>
        </p:nvSpPr>
        <p:spPr>
          <a:xfrm>
            <a:off x="481332" y="1892106"/>
            <a:ext cx="5760719" cy="4504373"/>
          </a:xfrm>
        </p:spPr>
        <p:txBody>
          <a:bodyPr/>
          <a:lstStyle/>
          <a:p>
            <a:pPr eaLnBrk="1" hangingPunct="1">
              <a:lnSpc>
                <a:spcPts val="2500"/>
              </a:lnSpc>
              <a:spcBef>
                <a:spcPts val="0"/>
              </a:spcBef>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El </a:t>
            </a:r>
            <a:r>
              <a:rPr sz="2400" dirty="0" err="1"/>
              <a:t>etanol</a:t>
            </a:r>
            <a:r>
              <a:rPr sz="2400" dirty="0"/>
              <a:t> y la </a:t>
            </a:r>
            <a:r>
              <a:rPr sz="2400" dirty="0" err="1"/>
              <a:t>gasolina</a:t>
            </a:r>
            <a:r>
              <a:rPr sz="2400" dirty="0"/>
              <a:t> son </a:t>
            </a:r>
            <a:br>
              <a:rPr lang="es-AR" sz="2400" dirty="0"/>
            </a:br>
            <a:r>
              <a:rPr sz="2400" dirty="0" err="1"/>
              <a:t>miscibles</a:t>
            </a:r>
            <a:r>
              <a:rPr sz="2400" dirty="0"/>
              <a:t>, </a:t>
            </a:r>
            <a:r>
              <a:rPr sz="2400" dirty="0" err="1"/>
              <a:t>creando</a:t>
            </a:r>
            <a:r>
              <a:rPr sz="2400" dirty="0"/>
              <a:t> </a:t>
            </a:r>
            <a:r>
              <a:rPr sz="2400" dirty="0" err="1"/>
              <a:t>así</a:t>
            </a:r>
            <a:r>
              <a:rPr sz="2400" dirty="0"/>
              <a:t> </a:t>
            </a:r>
            <a:r>
              <a:rPr sz="2400" dirty="0" err="1"/>
              <a:t>una</a:t>
            </a:r>
            <a:r>
              <a:rPr sz="2400" dirty="0"/>
              <a:t> </a:t>
            </a:r>
            <a:r>
              <a:rPr sz="2400" dirty="0" err="1"/>
              <a:t>mezcla</a:t>
            </a:r>
            <a:r>
              <a:rPr sz="2400" dirty="0"/>
              <a:t> </a:t>
            </a:r>
            <a:br>
              <a:rPr lang="es-AR" sz="2400" dirty="0"/>
            </a:br>
            <a:r>
              <a:rPr sz="2400" dirty="0"/>
              <a:t>de combustible </a:t>
            </a:r>
            <a:r>
              <a:rPr sz="2400" dirty="0" err="1"/>
              <a:t>homogénea</a:t>
            </a:r>
            <a:endParaRPr sz="2400" dirty="0"/>
          </a:p>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La </a:t>
            </a:r>
            <a:r>
              <a:rPr sz="2400" dirty="0" err="1"/>
              <a:t>contaminación</a:t>
            </a:r>
            <a:r>
              <a:rPr sz="2400" dirty="0"/>
              <a:t> </a:t>
            </a:r>
            <a:r>
              <a:rPr sz="2400" dirty="0" err="1"/>
              <a:t>por</a:t>
            </a:r>
            <a:r>
              <a:rPr sz="2400" dirty="0"/>
              <a:t> </a:t>
            </a:r>
            <a:r>
              <a:rPr sz="2400" dirty="0" err="1"/>
              <a:t>agua</a:t>
            </a:r>
            <a:r>
              <a:rPr sz="2400" dirty="0"/>
              <a:t> de las </a:t>
            </a:r>
            <a:r>
              <a:rPr sz="2400" dirty="0" err="1"/>
              <a:t>mezclas</a:t>
            </a:r>
            <a:r>
              <a:rPr sz="2400" dirty="0"/>
              <a:t> de </a:t>
            </a:r>
            <a:r>
              <a:rPr sz="2400" dirty="0" err="1"/>
              <a:t>gasolina</a:t>
            </a:r>
            <a:r>
              <a:rPr sz="2400" dirty="0"/>
              <a:t> con </a:t>
            </a:r>
            <a:r>
              <a:rPr sz="2400" dirty="0" err="1"/>
              <a:t>etanol</a:t>
            </a:r>
            <a:r>
              <a:rPr sz="2400" dirty="0"/>
              <a:t> </a:t>
            </a:r>
            <a:br>
              <a:rPr lang="es-AR" sz="2400" dirty="0"/>
            </a:br>
            <a:r>
              <a:rPr sz="2400" dirty="0" err="1"/>
              <a:t>puede</a:t>
            </a:r>
            <a:r>
              <a:rPr sz="2400" dirty="0"/>
              <a:t> </a:t>
            </a:r>
            <a:r>
              <a:rPr sz="2400" dirty="0" err="1"/>
              <a:t>provocar</a:t>
            </a:r>
            <a:r>
              <a:rPr sz="2400" dirty="0"/>
              <a:t> la </a:t>
            </a:r>
            <a:r>
              <a:rPr sz="2400" dirty="0" err="1"/>
              <a:t>separación</a:t>
            </a:r>
            <a:r>
              <a:rPr sz="2400" dirty="0"/>
              <a:t> </a:t>
            </a:r>
            <a:br>
              <a:rPr lang="es-AR" sz="2400" dirty="0"/>
            </a:br>
            <a:r>
              <a:rPr sz="2400" dirty="0"/>
              <a:t>de </a:t>
            </a:r>
            <a:r>
              <a:rPr sz="2400" dirty="0" err="1"/>
              <a:t>fases</a:t>
            </a:r>
            <a:r>
              <a:rPr sz="2400" dirty="0"/>
              <a:t>:</a:t>
            </a:r>
          </a:p>
          <a:p>
            <a:pPr lvl="1"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La </a:t>
            </a:r>
            <a:r>
              <a:rPr sz="2400" dirty="0" err="1"/>
              <a:t>separación</a:t>
            </a:r>
            <a:r>
              <a:rPr sz="2400" dirty="0"/>
              <a:t> de </a:t>
            </a:r>
            <a:r>
              <a:rPr sz="2400" dirty="0" err="1"/>
              <a:t>fases</a:t>
            </a:r>
            <a:r>
              <a:rPr sz="2400" dirty="0"/>
              <a:t> </a:t>
            </a:r>
            <a:br>
              <a:rPr lang="es-AR" sz="2400" dirty="0"/>
            </a:br>
            <a:r>
              <a:rPr sz="2400" dirty="0" err="1"/>
              <a:t>introducirá</a:t>
            </a:r>
            <a:r>
              <a:rPr sz="2400" dirty="0"/>
              <a:t> </a:t>
            </a:r>
            <a:r>
              <a:rPr sz="2400" dirty="0" err="1"/>
              <a:t>una</a:t>
            </a:r>
            <a:r>
              <a:rPr sz="2400" dirty="0"/>
              <a:t> </a:t>
            </a:r>
            <a:r>
              <a:rPr sz="2400" dirty="0" err="1"/>
              <a:t>capa</a:t>
            </a:r>
            <a:r>
              <a:rPr sz="2400" dirty="0"/>
              <a:t> de </a:t>
            </a:r>
            <a:r>
              <a:rPr sz="2400" dirty="0" err="1"/>
              <a:t>agua</a:t>
            </a:r>
            <a:r>
              <a:rPr sz="2400" dirty="0"/>
              <a:t> </a:t>
            </a:r>
            <a:br>
              <a:rPr lang="es-AR" sz="2400" dirty="0"/>
            </a:br>
            <a:r>
              <a:rPr sz="2400" dirty="0" err="1"/>
              <a:t>en</a:t>
            </a:r>
            <a:r>
              <a:rPr sz="2400" dirty="0"/>
              <a:t> </a:t>
            </a:r>
            <a:r>
              <a:rPr sz="2400" dirty="0" err="1"/>
              <a:t>el</a:t>
            </a:r>
            <a:r>
              <a:rPr sz="2400" dirty="0"/>
              <a:t> </a:t>
            </a:r>
            <a:r>
              <a:rPr sz="2400" dirty="0" err="1"/>
              <a:t>fondo</a:t>
            </a:r>
            <a:r>
              <a:rPr sz="2400" dirty="0"/>
              <a:t> </a:t>
            </a:r>
            <a:r>
              <a:rPr sz="2400" dirty="0" err="1"/>
              <a:t>que</a:t>
            </a:r>
            <a:r>
              <a:rPr sz="2400" dirty="0"/>
              <a:t> </a:t>
            </a:r>
            <a:r>
              <a:rPr sz="2400" dirty="0" err="1"/>
              <a:t>consta</a:t>
            </a:r>
            <a:r>
              <a:rPr sz="2400" dirty="0"/>
              <a:t> de </a:t>
            </a:r>
            <a:br>
              <a:rPr lang="es-AR" sz="2400" dirty="0"/>
            </a:br>
            <a:r>
              <a:rPr sz="2400" dirty="0" err="1"/>
              <a:t>agua</a:t>
            </a:r>
            <a:r>
              <a:rPr sz="2400" dirty="0"/>
              <a:t> y </a:t>
            </a:r>
            <a:r>
              <a:rPr sz="2400" dirty="0" err="1"/>
              <a:t>etanol</a:t>
            </a:r>
            <a:r>
              <a:rPr sz="2400" dirty="0"/>
              <a:t>. </a:t>
            </a:r>
          </a:p>
          <a:p>
            <a:pPr lvl="1"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Toda la </a:t>
            </a:r>
            <a:r>
              <a:rPr sz="2400" dirty="0" err="1"/>
              <a:t>gasolina</a:t>
            </a:r>
            <a:r>
              <a:rPr sz="2400" dirty="0"/>
              <a:t> de </a:t>
            </a:r>
            <a:r>
              <a:rPr sz="2400" dirty="0" err="1"/>
              <a:t>hidrocarburos</a:t>
            </a:r>
            <a:r>
              <a:rPr sz="2400" dirty="0"/>
              <a:t> </a:t>
            </a:r>
            <a:r>
              <a:rPr sz="2400" dirty="0" err="1"/>
              <a:t>permanecerá</a:t>
            </a:r>
            <a:r>
              <a:rPr sz="2400" dirty="0"/>
              <a:t> </a:t>
            </a:r>
            <a:r>
              <a:rPr sz="2400" dirty="0" err="1"/>
              <a:t>en</a:t>
            </a:r>
            <a:r>
              <a:rPr sz="2400" dirty="0"/>
              <a:t> la </a:t>
            </a:r>
            <a:r>
              <a:rPr sz="2400" dirty="0" err="1"/>
              <a:t>capa</a:t>
            </a:r>
            <a:r>
              <a:rPr sz="2400" dirty="0"/>
              <a:t> superior.</a:t>
            </a:r>
          </a:p>
        </p:txBody>
      </p:sp>
      <p:grpSp>
        <p:nvGrpSpPr>
          <p:cNvPr id="6" name="Group 5">
            <a:extLst>
              <a:ext uri="{FF2B5EF4-FFF2-40B4-BE49-F238E27FC236}">
                <a16:creationId xmlns:a16="http://schemas.microsoft.com/office/drawing/2014/main" id="{088A54EB-4F7C-9CE4-7F2C-5E12EA9AD6F2}"/>
              </a:ext>
            </a:extLst>
          </p:cNvPr>
          <p:cNvGrpSpPr/>
          <p:nvPr/>
        </p:nvGrpSpPr>
        <p:grpSpPr>
          <a:xfrm>
            <a:off x="7162800" y="1117600"/>
            <a:ext cx="4905376" cy="4622800"/>
            <a:chOff x="7315200" y="1143000"/>
            <a:chExt cx="4905376" cy="4622800"/>
          </a:xfrm>
        </p:grpSpPr>
        <p:pic>
          <p:nvPicPr>
            <p:cNvPr id="5" name="Content Placeholder 8">
              <a:extLst>
                <a:ext uri="{FF2B5EF4-FFF2-40B4-BE49-F238E27FC236}">
                  <a16:creationId xmlns:a16="http://schemas.microsoft.com/office/drawing/2014/main" id="{73D0FC2C-41B9-4CA0-8073-656242EB3F80}"/>
                </a:ext>
              </a:extLst>
            </p:cNvPr>
            <p:cNvPicPr>
              <a:picLocks noChangeAspect="1"/>
            </p:cNvPicPr>
            <p:nvPr/>
          </p:nvPicPr>
          <p:blipFill rotWithShape="1">
            <a:blip r:embed="rId4">
              <a:extLst>
                <a:ext uri="{28A0092B-C50C-407E-A947-70E740481C1C}">
                  <a14:useLocalDpi xmlns:a14="http://schemas.microsoft.com/office/drawing/2010/main" val="0"/>
                </a:ext>
              </a:extLst>
            </a:blip>
            <a:srcRect b="4130"/>
            <a:stretch>
              <a:fillRect/>
            </a:stretch>
          </p:blipFill>
          <p:spPr bwMode="auto">
            <a:xfrm>
              <a:off x="7720013" y="2309813"/>
              <a:ext cx="3943350" cy="221138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9701" name="TextBox 1">
              <a:extLst>
                <a:ext uri="{FF2B5EF4-FFF2-40B4-BE49-F238E27FC236}">
                  <a16:creationId xmlns:a16="http://schemas.microsoft.com/office/drawing/2014/main" id="{7B5EA689-3A63-4C00-8C6C-C8CF42427899}"/>
                </a:ext>
              </a:extLst>
            </p:cNvPr>
            <p:cNvSpPr txBox="1">
              <a:spLocks noChangeArrowheads="1"/>
            </p:cNvSpPr>
            <p:nvPr/>
          </p:nvSpPr>
          <p:spPr bwMode="auto">
            <a:xfrm>
              <a:off x="7720013" y="1143000"/>
              <a:ext cx="41938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defRPr sz="2000">
                  <a:latin typeface="Arial" panose="020B0604020202020204" pitchFamily="34" charset="0"/>
                </a:defRPr>
              </a:pPr>
              <a:r>
                <a:rPr dirty="0" err="1"/>
                <a:t>Gasolina</a:t>
              </a:r>
              <a:r>
                <a:rPr dirty="0"/>
                <a:t> </a:t>
              </a:r>
              <a:r>
                <a:rPr dirty="0" err="1"/>
                <a:t>flotando</a:t>
              </a:r>
              <a:r>
                <a:rPr dirty="0"/>
                <a:t> </a:t>
              </a:r>
              <a:r>
                <a:rPr dirty="0" err="1"/>
                <a:t>sobre</a:t>
              </a:r>
              <a:r>
                <a:rPr dirty="0"/>
                <a:t> </a:t>
              </a:r>
              <a:r>
                <a:rPr dirty="0" err="1"/>
                <a:t>una</a:t>
              </a:r>
              <a:r>
                <a:rPr dirty="0"/>
                <a:t> </a:t>
              </a:r>
              <a:r>
                <a:rPr dirty="0" err="1"/>
                <a:t>capa</a:t>
              </a:r>
              <a:r>
                <a:rPr dirty="0"/>
                <a:t> de </a:t>
              </a:r>
              <a:r>
                <a:rPr dirty="0" err="1"/>
                <a:t>solución</a:t>
              </a:r>
              <a:r>
                <a:rPr dirty="0"/>
                <a:t> de </a:t>
              </a:r>
              <a:r>
                <a:rPr dirty="0" err="1"/>
                <a:t>etanol</a:t>
              </a:r>
              <a:r>
                <a:rPr dirty="0"/>
                <a:t>/</a:t>
              </a:r>
              <a:r>
                <a:rPr dirty="0" err="1"/>
                <a:t>agua</a:t>
              </a:r>
              <a:r>
                <a:rPr dirty="0"/>
                <a:t>.</a:t>
              </a:r>
            </a:p>
          </p:txBody>
        </p:sp>
        <p:sp>
          <p:nvSpPr>
            <p:cNvPr id="29702" name="TextBox 2">
              <a:extLst>
                <a:ext uri="{FF2B5EF4-FFF2-40B4-BE49-F238E27FC236}">
                  <a16:creationId xmlns:a16="http://schemas.microsoft.com/office/drawing/2014/main" id="{F9318BA9-DBC9-4167-8231-D64C51D236C9}"/>
                </a:ext>
              </a:extLst>
            </p:cNvPr>
            <p:cNvSpPr txBox="1">
              <a:spLocks noChangeArrowheads="1"/>
            </p:cNvSpPr>
            <p:nvPr/>
          </p:nvSpPr>
          <p:spPr bwMode="auto">
            <a:xfrm>
              <a:off x="9448800" y="4749800"/>
              <a:ext cx="2771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defRPr sz="2000">
                  <a:latin typeface="Arial" panose="020B0604020202020204" pitchFamily="34" charset="0"/>
                </a:defRPr>
              </a:pPr>
              <a:r>
                <a:rPr dirty="0"/>
                <a:t>El </a:t>
              </a:r>
              <a:r>
                <a:rPr dirty="0" err="1"/>
                <a:t>etanol</a:t>
              </a:r>
              <a:r>
                <a:rPr dirty="0"/>
                <a:t> se </a:t>
              </a:r>
              <a:r>
                <a:rPr dirty="0" err="1"/>
                <a:t>está</a:t>
              </a:r>
              <a:r>
                <a:rPr dirty="0"/>
                <a:t> </a:t>
              </a:r>
              <a:r>
                <a:rPr dirty="0" err="1"/>
                <a:t>alejando</a:t>
              </a:r>
              <a:r>
                <a:rPr dirty="0"/>
                <a:t> </a:t>
              </a:r>
              <a:r>
                <a:rPr dirty="0" err="1"/>
                <a:t>gradualmente</a:t>
              </a:r>
              <a:r>
                <a:rPr dirty="0"/>
                <a:t> de </a:t>
              </a:r>
              <a:r>
                <a:rPr dirty="0" err="1"/>
                <a:t>los</a:t>
              </a:r>
              <a:r>
                <a:rPr dirty="0"/>
                <a:t> </a:t>
              </a:r>
              <a:r>
                <a:rPr dirty="0" err="1"/>
                <a:t>hidrocarburos</a:t>
              </a:r>
              <a:r>
                <a:rPr dirty="0"/>
                <a:t>.</a:t>
              </a:r>
            </a:p>
          </p:txBody>
        </p:sp>
        <p:sp>
          <p:nvSpPr>
            <p:cNvPr id="29703" name="TextBox 3">
              <a:extLst>
                <a:ext uri="{FF2B5EF4-FFF2-40B4-BE49-F238E27FC236}">
                  <a16:creationId xmlns:a16="http://schemas.microsoft.com/office/drawing/2014/main" id="{CAB36DB8-52A6-4A93-BCAC-2AFC44755248}"/>
                </a:ext>
              </a:extLst>
            </p:cNvPr>
            <p:cNvSpPr txBox="1">
              <a:spLocks noChangeArrowheads="1"/>
            </p:cNvSpPr>
            <p:nvPr/>
          </p:nvSpPr>
          <p:spPr bwMode="auto">
            <a:xfrm>
              <a:off x="7315200" y="4749800"/>
              <a:ext cx="2028824"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defRPr sz="2000">
                  <a:latin typeface="Arial" panose="020B0604020202020204" pitchFamily="34" charset="0"/>
                </a:defRPr>
              </a:pPr>
              <a:r>
                <a:rPr dirty="0" err="1"/>
                <a:t>Solución</a:t>
              </a:r>
              <a:r>
                <a:rPr dirty="0"/>
                <a:t> de </a:t>
              </a:r>
              <a:r>
                <a:rPr dirty="0" err="1"/>
                <a:t>etanol</a:t>
              </a:r>
              <a:r>
                <a:rPr dirty="0"/>
                <a:t>/</a:t>
              </a:r>
              <a:r>
                <a:rPr dirty="0" err="1"/>
                <a:t>agua</a:t>
              </a:r>
              <a:r>
                <a:rPr dirty="0"/>
                <a:t> (</a:t>
              </a:r>
              <a:r>
                <a:rPr dirty="0" err="1"/>
                <a:t>aún</a:t>
              </a:r>
              <a:r>
                <a:rPr dirty="0"/>
                <a:t> </a:t>
              </a:r>
              <a:r>
                <a:rPr dirty="0" err="1"/>
                <a:t>inflamable</a:t>
              </a:r>
              <a:r>
                <a:rPr dirty="0"/>
                <a:t>)</a:t>
              </a:r>
            </a:p>
          </p:txBody>
        </p:sp>
        <p:cxnSp>
          <p:nvCxnSpPr>
            <p:cNvPr id="9" name="Straight Arrow Connector 8">
              <a:extLst>
                <a:ext uri="{FF2B5EF4-FFF2-40B4-BE49-F238E27FC236}">
                  <a16:creationId xmlns:a16="http://schemas.microsoft.com/office/drawing/2014/main" id="{093DAD4D-E766-4B19-801D-87EFFD55C8E0}"/>
                </a:ext>
              </a:extLst>
            </p:cNvPr>
            <p:cNvCxnSpPr>
              <a:cxnSpLocks/>
            </p:cNvCxnSpPr>
            <p:nvPr/>
          </p:nvCxnSpPr>
          <p:spPr>
            <a:xfrm>
              <a:off x="9531350" y="1928813"/>
              <a:ext cx="0" cy="83978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7B1DD6-7CCB-43DF-B71A-038389EEDDAC}"/>
                </a:ext>
              </a:extLst>
            </p:cNvPr>
            <p:cNvCxnSpPr>
              <a:cxnSpLocks/>
            </p:cNvCxnSpPr>
            <p:nvPr/>
          </p:nvCxnSpPr>
          <p:spPr>
            <a:xfrm flipV="1">
              <a:off x="10744200" y="3302000"/>
              <a:ext cx="0" cy="1447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77615C-0D17-40B9-95D0-5F02F1F60F69}"/>
                </a:ext>
              </a:extLst>
            </p:cNvPr>
            <p:cNvCxnSpPr>
              <a:cxnSpLocks/>
            </p:cNvCxnSpPr>
            <p:nvPr/>
          </p:nvCxnSpPr>
          <p:spPr>
            <a:xfrm flipV="1">
              <a:off x="8291513" y="4216400"/>
              <a:ext cx="319087" cy="533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E5FAC8-0242-ABB5-1EE7-F701142E9263}"/>
              </a:ext>
            </a:extLst>
          </p:cNvPr>
          <p:cNvSpPr>
            <a:spLocks noGrp="1"/>
          </p:cNvSpPr>
          <p:nvPr>
            <p:ph type="title"/>
          </p:nvPr>
        </p:nvSpPr>
        <p:spPr>
          <a:xfrm>
            <a:off x="430531" y="461521"/>
            <a:ext cx="5791200" cy="1189038"/>
          </a:xfrm>
        </p:spPr>
        <p:txBody>
          <a:bodyPr>
            <a:noAutofit/>
          </a:bodyPr>
          <a:lstStyle/>
          <a:p>
            <a:pPr algn="l">
              <a:lnSpc>
                <a:spcPts val="4200"/>
              </a:lnSpc>
              <a:defRPr sz="4000"/>
            </a:pPr>
            <a:r>
              <a:rPr sz="4000" dirty="0" err="1"/>
              <a:t>Características</a:t>
            </a:r>
            <a:r>
              <a:rPr sz="4000" dirty="0"/>
              <a:t> </a:t>
            </a:r>
            <a:br>
              <a:rPr lang="es-AR" sz="4000" dirty="0"/>
            </a:br>
            <a:r>
              <a:rPr sz="4000" dirty="0"/>
              <a:t>de </a:t>
            </a:r>
            <a:r>
              <a:rPr sz="4000" dirty="0" err="1"/>
              <a:t>los</a:t>
            </a:r>
            <a:r>
              <a:rPr sz="4000" dirty="0"/>
              <a:t> combustibles </a:t>
            </a:r>
            <a:r>
              <a:rPr sz="4000" dirty="0" err="1"/>
              <a:t>mezclados</a:t>
            </a:r>
            <a:r>
              <a:rPr sz="4000" dirty="0"/>
              <a:t> con </a:t>
            </a:r>
            <a:r>
              <a:rPr sz="4000" dirty="0" err="1"/>
              <a:t>etanol</a:t>
            </a:r>
            <a:endParaRPr sz="4000" dirty="0"/>
          </a:p>
        </p:txBody>
      </p:sp>
      <p:pic>
        <p:nvPicPr>
          <p:cNvPr id="3" name="Picture 2">
            <a:extLst>
              <a:ext uri="{FF2B5EF4-FFF2-40B4-BE49-F238E27FC236}">
                <a16:creationId xmlns:a16="http://schemas.microsoft.com/office/drawing/2014/main" id="{9791D701-64A4-E696-9A70-3F3CA41DD2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F1ECFD-FB1E-8537-DEDE-7CEF95391E4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p:spPr>
      </p:pic>
      <p:sp>
        <p:nvSpPr>
          <p:cNvPr id="6" name="Rectangle 5">
            <a:extLst>
              <a:ext uri="{FF2B5EF4-FFF2-40B4-BE49-F238E27FC236}">
                <a16:creationId xmlns:a16="http://schemas.microsoft.com/office/drawing/2014/main" id="{FDEFEC5D-DF40-A72F-C788-263CE73D8AC1}"/>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2" name="Title 1">
            <a:extLst>
              <a:ext uri="{FF2B5EF4-FFF2-40B4-BE49-F238E27FC236}">
                <a16:creationId xmlns:a16="http://schemas.microsoft.com/office/drawing/2014/main" id="{B0DDA1FF-B0F6-6CA6-49B6-1E23B6D73F41}"/>
              </a:ext>
            </a:extLst>
          </p:cNvPr>
          <p:cNvSpPr>
            <a:spLocks noGrp="1"/>
          </p:cNvSpPr>
          <p:nvPr>
            <p:ph type="title"/>
          </p:nvPr>
        </p:nvSpPr>
        <p:spPr>
          <a:xfrm>
            <a:off x="609600" y="738417"/>
            <a:ext cx="5105400" cy="1570038"/>
          </a:xfrm>
        </p:spPr>
        <p:txBody>
          <a:bodyPr>
            <a:noAutofit/>
          </a:bodyPr>
          <a:lstStyle/>
          <a:p>
            <a:pPr algn="l">
              <a:defRPr sz="4000"/>
            </a:pPr>
            <a:r>
              <a:rPr dirty="0" err="1"/>
              <a:t>Actividad</a:t>
            </a:r>
            <a:r>
              <a:rPr dirty="0"/>
              <a:t> 3.1: </a:t>
            </a:r>
            <a:r>
              <a:rPr dirty="0" err="1"/>
              <a:t>Comparación</a:t>
            </a:r>
            <a:r>
              <a:rPr dirty="0"/>
              <a:t> de la </a:t>
            </a:r>
            <a:r>
              <a:rPr dirty="0" err="1"/>
              <a:t>gasolina</a:t>
            </a:r>
            <a:r>
              <a:rPr dirty="0"/>
              <a:t> y </a:t>
            </a:r>
            <a:r>
              <a:rPr dirty="0" err="1"/>
              <a:t>el</a:t>
            </a:r>
            <a:r>
              <a:rPr dirty="0"/>
              <a:t> </a:t>
            </a:r>
            <a:r>
              <a:rPr dirty="0" err="1"/>
              <a:t>etanol</a:t>
            </a:r>
            <a:endParaRPr dirty="0"/>
          </a:p>
        </p:txBody>
      </p:sp>
      <p:sp>
        <p:nvSpPr>
          <p:cNvPr id="27651" name="Rectangle 3">
            <a:extLst>
              <a:ext uri="{FF2B5EF4-FFF2-40B4-BE49-F238E27FC236}">
                <a16:creationId xmlns:a16="http://schemas.microsoft.com/office/drawing/2014/main" id="{1FE10A3F-B83F-4624-9294-5F053BE8081E}"/>
              </a:ext>
            </a:extLst>
          </p:cNvPr>
          <p:cNvSpPr>
            <a:spLocks noGrp="1"/>
          </p:cNvSpPr>
          <p:nvPr>
            <p:ph type="body" sz="quarter" idx="4294967295"/>
          </p:nvPr>
        </p:nvSpPr>
        <p:spPr>
          <a:xfrm>
            <a:off x="609600" y="2571452"/>
            <a:ext cx="5562600" cy="2360646"/>
          </a:xfrm>
        </p:spPr>
        <p:txBody>
          <a:bodyPr wrap="square" anchor="t" anchorCtr="0">
            <a:spAutoFit/>
          </a:body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Permitir</a:t>
            </a:r>
            <a:r>
              <a:rPr dirty="0"/>
              <a:t> </a:t>
            </a:r>
            <a:r>
              <a:rPr dirty="0" err="1"/>
              <a:t>que</a:t>
            </a:r>
            <a:r>
              <a:rPr dirty="0"/>
              <a:t> </a:t>
            </a:r>
            <a:r>
              <a:rPr dirty="0" err="1"/>
              <a:t>los</a:t>
            </a:r>
            <a:r>
              <a:rPr dirty="0"/>
              <a:t> </a:t>
            </a:r>
            <a:r>
              <a:rPr dirty="0" err="1"/>
              <a:t>participantes</a:t>
            </a:r>
            <a:r>
              <a:rPr dirty="0"/>
              <a:t> </a:t>
            </a:r>
            <a:r>
              <a:rPr dirty="0" err="1"/>
              <a:t>dispongan</a:t>
            </a:r>
            <a:r>
              <a:rPr dirty="0"/>
              <a:t> de </a:t>
            </a:r>
            <a:r>
              <a:rPr dirty="0" err="1"/>
              <a:t>tiempo</a:t>
            </a:r>
            <a:r>
              <a:rPr dirty="0"/>
              <a:t> para </a:t>
            </a:r>
            <a:r>
              <a:rPr dirty="0" err="1"/>
              <a:t>analizar</a:t>
            </a:r>
            <a:r>
              <a:rPr dirty="0"/>
              <a:t> </a:t>
            </a:r>
            <a:br>
              <a:rPr lang="es-AR" dirty="0"/>
            </a:br>
            <a:r>
              <a:rPr dirty="0"/>
              <a:t>y </a:t>
            </a:r>
            <a:r>
              <a:rPr dirty="0" err="1"/>
              <a:t>debatir</a:t>
            </a:r>
            <a:r>
              <a:rPr dirty="0"/>
              <a:t> las </a:t>
            </a:r>
            <a:r>
              <a:rPr dirty="0" err="1"/>
              <a:t>diferencias</a:t>
            </a:r>
            <a:r>
              <a:rPr dirty="0"/>
              <a:t> y similitudes </a:t>
            </a:r>
            <a:r>
              <a:rPr dirty="0" err="1"/>
              <a:t>en</a:t>
            </a:r>
            <a:r>
              <a:rPr dirty="0"/>
              <a:t> las </a:t>
            </a:r>
            <a:r>
              <a:rPr dirty="0" err="1"/>
              <a:t>propiedades</a:t>
            </a:r>
            <a:r>
              <a:rPr dirty="0"/>
              <a:t> </a:t>
            </a:r>
            <a:r>
              <a:rPr dirty="0" err="1"/>
              <a:t>químicas</a:t>
            </a:r>
            <a:r>
              <a:rPr dirty="0"/>
              <a:t> y </a:t>
            </a:r>
            <a:r>
              <a:rPr dirty="0" err="1"/>
              <a:t>físicas</a:t>
            </a:r>
            <a:r>
              <a:rPr dirty="0"/>
              <a:t> del </a:t>
            </a:r>
            <a:r>
              <a:rPr dirty="0" err="1"/>
              <a:t>etanol</a:t>
            </a:r>
            <a:r>
              <a:rPr dirty="0"/>
              <a:t> y la </a:t>
            </a:r>
            <a:r>
              <a:rPr dirty="0" err="1"/>
              <a:t>gasolina</a:t>
            </a:r>
            <a:r>
              <a:rPr dirty="0"/>
              <a:t>.</a:t>
            </a:r>
          </a:p>
        </p:txBody>
      </p:sp>
      <p:pic>
        <p:nvPicPr>
          <p:cNvPr id="3" name="Picture 2">
            <a:extLst>
              <a:ext uri="{FF2B5EF4-FFF2-40B4-BE49-F238E27FC236}">
                <a16:creationId xmlns:a16="http://schemas.microsoft.com/office/drawing/2014/main" id="{41439281-E746-03F3-34F9-C38AE7F84E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634C75-D54C-18A7-00A9-3B08A25376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29" b="8129"/>
          <a:stretch>
            <a:fillRect/>
          </a:stretch>
        </p:blipFill>
        <p:spPr>
          <a:xfrm flipH="1">
            <a:off x="-47625" y="0"/>
            <a:ext cx="12287250" cy="6858000"/>
          </a:xfrm>
        </p:spPr>
      </p:pic>
      <p:grpSp>
        <p:nvGrpSpPr>
          <p:cNvPr id="13" name="Group 12">
            <a:extLst>
              <a:ext uri="{FF2B5EF4-FFF2-40B4-BE49-F238E27FC236}">
                <a16:creationId xmlns:a16="http://schemas.microsoft.com/office/drawing/2014/main" id="{B15B7AAD-71ED-AB30-16D1-A8CA7560DE34}"/>
              </a:ext>
            </a:extLst>
          </p:cNvPr>
          <p:cNvGrpSpPr/>
          <p:nvPr/>
        </p:nvGrpSpPr>
        <p:grpSpPr>
          <a:xfrm>
            <a:off x="-533400" y="-2771"/>
            <a:ext cx="12877800" cy="6863542"/>
            <a:chOff x="1218957" y="483485"/>
            <a:chExt cx="10984949" cy="6863542"/>
          </a:xfrm>
        </p:grpSpPr>
        <p:sp>
          <p:nvSpPr>
            <p:cNvPr id="11" name="Rectangle 10">
              <a:extLst>
                <a:ext uri="{FF2B5EF4-FFF2-40B4-BE49-F238E27FC236}">
                  <a16:creationId xmlns:a16="http://schemas.microsoft.com/office/drawing/2014/main" id="{099854F0-E349-A518-944C-82B591CC2AFF}"/>
                </a:ext>
              </a:extLst>
            </p:cNvPr>
            <p:cNvSpPr/>
            <p:nvPr/>
          </p:nvSpPr>
          <p:spPr>
            <a:xfrm flipH="1">
              <a:off x="1218957" y="483485"/>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12" name="Rectangle 11">
              <a:extLst>
                <a:ext uri="{FF2B5EF4-FFF2-40B4-BE49-F238E27FC236}">
                  <a16:creationId xmlns:a16="http://schemas.microsoft.com/office/drawing/2014/main" id="{5A09533B-73B3-5A14-415A-17A2A1EAF69A}"/>
                </a:ext>
              </a:extLst>
            </p:cNvPr>
            <p:cNvSpPr/>
            <p:nvPr/>
          </p:nvSpPr>
          <p:spPr>
            <a:xfrm flipH="1">
              <a:off x="1218957" y="483485"/>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dirty="0"/>
            </a:p>
          </p:txBody>
        </p:sp>
      </p:grpSp>
      <p:sp>
        <p:nvSpPr>
          <p:cNvPr id="4" name="Title 3">
            <a:extLst>
              <a:ext uri="{FF2B5EF4-FFF2-40B4-BE49-F238E27FC236}">
                <a16:creationId xmlns:a16="http://schemas.microsoft.com/office/drawing/2014/main" id="{284A9D04-44B9-3244-A533-111A9928C96B}"/>
              </a:ext>
            </a:extLst>
          </p:cNvPr>
          <p:cNvSpPr>
            <a:spLocks noGrp="1"/>
          </p:cNvSpPr>
          <p:nvPr>
            <p:ph type="title"/>
          </p:nvPr>
        </p:nvSpPr>
        <p:spPr>
          <a:xfrm>
            <a:off x="5105400" y="457200"/>
            <a:ext cx="6629400" cy="2246769"/>
          </a:xfrm>
        </p:spPr>
        <p:txBody>
          <a:bodyPr wrap="square" anchor="t" anchorCtr="0">
            <a:spAutoFit/>
          </a:bodyPr>
          <a:lstStyle/>
          <a:p>
            <a:pPr algn="l">
              <a:lnSpc>
                <a:spcPts val="4200"/>
              </a:lnSpc>
              <a:defRPr sz="4000"/>
            </a:pPr>
            <a:r>
              <a:rPr dirty="0" err="1"/>
              <a:t>Recomendaciones</a:t>
            </a:r>
            <a:r>
              <a:rPr dirty="0"/>
              <a:t> para </a:t>
            </a:r>
            <a:br>
              <a:rPr lang="es-AR" dirty="0"/>
            </a:br>
            <a:r>
              <a:rPr dirty="0" err="1"/>
              <a:t>el</a:t>
            </a:r>
            <a:r>
              <a:rPr dirty="0"/>
              <a:t> </a:t>
            </a:r>
            <a:r>
              <a:rPr dirty="0" err="1"/>
              <a:t>manejo</a:t>
            </a:r>
            <a:r>
              <a:rPr dirty="0"/>
              <a:t> de </a:t>
            </a:r>
            <a:r>
              <a:rPr dirty="0" err="1"/>
              <a:t>incendios</a:t>
            </a:r>
            <a:r>
              <a:rPr dirty="0"/>
              <a:t> con combustibles </a:t>
            </a:r>
            <a:r>
              <a:rPr dirty="0" err="1"/>
              <a:t>que</a:t>
            </a:r>
            <a:r>
              <a:rPr dirty="0"/>
              <a:t> </a:t>
            </a:r>
            <a:r>
              <a:rPr dirty="0" err="1"/>
              <a:t>contienen</a:t>
            </a:r>
            <a:r>
              <a:rPr dirty="0"/>
              <a:t> </a:t>
            </a:r>
            <a:r>
              <a:rPr dirty="0" err="1"/>
              <a:t>etanol</a:t>
            </a:r>
            <a:endParaRPr dirty="0"/>
          </a:p>
        </p:txBody>
      </p:sp>
      <p:sp>
        <p:nvSpPr>
          <p:cNvPr id="19459" name="Rectangle 3">
            <a:extLst>
              <a:ext uri="{FF2B5EF4-FFF2-40B4-BE49-F238E27FC236}">
                <a16:creationId xmlns:a16="http://schemas.microsoft.com/office/drawing/2014/main" id="{3A0375C9-55CF-4334-99B5-DB875EC65643}"/>
              </a:ext>
            </a:extLst>
          </p:cNvPr>
          <p:cNvSpPr>
            <a:spLocks noGrp="1" noChangeArrowheads="1"/>
          </p:cNvSpPr>
          <p:nvPr>
            <p:ph type="body" sz="quarter" idx="4294967295"/>
          </p:nvPr>
        </p:nvSpPr>
        <p:spPr>
          <a:xfrm>
            <a:off x="5105400" y="2836747"/>
            <a:ext cx="6934200" cy="3564053"/>
          </a:xfrm>
        </p:spPr>
        <p:txBody>
          <a:bodyPr wrap="square" anchor="t" anchorCtr="0">
            <a:spAutoFit/>
          </a:bodyPr>
          <a:lstStyle/>
          <a:p>
            <a:pPr eaLnBrk="1" hangingPunct="1">
              <a:lnSpc>
                <a:spcPts val="2800"/>
              </a:lnSpc>
              <a:defRPr sz="2800">
                <a:solidFill>
                  <a:srgbClr val="FFB005"/>
                </a:solidFill>
                <a:latin typeface="Arial" pitchFamily="34" charset="0"/>
                <a:ea typeface="ＭＳ Ｐゴシック" pitchFamily="34" charset="-128"/>
                <a:cs typeface="Arial" pitchFamily="34" charset="0"/>
              </a:defRPr>
            </a:pPr>
            <a:r>
              <a:rPr sz="2600" dirty="0"/>
              <a:t>La </a:t>
            </a:r>
            <a:r>
              <a:rPr sz="2600" dirty="0" err="1"/>
              <a:t>mejor</a:t>
            </a:r>
            <a:r>
              <a:rPr sz="2600" dirty="0"/>
              <a:t> </a:t>
            </a:r>
            <a:r>
              <a:rPr sz="2600" dirty="0" err="1"/>
              <a:t>práctica</a:t>
            </a:r>
            <a:r>
              <a:rPr sz="2600" dirty="0"/>
              <a:t> es </a:t>
            </a:r>
            <a:r>
              <a:rPr sz="2600" dirty="0" err="1"/>
              <a:t>el</a:t>
            </a:r>
            <a:r>
              <a:rPr sz="2600" dirty="0"/>
              <a:t> </a:t>
            </a:r>
            <a:r>
              <a:rPr sz="2600" dirty="0" err="1"/>
              <a:t>uso</a:t>
            </a:r>
            <a:r>
              <a:rPr sz="2600" dirty="0"/>
              <a:t> de </a:t>
            </a:r>
            <a:r>
              <a:rPr sz="2600" dirty="0" err="1"/>
              <a:t>espuma</a:t>
            </a:r>
            <a:r>
              <a:rPr sz="2600" dirty="0"/>
              <a:t> </a:t>
            </a:r>
            <a:r>
              <a:rPr sz="2600" dirty="0" err="1"/>
              <a:t>resistente</a:t>
            </a:r>
            <a:r>
              <a:rPr sz="2600" dirty="0"/>
              <a:t> al alcohol.</a:t>
            </a:r>
          </a:p>
          <a:p>
            <a:pPr eaLnBrk="1" hangingPunct="1">
              <a:lnSpc>
                <a:spcPts val="2800"/>
              </a:lnSpc>
              <a:defRPr sz="2800">
                <a:solidFill>
                  <a:schemeClr val="bg1"/>
                </a:solidFill>
                <a:latin typeface="Arial" pitchFamily="34" charset="0"/>
                <a:ea typeface="ＭＳ Ｐゴシック" pitchFamily="34" charset="-128"/>
                <a:cs typeface="Arial" pitchFamily="34" charset="0"/>
              </a:defRPr>
            </a:pPr>
            <a:r>
              <a:rPr sz="2600" dirty="0"/>
              <a:t>Cuando se produce la </a:t>
            </a:r>
            <a:r>
              <a:rPr sz="2600" dirty="0" err="1"/>
              <a:t>separación</a:t>
            </a:r>
            <a:r>
              <a:rPr sz="2600" dirty="0"/>
              <a:t> de </a:t>
            </a:r>
            <a:r>
              <a:rPr sz="2600" dirty="0" err="1"/>
              <a:t>fases</a:t>
            </a:r>
            <a:r>
              <a:rPr sz="2600" dirty="0"/>
              <a:t> del </a:t>
            </a:r>
            <a:r>
              <a:rPr sz="2600" dirty="0" err="1"/>
              <a:t>etanol</a:t>
            </a:r>
            <a:r>
              <a:rPr sz="2600" dirty="0"/>
              <a:t> y la </a:t>
            </a:r>
            <a:r>
              <a:rPr sz="2600" dirty="0" err="1"/>
              <a:t>gasolina</a:t>
            </a:r>
            <a:r>
              <a:rPr sz="2600" dirty="0"/>
              <a:t>:</a:t>
            </a:r>
          </a:p>
          <a:p>
            <a:pPr lvl="1" eaLnBrk="1" hangingPunct="1">
              <a:lnSpc>
                <a:spcPts val="2800"/>
              </a:lnSpc>
              <a:defRPr sz="2600">
                <a:solidFill>
                  <a:schemeClr val="bg1"/>
                </a:solidFill>
                <a:latin typeface="Arial" pitchFamily="34" charset="0"/>
                <a:ea typeface="ＭＳ Ｐゴシック" pitchFamily="34" charset="-128"/>
                <a:cs typeface="Arial" pitchFamily="34" charset="0"/>
              </a:defRPr>
            </a:pPr>
            <a:r>
              <a:rPr sz="2600" dirty="0"/>
              <a:t>La </a:t>
            </a:r>
            <a:r>
              <a:rPr sz="2600" dirty="0" err="1"/>
              <a:t>capa</a:t>
            </a:r>
            <a:r>
              <a:rPr sz="2600" dirty="0"/>
              <a:t> de </a:t>
            </a:r>
            <a:r>
              <a:rPr sz="2600" dirty="0" err="1"/>
              <a:t>gasolina</a:t>
            </a:r>
            <a:r>
              <a:rPr sz="2600" dirty="0"/>
              <a:t> </a:t>
            </a:r>
            <a:r>
              <a:rPr sz="2600" dirty="0" err="1"/>
              <a:t>que</a:t>
            </a:r>
            <a:r>
              <a:rPr sz="2600" dirty="0"/>
              <a:t> </a:t>
            </a:r>
            <a:r>
              <a:rPr sz="2600" dirty="0" err="1"/>
              <a:t>flota</a:t>
            </a:r>
            <a:r>
              <a:rPr sz="2600" dirty="0"/>
              <a:t> </a:t>
            </a:r>
            <a:r>
              <a:rPr sz="2600" dirty="0" err="1"/>
              <a:t>en</a:t>
            </a:r>
            <a:r>
              <a:rPr sz="2600" dirty="0"/>
              <a:t> la </a:t>
            </a:r>
            <a:r>
              <a:rPr sz="2600" dirty="0" err="1"/>
              <a:t>superficie</a:t>
            </a:r>
            <a:r>
              <a:rPr sz="2600" dirty="0"/>
              <a:t> se </a:t>
            </a:r>
            <a:r>
              <a:rPr sz="2600" dirty="0" err="1"/>
              <a:t>quemará</a:t>
            </a:r>
            <a:r>
              <a:rPr sz="2600" dirty="0"/>
              <a:t> primero.</a:t>
            </a:r>
          </a:p>
          <a:p>
            <a:pPr lvl="1" eaLnBrk="1" hangingPunct="1">
              <a:lnSpc>
                <a:spcPts val="2800"/>
              </a:lnSpc>
              <a:defRPr sz="2600">
                <a:solidFill>
                  <a:schemeClr val="bg1"/>
                </a:solidFill>
                <a:latin typeface="Arial" pitchFamily="34" charset="0"/>
                <a:ea typeface="ＭＳ Ｐゴシック" pitchFamily="34" charset="-128"/>
                <a:cs typeface="Arial" pitchFamily="34" charset="0"/>
              </a:defRPr>
            </a:pPr>
            <a:r>
              <a:rPr sz="2600" dirty="0"/>
              <a:t>La </a:t>
            </a:r>
            <a:r>
              <a:rPr sz="2600" dirty="0" err="1"/>
              <a:t>capa</a:t>
            </a:r>
            <a:r>
              <a:rPr sz="2600" dirty="0"/>
              <a:t> de </a:t>
            </a:r>
            <a:r>
              <a:rPr sz="2600" dirty="0" err="1"/>
              <a:t>agua</a:t>
            </a:r>
            <a:r>
              <a:rPr sz="2600" dirty="0"/>
              <a:t> con </a:t>
            </a:r>
            <a:r>
              <a:rPr sz="2600" dirty="0" err="1"/>
              <a:t>etanol</a:t>
            </a:r>
            <a:r>
              <a:rPr sz="2600" dirty="0"/>
              <a:t> se </a:t>
            </a:r>
            <a:r>
              <a:rPr sz="2600" dirty="0" err="1"/>
              <a:t>quemará</a:t>
            </a:r>
            <a:r>
              <a:rPr sz="2600" dirty="0"/>
              <a:t> a </a:t>
            </a:r>
            <a:r>
              <a:rPr sz="2600" dirty="0" err="1"/>
              <a:t>continuación</a:t>
            </a:r>
            <a:r>
              <a:rPr sz="2600" dirty="0"/>
              <a:t>, y las llamas y </a:t>
            </a:r>
            <a:r>
              <a:rPr sz="2600" dirty="0" err="1"/>
              <a:t>el</a:t>
            </a:r>
            <a:r>
              <a:rPr sz="2600" dirty="0"/>
              <a:t> </a:t>
            </a:r>
            <a:r>
              <a:rPr sz="2600" dirty="0" err="1"/>
              <a:t>humo</a:t>
            </a:r>
            <a:r>
              <a:rPr sz="2600" dirty="0"/>
              <a:t> </a:t>
            </a:r>
            <a:r>
              <a:rPr sz="2600" dirty="0" err="1"/>
              <a:t>podrían</a:t>
            </a:r>
            <a:r>
              <a:rPr sz="2600" dirty="0"/>
              <a:t> </a:t>
            </a:r>
            <a:r>
              <a:rPr sz="2600" dirty="0" err="1"/>
              <a:t>disminuir</a:t>
            </a:r>
            <a:r>
              <a:rPr sz="2600" dirty="0"/>
              <a:t>.</a:t>
            </a:r>
            <a:endParaRPr sz="2600" dirty="0">
              <a:solidFill>
                <a:schemeClr val="bg1"/>
              </a:solidFill>
              <a:latin typeface="Arial" pitchFamily="34" charset="0"/>
              <a:ea typeface="ＭＳ Ｐゴシック" pitchFamily="34" charset="-128"/>
              <a:cs typeface="Arial" pitchFamily="34" charset="0"/>
            </a:endParaRPr>
          </a:p>
        </p:txBody>
      </p:sp>
      <p:pic>
        <p:nvPicPr>
          <p:cNvPr id="2" name="Picture 1">
            <a:extLst>
              <a:ext uri="{FF2B5EF4-FFF2-40B4-BE49-F238E27FC236}">
                <a16:creationId xmlns:a16="http://schemas.microsoft.com/office/drawing/2014/main" id="{0C6D7280-AA76-60AB-5734-AD3B63AD6E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2719B81B-43DC-435E-6048-75FA8BC2B8F6}"/>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37C50AEA-FF29-9059-C22E-1352F5DB3D55}"/>
              </a:ext>
            </a:extLst>
          </p:cNvPr>
          <p:cNvSpPr/>
          <p:nvPr/>
        </p:nvSpPr>
        <p:spPr>
          <a:xfrm>
            <a:off x="0" y="0"/>
            <a:ext cx="10984949" cy="6934200"/>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75CA3E8A-A772-BC9D-B67A-25C68D4FA93D}"/>
              </a:ext>
            </a:extLst>
          </p:cNvPr>
          <p:cNvSpPr txBox="1">
            <a:spLocks/>
          </p:cNvSpPr>
          <p:nvPr/>
        </p:nvSpPr>
        <p:spPr bwMode="auto">
          <a:xfrm>
            <a:off x="533400" y="381000"/>
            <a:ext cx="4419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sz="4000"/>
            </a:pPr>
            <a:r>
              <a:t>Actividad 3.2: Definiciones</a:t>
            </a:r>
          </a:p>
        </p:txBody>
      </p:sp>
      <p:sp>
        <p:nvSpPr>
          <p:cNvPr id="5" name="Rectangle 3">
            <a:extLst>
              <a:ext uri="{FF2B5EF4-FFF2-40B4-BE49-F238E27FC236}">
                <a16:creationId xmlns:a16="http://schemas.microsoft.com/office/drawing/2014/main" id="{1A7F4BDF-C933-1042-B109-A4626219E0A4}"/>
              </a:ext>
            </a:extLst>
          </p:cNvPr>
          <p:cNvSpPr txBox="1">
            <a:spLocks/>
          </p:cNvSpPr>
          <p:nvPr/>
        </p:nvSpPr>
        <p:spPr bwMode="auto">
          <a:xfrm>
            <a:off x="533400" y="1981200"/>
            <a:ext cx="4800600" cy="23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Facilitar</a:t>
            </a:r>
            <a:r>
              <a:rPr dirty="0"/>
              <a:t> </a:t>
            </a:r>
            <a:r>
              <a:rPr dirty="0" err="1"/>
              <a:t>que</a:t>
            </a:r>
            <a:r>
              <a:rPr dirty="0"/>
              <a:t> </a:t>
            </a:r>
            <a:r>
              <a:rPr dirty="0" err="1"/>
              <a:t>los</a:t>
            </a:r>
            <a:r>
              <a:rPr dirty="0"/>
              <a:t> </a:t>
            </a:r>
            <a:r>
              <a:rPr dirty="0" err="1"/>
              <a:t>participantes</a:t>
            </a:r>
            <a:r>
              <a:rPr dirty="0"/>
              <a:t> </a:t>
            </a:r>
            <a:r>
              <a:rPr dirty="0" err="1"/>
              <a:t>reconozcan</a:t>
            </a:r>
            <a:r>
              <a:rPr dirty="0"/>
              <a:t> y </a:t>
            </a:r>
            <a:r>
              <a:rPr dirty="0" err="1"/>
              <a:t>comprendan</a:t>
            </a:r>
            <a:r>
              <a:rPr dirty="0"/>
              <a:t> </a:t>
            </a:r>
            <a:br>
              <a:rPr lang="es-AR" dirty="0"/>
            </a:br>
            <a:r>
              <a:rPr dirty="0"/>
              <a:t>las </a:t>
            </a:r>
            <a:r>
              <a:rPr dirty="0" err="1"/>
              <a:t>definiciones</a:t>
            </a:r>
            <a:r>
              <a:rPr dirty="0"/>
              <a:t> </a:t>
            </a:r>
            <a:r>
              <a:rPr dirty="0" err="1"/>
              <a:t>asociadas</a:t>
            </a:r>
            <a:r>
              <a:rPr dirty="0"/>
              <a:t> al </a:t>
            </a:r>
            <a:r>
              <a:rPr dirty="0" err="1"/>
              <a:t>etanol</a:t>
            </a:r>
            <a:r>
              <a:rPr dirty="0"/>
              <a:t> y a </a:t>
            </a:r>
            <a:r>
              <a:rPr dirty="0" err="1"/>
              <a:t>los</a:t>
            </a:r>
            <a:r>
              <a:rPr dirty="0"/>
              <a:t> combustibles </a:t>
            </a:r>
            <a:r>
              <a:rPr dirty="0" err="1"/>
              <a:t>que</a:t>
            </a:r>
            <a:r>
              <a:rPr dirty="0"/>
              <a:t> </a:t>
            </a:r>
            <a:r>
              <a:rPr dirty="0" err="1"/>
              <a:t>contienen</a:t>
            </a:r>
            <a:r>
              <a:rPr dirty="0"/>
              <a:t> </a:t>
            </a:r>
            <a:r>
              <a:rPr dirty="0" err="1"/>
              <a:t>mezclas</a:t>
            </a:r>
            <a:r>
              <a:rPr dirty="0"/>
              <a:t> de </a:t>
            </a:r>
            <a:r>
              <a:rPr dirty="0" err="1"/>
              <a:t>etanol</a:t>
            </a:r>
            <a:r>
              <a:rPr dirty="0"/>
              <a:t>.</a:t>
            </a:r>
          </a:p>
        </p:txBody>
      </p:sp>
      <p:pic>
        <p:nvPicPr>
          <p:cNvPr id="6" name="Picture 5">
            <a:extLst>
              <a:ext uri="{FF2B5EF4-FFF2-40B4-BE49-F238E27FC236}">
                <a16:creationId xmlns:a16="http://schemas.microsoft.com/office/drawing/2014/main" id="{2911B060-E733-32BB-9137-7CFC30E509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EAB8BB19-9523-4B72-9B6B-6397687D12B0}"/>
              </a:ext>
            </a:extLst>
          </p:cNvPr>
          <p:cNvSpPr>
            <a:spLocks noGrp="1"/>
          </p:cNvSpPr>
          <p:nvPr>
            <p:ph sz="half" idx="4294967295"/>
          </p:nvPr>
        </p:nvSpPr>
        <p:spPr>
          <a:xfrm>
            <a:off x="762000" y="1877770"/>
            <a:ext cx="3766625" cy="3711785"/>
          </a:xfrm>
        </p:spPr>
        <p:txBody>
          <a:bodyPr>
            <a:spAutoFit/>
          </a:bodyPr>
          <a:lstStyle/>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Etanol</a:t>
            </a:r>
            <a:r>
              <a:rPr dirty="0"/>
              <a:t>	</a:t>
            </a:r>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Disolvente</a:t>
            </a:r>
            <a:r>
              <a:rPr dirty="0"/>
              <a:t> </a:t>
            </a:r>
            <a:r>
              <a:rPr dirty="0" err="1"/>
              <a:t>pola</a:t>
            </a:r>
            <a:r>
              <a:rPr lang="es-AR" dirty="0"/>
              <a:t>r</a:t>
            </a:r>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Hidrocarburo</a:t>
            </a:r>
            <a:endParaRPr dirty="0"/>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Punto de </a:t>
            </a:r>
            <a:r>
              <a:rPr dirty="0" err="1"/>
              <a:t>inflamabilidad</a:t>
            </a:r>
            <a:endParaRPr dirty="0"/>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Temperatura</a:t>
            </a:r>
            <a:r>
              <a:rPr dirty="0"/>
              <a:t> de </a:t>
            </a:r>
            <a:r>
              <a:rPr dirty="0" err="1"/>
              <a:t>autoignición</a:t>
            </a:r>
            <a:endParaRPr 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Peso </a:t>
            </a:r>
            <a:r>
              <a:rPr dirty="0" err="1"/>
              <a:t>específico</a:t>
            </a:r>
            <a:endParaRPr dirty="0"/>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Presión</a:t>
            </a:r>
            <a:r>
              <a:rPr dirty="0"/>
              <a:t> de vapor</a:t>
            </a:r>
          </a:p>
        </p:txBody>
      </p:sp>
      <p:sp>
        <p:nvSpPr>
          <p:cNvPr id="38916" name="Rectangle 5">
            <a:extLst>
              <a:ext uri="{FF2B5EF4-FFF2-40B4-BE49-F238E27FC236}">
                <a16:creationId xmlns:a16="http://schemas.microsoft.com/office/drawing/2014/main" id="{07A99E35-6222-4DB6-BFE4-485EAE8B4973}"/>
              </a:ext>
            </a:extLst>
          </p:cNvPr>
          <p:cNvSpPr>
            <a:spLocks noGrp="1"/>
          </p:cNvSpPr>
          <p:nvPr>
            <p:ph sz="half" idx="4294967295"/>
          </p:nvPr>
        </p:nvSpPr>
        <p:spPr>
          <a:xfrm>
            <a:off x="7924800" y="1877770"/>
            <a:ext cx="3886200" cy="3761030"/>
          </a:xfrm>
        </p:spPr>
        <p:txBody>
          <a:bodyPr>
            <a:spAutoFit/>
          </a:bodyPr>
          <a:lstStyle/>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Densidad</a:t>
            </a:r>
            <a:r>
              <a:rPr dirty="0"/>
              <a:t> de vapor</a:t>
            </a:r>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Punto de </a:t>
            </a:r>
            <a:r>
              <a:rPr dirty="0" err="1"/>
              <a:t>ebullición</a:t>
            </a:r>
            <a:endParaRPr dirty="0"/>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Gama de </a:t>
            </a:r>
            <a:r>
              <a:rPr dirty="0" err="1"/>
              <a:t>sustancias</a:t>
            </a:r>
            <a:r>
              <a:rPr dirty="0"/>
              <a:t> </a:t>
            </a:r>
            <a:r>
              <a:rPr dirty="0" err="1"/>
              <a:t>inflamables</a:t>
            </a:r>
            <a:endParaRPr dirty="0"/>
          </a:p>
          <a:p>
            <a:pPr lvl="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Límite</a:t>
            </a:r>
            <a:r>
              <a:rPr dirty="0"/>
              <a:t> superior de </a:t>
            </a:r>
            <a:r>
              <a:rPr dirty="0" err="1"/>
              <a:t>explosividad</a:t>
            </a:r>
            <a:r>
              <a:rPr dirty="0"/>
              <a:t> (LSE)</a:t>
            </a:r>
          </a:p>
          <a:p>
            <a:pPr lvl="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Límite</a:t>
            </a:r>
            <a:r>
              <a:rPr dirty="0"/>
              <a:t> inferior de </a:t>
            </a:r>
            <a:r>
              <a:rPr dirty="0" err="1"/>
              <a:t>explosividad</a:t>
            </a:r>
            <a:r>
              <a:rPr dirty="0"/>
              <a:t> (LIE)</a:t>
            </a:r>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Toxicidad</a:t>
            </a:r>
            <a:endParaRPr dirty="0"/>
          </a:p>
          <a:p>
            <a:pPr>
              <a:lnSpc>
                <a:spcPct val="8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Líquido</a:t>
            </a:r>
            <a:r>
              <a:rPr dirty="0"/>
              <a:t> </a:t>
            </a:r>
            <a:r>
              <a:rPr dirty="0" err="1"/>
              <a:t>inflamable</a:t>
            </a:r>
            <a:endParaRPr dirty="0"/>
          </a:p>
        </p:txBody>
      </p:sp>
      <p:pic>
        <p:nvPicPr>
          <p:cNvPr id="3" name="Picture 2">
            <a:extLst>
              <a:ext uri="{FF2B5EF4-FFF2-40B4-BE49-F238E27FC236}">
                <a16:creationId xmlns:a16="http://schemas.microsoft.com/office/drawing/2014/main" id="{7C1CA141-0E04-C255-2927-11EA5F3C9F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8169" y="2255038"/>
            <a:ext cx="3335662" cy="2514600"/>
          </a:xfrm>
          <a:prstGeom prst="rect">
            <a:avLst/>
          </a:prstGeom>
        </p:spPr>
      </p:pic>
      <p:sp>
        <p:nvSpPr>
          <p:cNvPr id="4" name="Title 3">
            <a:extLst>
              <a:ext uri="{FF2B5EF4-FFF2-40B4-BE49-F238E27FC236}">
                <a16:creationId xmlns:a16="http://schemas.microsoft.com/office/drawing/2014/main" id="{20737BA1-997D-047E-D948-558CDFBC5688}"/>
              </a:ext>
            </a:extLst>
          </p:cNvPr>
          <p:cNvSpPr>
            <a:spLocks noGrp="1"/>
          </p:cNvSpPr>
          <p:nvPr>
            <p:ph type="title"/>
          </p:nvPr>
        </p:nvSpPr>
        <p:spPr>
          <a:xfrm>
            <a:off x="457200" y="304800"/>
            <a:ext cx="11277600" cy="579438"/>
          </a:xfrm>
        </p:spPr>
        <p:txBody>
          <a:bodyPr>
            <a:noAutofit/>
          </a:bodyPr>
          <a:lstStyle/>
          <a:p>
            <a:r>
              <a:rPr dirty="0"/>
              <a:t>Hoja de </a:t>
            </a:r>
            <a:r>
              <a:rPr dirty="0" err="1"/>
              <a:t>trabajo</a:t>
            </a:r>
            <a:r>
              <a:rPr dirty="0"/>
              <a:t> 3.2: </a:t>
            </a:r>
            <a:r>
              <a:rPr dirty="0" err="1"/>
              <a:t>Definiciones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C3DA0B-32DD-E1E8-226B-A30255799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32" y="0"/>
            <a:ext cx="8263468" cy="6197601"/>
          </a:xfrm>
          <a:prstGeom prst="rect">
            <a:avLst/>
          </a:prstGeom>
        </p:spPr>
      </p:pic>
      <p:pic>
        <p:nvPicPr>
          <p:cNvPr id="10" name="Picture 9">
            <a:extLst>
              <a:ext uri="{FF2B5EF4-FFF2-40B4-BE49-F238E27FC236}">
                <a16:creationId xmlns:a16="http://schemas.microsoft.com/office/drawing/2014/main" id="{2F123E01-CA53-B4A3-10F1-A7507D12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 y="0"/>
            <a:ext cx="12186358" cy="6858000"/>
          </a:xfrm>
          <a:prstGeom prst="rect">
            <a:avLst/>
          </a:prstGeom>
        </p:spPr>
      </p:pic>
      <p:sp>
        <p:nvSpPr>
          <p:cNvPr id="4" name="Rectangle 2">
            <a:extLst>
              <a:ext uri="{FF2B5EF4-FFF2-40B4-BE49-F238E27FC236}">
                <a16:creationId xmlns:a16="http://schemas.microsoft.com/office/drawing/2014/main" id="{EBC2134D-1F90-C25B-7B83-5FB253E1EB9C}"/>
              </a:ext>
            </a:extLst>
          </p:cNvPr>
          <p:cNvSpPr txBox="1">
            <a:spLocks/>
          </p:cNvSpPr>
          <p:nvPr/>
        </p:nvSpPr>
        <p:spPr bwMode="auto">
          <a:xfrm>
            <a:off x="457200" y="533400"/>
            <a:ext cx="1127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sz="4400">
                <a:latin typeface="Arial" panose="020B0604020202020204" pitchFamily="34" charset="0"/>
                <a:ea typeface="ＭＳ Ｐゴシック" panose="020B0600070205080204" pitchFamily="34" charset="-128"/>
                <a:cs typeface="Arial" panose="020B0604020202020204" pitchFamily="34" charset="0"/>
              </a:defRPr>
            </a:pPr>
            <a:r>
              <a:rPr dirty="0" err="1"/>
              <a:t>Resumen</a:t>
            </a:r>
            <a:endParaRPr dirty="0"/>
          </a:p>
        </p:txBody>
      </p:sp>
      <p:sp>
        <p:nvSpPr>
          <p:cNvPr id="5" name="Rectangle 3">
            <a:extLst>
              <a:ext uri="{FF2B5EF4-FFF2-40B4-BE49-F238E27FC236}">
                <a16:creationId xmlns:a16="http://schemas.microsoft.com/office/drawing/2014/main" id="{BCBE8FD8-E17C-DD35-353A-6D06477C7970}"/>
              </a:ext>
            </a:extLst>
          </p:cNvPr>
          <p:cNvSpPr txBox="1">
            <a:spLocks/>
          </p:cNvSpPr>
          <p:nvPr/>
        </p:nvSpPr>
        <p:spPr bwMode="auto">
          <a:xfrm>
            <a:off x="457200" y="1447800"/>
            <a:ext cx="44196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El </a:t>
            </a:r>
            <a:r>
              <a:rPr dirty="0" err="1"/>
              <a:t>etanol</a:t>
            </a:r>
            <a:r>
              <a:rPr dirty="0"/>
              <a:t> es un </a:t>
            </a:r>
            <a:r>
              <a:rPr dirty="0" err="1"/>
              <a:t>disolvente</a:t>
            </a:r>
            <a:r>
              <a:rPr dirty="0"/>
              <a:t> polar, miscible con </a:t>
            </a:r>
            <a:r>
              <a:rPr dirty="0" err="1"/>
              <a:t>agua</a:t>
            </a:r>
            <a:r>
              <a:rPr dirty="0"/>
              <a:t> </a:t>
            </a:r>
            <a:br>
              <a:rPr lang="es-AR" dirty="0"/>
            </a:br>
            <a:r>
              <a:rPr dirty="0"/>
              <a:t>e </a:t>
            </a:r>
            <a:r>
              <a:rPr dirty="0" err="1"/>
              <a:t>inflamable</a:t>
            </a:r>
            <a:r>
              <a:rPr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Un mayor </a:t>
            </a:r>
            <a:r>
              <a:rPr dirty="0" err="1"/>
              <a:t>contenido</a:t>
            </a:r>
            <a:r>
              <a:rPr dirty="0"/>
              <a:t> de </a:t>
            </a:r>
            <a:r>
              <a:rPr dirty="0" err="1"/>
              <a:t>etanol</a:t>
            </a:r>
            <a:r>
              <a:rPr dirty="0"/>
              <a:t> </a:t>
            </a:r>
            <a:r>
              <a:rPr dirty="0" err="1"/>
              <a:t>significa</a:t>
            </a:r>
            <a:r>
              <a:rPr dirty="0"/>
              <a:t> </a:t>
            </a:r>
            <a:r>
              <a:rPr dirty="0" err="1"/>
              <a:t>menos</a:t>
            </a:r>
            <a:r>
              <a:rPr dirty="0"/>
              <a:t> </a:t>
            </a:r>
            <a:r>
              <a:rPr dirty="0" err="1"/>
              <a:t>humo</a:t>
            </a:r>
            <a:r>
              <a:rPr dirty="0"/>
              <a:t> negro visible </a:t>
            </a:r>
            <a:br>
              <a:rPr lang="es-AR" dirty="0"/>
            </a:br>
            <a:r>
              <a:rPr dirty="0"/>
              <a:t>y </a:t>
            </a:r>
            <a:r>
              <a:rPr dirty="0" err="1"/>
              <a:t>menor</a:t>
            </a:r>
            <a:r>
              <a:rPr dirty="0"/>
              <a:t> </a:t>
            </a:r>
            <a:r>
              <a:rPr dirty="0" err="1"/>
              <a:t>producción</a:t>
            </a:r>
            <a:r>
              <a:rPr dirty="0"/>
              <a:t> </a:t>
            </a:r>
            <a:br>
              <a:rPr lang="es-AR" dirty="0"/>
            </a:br>
            <a:r>
              <a:rPr dirty="0"/>
              <a:t>de llama </a:t>
            </a:r>
            <a:r>
              <a:rPr dirty="0" err="1"/>
              <a:t>naranja</a:t>
            </a:r>
            <a:r>
              <a:rPr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mejor</a:t>
            </a:r>
            <a:r>
              <a:rPr dirty="0"/>
              <a:t> </a:t>
            </a:r>
            <a:r>
              <a:rPr dirty="0" err="1"/>
              <a:t>práctica</a:t>
            </a:r>
            <a:r>
              <a:rPr dirty="0"/>
              <a:t> </a:t>
            </a:r>
            <a:br>
              <a:rPr lang="es-AR" dirty="0"/>
            </a:br>
            <a:r>
              <a:rPr dirty="0"/>
              <a:t>es </a:t>
            </a:r>
            <a:r>
              <a:rPr dirty="0" err="1"/>
              <a:t>el</a:t>
            </a:r>
            <a:r>
              <a:rPr dirty="0"/>
              <a:t> </a:t>
            </a:r>
            <a:r>
              <a:rPr dirty="0" err="1"/>
              <a:t>uso</a:t>
            </a:r>
            <a:r>
              <a:rPr dirty="0"/>
              <a:t> de </a:t>
            </a:r>
            <a:r>
              <a:rPr dirty="0" err="1"/>
              <a:t>espuma</a:t>
            </a:r>
            <a:r>
              <a:rPr dirty="0"/>
              <a:t> </a:t>
            </a:r>
            <a:r>
              <a:rPr dirty="0" err="1"/>
              <a:t>resistente</a:t>
            </a:r>
            <a:r>
              <a:rPr dirty="0"/>
              <a:t> al alcohol.</a:t>
            </a:r>
          </a:p>
        </p:txBody>
      </p:sp>
      <p:pic>
        <p:nvPicPr>
          <p:cNvPr id="13" name="Picture 12">
            <a:extLst>
              <a:ext uri="{FF2B5EF4-FFF2-40B4-BE49-F238E27FC236}">
                <a16:creationId xmlns:a16="http://schemas.microsoft.com/office/drawing/2014/main" id="{FE6C16FF-DFE2-3CD9-7D21-C026E3038B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E3932-89C2-8272-58A1-E9DD8809A7D7}"/>
              </a:ext>
            </a:extLst>
          </p:cNvPr>
          <p:cNvSpPr>
            <a:spLocks noGrp="1"/>
          </p:cNvSpPr>
          <p:nvPr>
            <p:ph type="title"/>
          </p:nvPr>
        </p:nvSpPr>
        <p:spPr>
          <a:xfrm>
            <a:off x="457200" y="334962"/>
            <a:ext cx="11277600" cy="579438"/>
          </a:xfrm>
        </p:spPr>
        <p:txBody>
          <a:bodyPr>
            <a:noAutofit/>
          </a:bodyPr>
          <a:lstStyle/>
          <a:p>
            <a:pPr>
              <a:defRPr sz="4000"/>
            </a:pPr>
            <a:r>
              <a:t>Objetivo</a:t>
            </a:r>
          </a:p>
        </p:txBody>
      </p:sp>
      <p:sp>
        <p:nvSpPr>
          <p:cNvPr id="4" name="Rectangle 3">
            <a:extLst>
              <a:ext uri="{FF2B5EF4-FFF2-40B4-BE49-F238E27FC236}">
                <a16:creationId xmlns:a16="http://schemas.microsoft.com/office/drawing/2014/main" id="{24CEA257-5BD1-A59F-AE7C-81D3331F8C3A}"/>
              </a:ext>
            </a:extLst>
          </p:cNvPr>
          <p:cNvSpPr txBox="1">
            <a:spLocks noChangeArrowheads="1"/>
          </p:cNvSpPr>
          <p:nvPr/>
        </p:nvSpPr>
        <p:spPr bwMode="auto">
          <a:xfrm>
            <a:off x="465667" y="1143000"/>
            <a:ext cx="10972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defRPr sz="2800">
                <a:solidFill>
                  <a:schemeClr val="bg1"/>
                </a:solidFill>
              </a:defRPr>
            </a:pPr>
            <a:r>
              <a:t>Al finalizar este módulo, los participantes deberán ser capaces de describir las diferencias químicas y físicas entre la gasolina, el etanol y los combustibles mezclados con etanol.</a:t>
            </a:r>
          </a:p>
        </p:txBody>
      </p:sp>
      <p:cxnSp>
        <p:nvCxnSpPr>
          <p:cNvPr id="5" name="Straight Connector 4">
            <a:extLst>
              <a:ext uri="{FF2B5EF4-FFF2-40B4-BE49-F238E27FC236}">
                <a16:creationId xmlns:a16="http://schemas.microsoft.com/office/drawing/2014/main" id="{58ED2F58-F84D-45FF-0D84-B10BFEEB1D5E}"/>
              </a:ext>
            </a:extLst>
          </p:cNvPr>
          <p:cNvCxnSpPr>
            <a:cxnSpLocks/>
          </p:cNvCxnSpPr>
          <p:nvPr/>
        </p:nvCxnSpPr>
        <p:spPr>
          <a:xfrm>
            <a:off x="4495800" y="3283181"/>
            <a:ext cx="32880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4DEEFF-7B9C-1AD0-FAA4-576C81F220BD}"/>
              </a:ext>
            </a:extLst>
          </p:cNvPr>
          <p:cNvGrpSpPr/>
          <p:nvPr/>
        </p:nvGrpSpPr>
        <p:grpSpPr>
          <a:xfrm>
            <a:off x="3962400" y="2787881"/>
            <a:ext cx="990600" cy="990600"/>
            <a:chOff x="1828800" y="1219200"/>
            <a:chExt cx="990600" cy="990600"/>
          </a:xfrm>
        </p:grpSpPr>
        <p:sp>
          <p:nvSpPr>
            <p:cNvPr id="7" name="Oval 6">
              <a:extLst>
                <a:ext uri="{FF2B5EF4-FFF2-40B4-BE49-F238E27FC236}">
                  <a16:creationId xmlns:a16="http://schemas.microsoft.com/office/drawing/2014/main" id="{C129F670-5867-AA7C-4357-2CC07F0A0616}"/>
                </a:ext>
              </a:extLst>
            </p:cNvPr>
            <p:cNvSpPr/>
            <p:nvPr/>
          </p:nvSpPr>
          <p:spPr>
            <a:xfrm>
              <a:off x="1828800" y="12192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8" name="Picture 7">
              <a:extLst>
                <a:ext uri="{FF2B5EF4-FFF2-40B4-BE49-F238E27FC236}">
                  <a16:creationId xmlns:a16="http://schemas.microsoft.com/office/drawing/2014/main" id="{5F18B294-9062-AE1E-BC89-DBF3C47F610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974476" y="1364876"/>
              <a:ext cx="699249" cy="699249"/>
            </a:xfrm>
            <a:prstGeom prst="rect">
              <a:avLst/>
            </a:prstGeom>
          </p:spPr>
        </p:pic>
      </p:grpSp>
      <p:grpSp>
        <p:nvGrpSpPr>
          <p:cNvPr id="9" name="Group 8">
            <a:extLst>
              <a:ext uri="{FF2B5EF4-FFF2-40B4-BE49-F238E27FC236}">
                <a16:creationId xmlns:a16="http://schemas.microsoft.com/office/drawing/2014/main" id="{F3AD06F4-4199-7E58-C220-514A601A7F9C}"/>
              </a:ext>
            </a:extLst>
          </p:cNvPr>
          <p:cNvGrpSpPr/>
          <p:nvPr/>
        </p:nvGrpSpPr>
        <p:grpSpPr>
          <a:xfrm>
            <a:off x="7239000" y="2787881"/>
            <a:ext cx="990600" cy="990600"/>
            <a:chOff x="2766060" y="1752600"/>
            <a:chExt cx="990600" cy="990600"/>
          </a:xfrm>
        </p:grpSpPr>
        <p:sp>
          <p:nvSpPr>
            <p:cNvPr id="10" name="Oval 9">
              <a:extLst>
                <a:ext uri="{FF2B5EF4-FFF2-40B4-BE49-F238E27FC236}">
                  <a16:creationId xmlns:a16="http://schemas.microsoft.com/office/drawing/2014/main" id="{B955B207-EFFE-9F29-AFC2-048A3DABC1CF}"/>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1" name="Picture 10">
              <a:extLst>
                <a:ext uri="{FF2B5EF4-FFF2-40B4-BE49-F238E27FC236}">
                  <a16:creationId xmlns:a16="http://schemas.microsoft.com/office/drawing/2014/main" id="{B8029690-FDA9-FE5C-23F5-69AF748852A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95600" y="1898276"/>
              <a:ext cx="699249" cy="699249"/>
            </a:xfrm>
            <a:prstGeom prst="rect">
              <a:avLst/>
            </a:prstGeom>
            <a:noFill/>
          </p:spPr>
        </p:pic>
      </p:grpSp>
      <p:sp>
        <p:nvSpPr>
          <p:cNvPr id="12" name="TextBox 11">
            <a:extLst>
              <a:ext uri="{FF2B5EF4-FFF2-40B4-BE49-F238E27FC236}">
                <a16:creationId xmlns:a16="http://schemas.microsoft.com/office/drawing/2014/main" id="{A163ABCB-65EA-CDDE-90E5-972AB1D5946E}"/>
              </a:ext>
            </a:extLst>
          </p:cNvPr>
          <p:cNvSpPr txBox="1"/>
          <p:nvPr/>
        </p:nvSpPr>
        <p:spPr>
          <a:xfrm>
            <a:off x="2807971" y="3928408"/>
            <a:ext cx="3288030" cy="1446550"/>
          </a:xfrm>
          <a:prstGeom prst="rect">
            <a:avLst/>
          </a:prstGeom>
          <a:noFill/>
        </p:spPr>
        <p:txBody>
          <a:bodyPr wrap="square">
            <a:spAutoFit/>
          </a:bodyPr>
          <a:lstStyle/>
          <a:p>
            <a:pPr marL="57150" indent="0" algn="ctr">
              <a:buNone/>
              <a:defRPr sz="2200">
                <a:solidFill>
                  <a:schemeClr val="bg1"/>
                </a:solidFill>
              </a:defRPr>
            </a:pPr>
            <a:r>
              <a:rPr dirty="0" err="1"/>
              <a:t>Compara</a:t>
            </a:r>
            <a:r>
              <a:rPr dirty="0"/>
              <a:t> la </a:t>
            </a:r>
            <a:r>
              <a:rPr dirty="0" err="1"/>
              <a:t>composición</a:t>
            </a:r>
            <a:r>
              <a:rPr dirty="0"/>
              <a:t> </a:t>
            </a:r>
            <a:r>
              <a:rPr dirty="0" err="1"/>
              <a:t>química</a:t>
            </a:r>
            <a:r>
              <a:rPr dirty="0"/>
              <a:t> </a:t>
            </a:r>
            <a:br>
              <a:rPr lang="es-AR" dirty="0"/>
            </a:br>
            <a:r>
              <a:rPr dirty="0"/>
              <a:t>de la </a:t>
            </a:r>
            <a:r>
              <a:rPr dirty="0" err="1"/>
              <a:t>gasolina</a:t>
            </a:r>
            <a:r>
              <a:rPr dirty="0"/>
              <a:t>, </a:t>
            </a:r>
            <a:r>
              <a:rPr dirty="0" err="1"/>
              <a:t>el</a:t>
            </a:r>
            <a:r>
              <a:rPr dirty="0"/>
              <a:t> </a:t>
            </a:r>
            <a:r>
              <a:rPr dirty="0" err="1"/>
              <a:t>etanol</a:t>
            </a:r>
            <a:r>
              <a:rPr dirty="0"/>
              <a:t> y las </a:t>
            </a:r>
            <a:r>
              <a:rPr dirty="0" err="1"/>
              <a:t>mezclas</a:t>
            </a:r>
            <a:r>
              <a:rPr dirty="0"/>
              <a:t> de </a:t>
            </a:r>
            <a:r>
              <a:rPr dirty="0" err="1"/>
              <a:t>etanol</a:t>
            </a:r>
            <a:r>
              <a:rPr dirty="0"/>
              <a:t>.</a:t>
            </a:r>
          </a:p>
        </p:txBody>
      </p:sp>
      <p:sp>
        <p:nvSpPr>
          <p:cNvPr id="13" name="TextBox 12">
            <a:extLst>
              <a:ext uri="{FF2B5EF4-FFF2-40B4-BE49-F238E27FC236}">
                <a16:creationId xmlns:a16="http://schemas.microsoft.com/office/drawing/2014/main" id="{2C77F496-05AF-2C36-6CE0-438C84B11E63}"/>
              </a:ext>
            </a:extLst>
          </p:cNvPr>
          <p:cNvSpPr txBox="1"/>
          <p:nvPr/>
        </p:nvSpPr>
        <p:spPr>
          <a:xfrm>
            <a:off x="6096000" y="3942422"/>
            <a:ext cx="3288030" cy="1446550"/>
          </a:xfrm>
          <a:prstGeom prst="rect">
            <a:avLst/>
          </a:prstGeom>
          <a:noFill/>
        </p:spPr>
        <p:txBody>
          <a:bodyPr wrap="square">
            <a:spAutoFit/>
          </a:bodyPr>
          <a:lstStyle/>
          <a:p>
            <a:pPr marL="57150" indent="0" algn="ctr">
              <a:buNone/>
              <a:defRPr sz="2200">
                <a:solidFill>
                  <a:schemeClr val="bg1"/>
                </a:solidFill>
              </a:defRPr>
            </a:pPr>
            <a:r>
              <a:rPr dirty="0" err="1"/>
              <a:t>Describa</a:t>
            </a:r>
            <a:r>
              <a:rPr dirty="0"/>
              <a:t> las </a:t>
            </a:r>
            <a:r>
              <a:rPr dirty="0" err="1"/>
              <a:t>características</a:t>
            </a:r>
            <a:r>
              <a:rPr dirty="0"/>
              <a:t> de </a:t>
            </a:r>
            <a:br>
              <a:rPr lang="es-AR" dirty="0"/>
            </a:br>
            <a:r>
              <a:rPr dirty="0" err="1"/>
              <a:t>los</a:t>
            </a:r>
            <a:r>
              <a:rPr dirty="0"/>
              <a:t> combustibles </a:t>
            </a:r>
            <a:r>
              <a:rPr dirty="0" err="1"/>
              <a:t>mezclados</a:t>
            </a:r>
            <a:r>
              <a:rPr dirty="0"/>
              <a:t> con </a:t>
            </a:r>
            <a:r>
              <a:rPr dirty="0" err="1"/>
              <a:t>etanol</a:t>
            </a:r>
            <a:r>
              <a:rPr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B07D1627-E787-F02A-AE29-A243A95CEC46}"/>
              </a:ext>
            </a:extLst>
          </p:cNvPr>
          <p:cNvPicPr>
            <a:picLocks noChangeAspect="1"/>
          </p:cNvPicPr>
          <p:nvPr/>
        </p:nvPicPr>
        <p:blipFill rotWithShape="1">
          <a:blip r:embed="rId3"/>
          <a:srcRect l="-50" t="16055" r="50" b="27440"/>
          <a:stretch>
            <a:fillRect/>
          </a:stretch>
        </p:blipFill>
        <p:spPr>
          <a:xfrm>
            <a:off x="0" y="0"/>
            <a:ext cx="8091264" cy="6858000"/>
          </a:xfrm>
          <a:prstGeom prst="rect">
            <a:avLst/>
          </a:prstGeom>
        </p:spPr>
      </p:pic>
      <p:sp>
        <p:nvSpPr>
          <p:cNvPr id="9219" name="Rectangle 3">
            <a:extLst>
              <a:ext uri="{FF2B5EF4-FFF2-40B4-BE49-F238E27FC236}">
                <a16:creationId xmlns:a16="http://schemas.microsoft.com/office/drawing/2014/main" id="{8E41C74E-6EB5-4201-9AFB-5454600E0221}"/>
              </a:ext>
            </a:extLst>
          </p:cNvPr>
          <p:cNvSpPr>
            <a:spLocks noGrp="1"/>
          </p:cNvSpPr>
          <p:nvPr>
            <p:ph type="body" sz="quarter" idx="11"/>
          </p:nvPr>
        </p:nvSpPr>
        <p:spPr>
          <a:xfrm>
            <a:off x="8229600" y="1524000"/>
            <a:ext cx="3810000" cy="5334000"/>
          </a:xfrm>
        </p:spPr>
        <p:txBody>
          <a:bodyPr anchor="t"/>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Características</a:t>
            </a:r>
            <a:r>
              <a:rPr sz="2400" dirty="0"/>
              <a:t> </a:t>
            </a:r>
            <a:br>
              <a:rPr lang="es-AR" sz="2400" dirty="0"/>
            </a:br>
            <a:r>
              <a:rPr sz="2400" dirty="0"/>
              <a:t>de la </a:t>
            </a:r>
            <a:r>
              <a:rPr sz="2400" dirty="0" err="1"/>
              <a:t>gasolina</a:t>
            </a:r>
            <a:r>
              <a:rPr sz="24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Características</a:t>
            </a:r>
            <a:r>
              <a:rPr sz="2400" dirty="0"/>
              <a:t> </a:t>
            </a:r>
            <a:br>
              <a:rPr lang="es-AR" sz="2400" dirty="0"/>
            </a:br>
            <a:r>
              <a:rPr sz="2400" dirty="0"/>
              <a:t>del </a:t>
            </a:r>
            <a:r>
              <a:rPr sz="2400" dirty="0" err="1"/>
              <a:t>etanol</a:t>
            </a:r>
            <a:endParaRPr sz="24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Condiciones</a:t>
            </a:r>
            <a:r>
              <a:rPr sz="2400" dirty="0"/>
              <a:t> bajo las </a:t>
            </a:r>
            <a:r>
              <a:rPr sz="2400" dirty="0" err="1"/>
              <a:t>cuales</a:t>
            </a:r>
            <a:r>
              <a:rPr sz="2400" dirty="0"/>
              <a:t> </a:t>
            </a:r>
            <a:r>
              <a:rPr sz="2400" dirty="0" err="1"/>
              <a:t>los</a:t>
            </a:r>
            <a:r>
              <a:rPr sz="2400" dirty="0"/>
              <a:t> combustibles </a:t>
            </a:r>
            <a:r>
              <a:rPr sz="2400" dirty="0" err="1"/>
              <a:t>mezclados</a:t>
            </a:r>
            <a:r>
              <a:rPr sz="2400" dirty="0"/>
              <a:t> con </a:t>
            </a:r>
            <a:r>
              <a:rPr sz="2400" dirty="0" err="1"/>
              <a:t>etanol</a:t>
            </a:r>
            <a:r>
              <a:rPr sz="2400" dirty="0"/>
              <a:t> </a:t>
            </a:r>
            <a:r>
              <a:rPr sz="2400" dirty="0" err="1"/>
              <a:t>conservarán</a:t>
            </a:r>
            <a:r>
              <a:rPr sz="2400" dirty="0"/>
              <a:t> </a:t>
            </a:r>
            <a:r>
              <a:rPr sz="2400" dirty="0" err="1"/>
              <a:t>características</a:t>
            </a:r>
            <a:r>
              <a:rPr sz="2400" dirty="0"/>
              <a:t> </a:t>
            </a:r>
            <a:r>
              <a:rPr sz="2400" dirty="0" err="1"/>
              <a:t>químicas</a:t>
            </a:r>
            <a:r>
              <a:rPr sz="2400" dirty="0"/>
              <a:t> </a:t>
            </a:r>
            <a:r>
              <a:rPr sz="2400" dirty="0" err="1"/>
              <a:t>diferentes</a:t>
            </a:r>
            <a:r>
              <a:rPr sz="2400" dirty="0"/>
              <a:t> a las de un combustible </a:t>
            </a:r>
            <a:r>
              <a:rPr sz="2400" dirty="0" err="1"/>
              <a:t>compuesto</a:t>
            </a:r>
            <a:r>
              <a:rPr sz="2400" dirty="0"/>
              <a:t> </a:t>
            </a:r>
            <a:r>
              <a:rPr sz="2400" dirty="0" err="1"/>
              <a:t>exclusivamente</a:t>
            </a:r>
            <a:r>
              <a:rPr sz="2400" dirty="0"/>
              <a:t> de </a:t>
            </a:r>
            <a:r>
              <a:rPr sz="2400" dirty="0" err="1"/>
              <a:t>hidrocarburos</a:t>
            </a:r>
            <a:r>
              <a:rPr dirty="0"/>
              <a:t>.</a:t>
            </a:r>
          </a:p>
        </p:txBody>
      </p:sp>
      <p:sp>
        <p:nvSpPr>
          <p:cNvPr id="4" name="Title 3">
            <a:extLst>
              <a:ext uri="{FF2B5EF4-FFF2-40B4-BE49-F238E27FC236}">
                <a16:creationId xmlns:a16="http://schemas.microsoft.com/office/drawing/2014/main" id="{FD503F5F-2DA6-4B6A-40BB-0BCB43AF43A3}"/>
              </a:ext>
            </a:extLst>
          </p:cNvPr>
          <p:cNvSpPr>
            <a:spLocks noGrp="1"/>
          </p:cNvSpPr>
          <p:nvPr>
            <p:ph type="title"/>
          </p:nvPr>
        </p:nvSpPr>
        <p:spPr>
          <a:xfrm>
            <a:off x="8458200" y="792162"/>
            <a:ext cx="3352800" cy="579438"/>
          </a:xfrm>
        </p:spPr>
        <p:txBody>
          <a:bodyPr>
            <a:noAutofit/>
          </a:bodyPr>
          <a:lstStyle/>
          <a:p>
            <a:pPr algn="l">
              <a:defRPr sz="4000"/>
            </a:pPr>
            <a:r>
              <a:t>Introducción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E1BB79-DC8A-1F4E-0BC8-A9AD2889FE88}"/>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772" b="4260"/>
          <a:stretch>
            <a:fillRect/>
          </a:stretch>
        </p:blipFill>
        <p:spPr>
          <a:xfrm>
            <a:off x="6672332" y="0"/>
            <a:ext cx="5638817" cy="6858000"/>
          </a:xfrm>
          <a:prstGeom prst="rect">
            <a:avLst/>
          </a:prstGeom>
        </p:spPr>
      </p:pic>
      <p:pic>
        <p:nvPicPr>
          <p:cNvPr id="4" name="Picture 3">
            <a:extLst>
              <a:ext uri="{FF2B5EF4-FFF2-40B4-BE49-F238E27FC236}">
                <a16:creationId xmlns:a16="http://schemas.microsoft.com/office/drawing/2014/main" id="{D6286145-612A-D67F-DABE-906848C84D87}"/>
              </a:ext>
            </a:extLst>
          </p:cNvPr>
          <p:cNvPicPr>
            <a:picLocks noChangeAspect="1"/>
          </p:cNvPicPr>
          <p:nvPr/>
        </p:nvPicPr>
        <p:blipFill>
          <a:blip r:embed="rId4">
            <a:extLst>
              <a:ext uri="{28A0092B-C50C-407E-A947-70E740481C1C}">
                <a14:useLocalDpi xmlns:a14="http://schemas.microsoft.com/office/drawing/2010/main" val="0"/>
              </a:ext>
            </a:extLst>
          </a:blip>
          <a:srcRect l="10837"/>
          <a:stretch>
            <a:fillRect/>
          </a:stretch>
        </p:blipFill>
        <p:spPr>
          <a:xfrm>
            <a:off x="0" y="0"/>
            <a:ext cx="8610600" cy="6858000"/>
          </a:xfrm>
          <a:prstGeom prst="rect">
            <a:avLst/>
          </a:prstGeom>
        </p:spPr>
      </p:pic>
      <p:sp>
        <p:nvSpPr>
          <p:cNvPr id="11267" name="Rectangle 3">
            <a:extLst>
              <a:ext uri="{FF2B5EF4-FFF2-40B4-BE49-F238E27FC236}">
                <a16:creationId xmlns:a16="http://schemas.microsoft.com/office/drawing/2014/main" id="{C20CD298-55F8-4D1B-B25F-A8FAF56B6D22}"/>
              </a:ext>
            </a:extLst>
          </p:cNvPr>
          <p:cNvSpPr>
            <a:spLocks noGrp="1"/>
          </p:cNvSpPr>
          <p:nvPr>
            <p:ph type="body" sz="quarter" idx="11"/>
          </p:nvPr>
        </p:nvSpPr>
        <p:spPr>
          <a:xfrm>
            <a:off x="457200" y="1502485"/>
            <a:ext cx="7543800" cy="3905685"/>
          </a:xfrm>
        </p:spPr>
        <p:txBody>
          <a:bodyPr wrap="square" anchor="t" anchorCtr="0">
            <a:spAutoFit/>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defRPr>
            </a:pPr>
            <a:r>
              <a:rPr sz="2700" dirty="0"/>
              <a:t>Insoluble </a:t>
            </a:r>
            <a:r>
              <a:rPr sz="2700" dirty="0" err="1"/>
              <a:t>en</a:t>
            </a:r>
            <a:r>
              <a:rPr sz="2700" dirty="0"/>
              <a:t> </a:t>
            </a:r>
            <a:r>
              <a:rPr sz="2700" dirty="0" err="1"/>
              <a:t>agua</a:t>
            </a:r>
            <a:endParaRPr sz="27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defRPr>
            </a:pPr>
            <a:r>
              <a:rPr sz="2700" dirty="0" err="1"/>
              <a:t>Producido</a:t>
            </a:r>
            <a:r>
              <a:rPr sz="2700" dirty="0"/>
              <a:t> a </a:t>
            </a:r>
            <a:r>
              <a:rPr sz="2700" dirty="0" err="1"/>
              <a:t>partir</a:t>
            </a:r>
            <a:r>
              <a:rPr sz="2700" dirty="0"/>
              <a:t> de </a:t>
            </a:r>
            <a:r>
              <a:rPr sz="2700" dirty="0" err="1"/>
              <a:t>petróleo</a:t>
            </a:r>
            <a:r>
              <a:rPr sz="2700" dirty="0"/>
              <a:t> crudo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defRPr>
            </a:pPr>
            <a:r>
              <a:rPr sz="2700" dirty="0" err="1"/>
              <a:t>Efectos</a:t>
            </a:r>
            <a:r>
              <a:rPr sz="2700" dirty="0"/>
              <a:t> </a:t>
            </a:r>
            <a:r>
              <a:rPr sz="2700" dirty="0" err="1"/>
              <a:t>nocivos</a:t>
            </a:r>
            <a:r>
              <a:rPr sz="2700" dirty="0"/>
              <a:t> </a:t>
            </a:r>
            <a:r>
              <a:rPr sz="2700" dirty="0" err="1"/>
              <a:t>tras</a:t>
            </a:r>
            <a:r>
              <a:rPr sz="2700" dirty="0"/>
              <a:t> </a:t>
            </a:r>
            <a:r>
              <a:rPr sz="2700" dirty="0" err="1"/>
              <a:t>una</a:t>
            </a:r>
            <a:r>
              <a:rPr sz="2700" dirty="0"/>
              <a:t> </a:t>
            </a:r>
            <a:r>
              <a:rPr sz="2700" dirty="0" err="1"/>
              <a:t>exposición</a:t>
            </a:r>
            <a:r>
              <a:rPr sz="2700" dirty="0"/>
              <a:t> </a:t>
            </a:r>
            <a:r>
              <a:rPr sz="2700" dirty="0" err="1"/>
              <a:t>prolongada</a:t>
            </a:r>
            <a:r>
              <a:rPr sz="2700" dirty="0"/>
              <a:t> y de alto </a:t>
            </a:r>
            <a:r>
              <a:rPr sz="2700" dirty="0" err="1"/>
              <a:t>nivel</a:t>
            </a:r>
            <a:r>
              <a:rPr sz="27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defRPr>
            </a:pPr>
            <a:r>
              <a:rPr sz="2700" dirty="0"/>
              <a:t>El </a:t>
            </a:r>
            <a:r>
              <a:rPr sz="2700" dirty="0" err="1"/>
              <a:t>humo</a:t>
            </a:r>
            <a:r>
              <a:rPr sz="2700" dirty="0"/>
              <a:t> </a:t>
            </a:r>
            <a:r>
              <a:rPr sz="2700" dirty="0" err="1"/>
              <a:t>producido</a:t>
            </a:r>
            <a:r>
              <a:rPr sz="2700" dirty="0"/>
              <a:t> al </a:t>
            </a:r>
            <a:r>
              <a:rPr sz="2700" dirty="0" err="1"/>
              <a:t>quemar</a:t>
            </a:r>
            <a:r>
              <a:rPr sz="2700" dirty="0"/>
              <a:t> </a:t>
            </a:r>
            <a:r>
              <a:rPr sz="2700" dirty="0" err="1"/>
              <a:t>gasolina</a:t>
            </a:r>
            <a:r>
              <a:rPr sz="2700" dirty="0"/>
              <a:t> es de color negro y </a:t>
            </a:r>
            <a:r>
              <a:rPr sz="2700" dirty="0" err="1"/>
              <a:t>contiene</a:t>
            </a:r>
            <a:r>
              <a:rPr sz="2700" dirty="0"/>
              <a:t> </a:t>
            </a:r>
            <a:r>
              <a:rPr sz="2700" dirty="0" err="1"/>
              <a:t>sustancias</a:t>
            </a:r>
            <a:r>
              <a:rPr sz="2700" dirty="0"/>
              <a:t> </a:t>
            </a:r>
            <a:r>
              <a:rPr sz="2700" dirty="0" err="1"/>
              <a:t>tóxicas</a:t>
            </a:r>
            <a:r>
              <a:rPr sz="27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defRPr>
            </a:pPr>
            <a:r>
              <a:rPr sz="2700" dirty="0"/>
              <a:t>Un </a:t>
            </a:r>
            <a:r>
              <a:rPr sz="2700" dirty="0" err="1"/>
              <a:t>peligro</a:t>
            </a:r>
            <a:r>
              <a:rPr sz="2700" dirty="0"/>
              <a:t> </a:t>
            </a:r>
            <a:r>
              <a:rPr sz="2700" dirty="0" err="1"/>
              <a:t>significativo</a:t>
            </a:r>
            <a:r>
              <a:rPr sz="2700" dirty="0"/>
              <a:t> es la </a:t>
            </a:r>
            <a:r>
              <a:rPr sz="2700" dirty="0" err="1"/>
              <a:t>inflamabilidad</a:t>
            </a:r>
            <a:r>
              <a:rPr sz="27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defRPr>
            </a:pPr>
            <a:r>
              <a:rPr sz="2700" dirty="0"/>
              <a:t>Rango de </a:t>
            </a:r>
            <a:r>
              <a:rPr sz="2700" dirty="0" err="1"/>
              <a:t>inflamabilidad</a:t>
            </a:r>
            <a:r>
              <a:rPr sz="2700" dirty="0"/>
              <a:t> </a:t>
            </a:r>
            <a:r>
              <a:rPr sz="2700" dirty="0" err="1"/>
              <a:t>bastante</a:t>
            </a:r>
            <a:r>
              <a:rPr sz="2700" dirty="0"/>
              <a:t> </a:t>
            </a:r>
            <a:r>
              <a:rPr sz="2700" dirty="0" err="1"/>
              <a:t>estrecho</a:t>
            </a:r>
            <a:endParaRPr sz="2700" dirty="0"/>
          </a:p>
          <a:p>
            <a:pPr lvl="2" eaLnBrk="1" hangingPunct="1">
              <a:lnSpc>
                <a:spcPct val="90000"/>
              </a:lnSpc>
              <a:defRPr>
                <a:solidFill>
                  <a:srgbClr val="FFC000"/>
                </a:solidFill>
                <a:latin typeface="Arial" panose="020B0604020202020204" pitchFamily="34" charset="0"/>
                <a:ea typeface="ＭＳ Ｐゴシック" panose="020B0600070205080204" pitchFamily="34" charset="-128"/>
              </a:defRPr>
            </a:pPr>
            <a:r>
              <a:rPr dirty="0"/>
              <a:t>1.4% - 7.6% </a:t>
            </a:r>
            <a:r>
              <a:rPr dirty="0" err="1"/>
              <a:t>en</a:t>
            </a:r>
            <a:r>
              <a:rPr dirty="0"/>
              <a:t> </a:t>
            </a:r>
            <a:r>
              <a:rPr dirty="0" err="1"/>
              <a:t>volumen</a:t>
            </a:r>
            <a:r>
              <a:rPr dirty="0"/>
              <a:t> </a:t>
            </a:r>
            <a:r>
              <a:rPr dirty="0" err="1"/>
              <a:t>en</a:t>
            </a:r>
            <a:r>
              <a:rPr dirty="0"/>
              <a:t> </a:t>
            </a:r>
            <a:r>
              <a:rPr dirty="0" err="1"/>
              <a:t>el</a:t>
            </a:r>
            <a:r>
              <a:rPr dirty="0"/>
              <a:t> </a:t>
            </a:r>
            <a:r>
              <a:rPr dirty="0" err="1"/>
              <a:t>aire</a:t>
            </a:r>
            <a:endParaRPr dirty="0"/>
          </a:p>
        </p:txBody>
      </p:sp>
      <p:sp>
        <p:nvSpPr>
          <p:cNvPr id="2" name="Title 1">
            <a:extLst>
              <a:ext uri="{FF2B5EF4-FFF2-40B4-BE49-F238E27FC236}">
                <a16:creationId xmlns:a16="http://schemas.microsoft.com/office/drawing/2014/main" id="{8CE546A2-3C22-8C30-DB3B-47844772419D}"/>
              </a:ext>
            </a:extLst>
          </p:cNvPr>
          <p:cNvSpPr>
            <a:spLocks noGrp="1"/>
          </p:cNvSpPr>
          <p:nvPr>
            <p:ph type="title"/>
          </p:nvPr>
        </p:nvSpPr>
        <p:spPr>
          <a:xfrm>
            <a:off x="457200" y="792162"/>
            <a:ext cx="11277600" cy="579438"/>
          </a:xfrm>
        </p:spPr>
        <p:txBody>
          <a:bodyPr>
            <a:noAutofit/>
          </a:bodyPr>
          <a:lstStyle/>
          <a:p>
            <a:pPr algn="l">
              <a:defRPr sz="4000">
                <a:latin typeface="Arial" panose="020B0604020202020204" pitchFamily="34" charset="0"/>
                <a:ea typeface="ＭＳ Ｐゴシック" panose="020B0600070205080204" pitchFamily="34" charset="-128"/>
                <a:cs typeface="Arial" panose="020B0604020202020204" pitchFamily="34" charset="0"/>
              </a:defRPr>
            </a:pPr>
            <a:r>
              <a:t>Características de la gasolina</a:t>
            </a:r>
            <a:endParaRPr sz="4000"/>
          </a:p>
        </p:txBody>
      </p:sp>
      <p:pic>
        <p:nvPicPr>
          <p:cNvPr id="6" name="Picture 5">
            <a:extLst>
              <a:ext uri="{FF2B5EF4-FFF2-40B4-BE49-F238E27FC236}">
                <a16:creationId xmlns:a16="http://schemas.microsoft.com/office/drawing/2014/main" id="{B28E166F-55EF-BFEE-E580-C3EB7BA165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8600" y="6343795"/>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1">
            <a:extLst>
              <a:ext uri="{FF2B5EF4-FFF2-40B4-BE49-F238E27FC236}">
                <a16:creationId xmlns:a16="http://schemas.microsoft.com/office/drawing/2014/main" id="{D81FC62E-8F78-4F5A-A205-D4870AC94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5240"/>
            <a:ext cx="8591550" cy="6873240"/>
          </a:xfrm>
          <a:prstGeom prst="rect">
            <a:avLst/>
          </a:prstGeom>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04FF0ED-3BA2-DD4A-79C1-F70BE82527FF}"/>
              </a:ext>
            </a:extLst>
          </p:cNvPr>
          <p:cNvSpPr>
            <a:spLocks noGrp="1"/>
          </p:cNvSpPr>
          <p:nvPr>
            <p:ph type="title"/>
          </p:nvPr>
        </p:nvSpPr>
        <p:spPr>
          <a:xfrm>
            <a:off x="8323026" y="2997756"/>
            <a:ext cx="4114800" cy="579438"/>
          </a:xfrm>
        </p:spPr>
        <p:txBody>
          <a:bodyPr>
            <a:noAutofit/>
          </a:bodyPr>
          <a:lstStyle/>
          <a:p>
            <a:pPr>
              <a:defRPr sz="4000"/>
            </a:pPr>
            <a:r>
              <a:rPr dirty="0" err="1"/>
              <a:t>Producción</a:t>
            </a:r>
            <a:r>
              <a:rPr dirty="0"/>
              <a:t> </a:t>
            </a:r>
            <a:br>
              <a:rPr lang="es-AR" dirty="0"/>
            </a:br>
            <a:r>
              <a:rPr dirty="0"/>
              <a:t>de </a:t>
            </a:r>
            <a:r>
              <a:rPr dirty="0" err="1"/>
              <a:t>gasolina</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F062F-0689-51E5-A9C1-AA4322334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29" y="0"/>
            <a:ext cx="10343871" cy="6921360"/>
          </a:xfrm>
          <a:prstGeom prst="rect">
            <a:avLst/>
          </a:prstGeom>
        </p:spPr>
      </p:pic>
      <p:grpSp>
        <p:nvGrpSpPr>
          <p:cNvPr id="8" name="Group 7">
            <a:extLst>
              <a:ext uri="{FF2B5EF4-FFF2-40B4-BE49-F238E27FC236}">
                <a16:creationId xmlns:a16="http://schemas.microsoft.com/office/drawing/2014/main" id="{D968D58B-ED33-518F-77C0-877EC989324B}"/>
              </a:ext>
            </a:extLst>
          </p:cNvPr>
          <p:cNvGrpSpPr/>
          <p:nvPr/>
        </p:nvGrpSpPr>
        <p:grpSpPr>
          <a:xfrm>
            <a:off x="-12000" y="-2771"/>
            <a:ext cx="16166400" cy="6863542"/>
            <a:chOff x="-12000" y="-2771"/>
            <a:chExt cx="14166704" cy="6863542"/>
          </a:xfrm>
        </p:grpSpPr>
        <p:sp>
          <p:nvSpPr>
            <p:cNvPr id="6" name="Rectangle 5">
              <a:extLst>
                <a:ext uri="{FF2B5EF4-FFF2-40B4-BE49-F238E27FC236}">
                  <a16:creationId xmlns:a16="http://schemas.microsoft.com/office/drawing/2014/main" id="{DFBAEAE7-7BE7-FE9C-FAAA-371D32E21BBB}"/>
                </a:ext>
              </a:extLst>
            </p:cNvPr>
            <p:cNvSpPr/>
            <p:nvPr/>
          </p:nvSpPr>
          <p:spPr>
            <a:xfrm>
              <a:off x="-12000" y="-2771"/>
              <a:ext cx="1936329" cy="6863542"/>
            </a:xfrm>
            <a:prstGeom prst="rect">
              <a:avLst/>
            </a:prstGeom>
            <a:solidFill>
              <a:srgbClr val="1A245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7" name="Rectangle 6">
              <a:extLst>
                <a:ext uri="{FF2B5EF4-FFF2-40B4-BE49-F238E27FC236}">
                  <a16:creationId xmlns:a16="http://schemas.microsoft.com/office/drawing/2014/main" id="{E5EFA37B-D9CF-83F6-10FE-49333F2E0458}"/>
                </a:ext>
              </a:extLst>
            </p:cNvPr>
            <p:cNvSpPr/>
            <p:nvPr/>
          </p:nvSpPr>
          <p:spPr>
            <a:xfrm>
              <a:off x="1924328" y="-2771"/>
              <a:ext cx="12230376"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15363" name="Rectangle 3">
            <a:extLst>
              <a:ext uri="{FF2B5EF4-FFF2-40B4-BE49-F238E27FC236}">
                <a16:creationId xmlns:a16="http://schemas.microsoft.com/office/drawing/2014/main" id="{558DBB55-86A8-4383-9076-1A0A14647F2B}"/>
              </a:ext>
            </a:extLst>
          </p:cNvPr>
          <p:cNvSpPr>
            <a:spLocks noGrp="1"/>
          </p:cNvSpPr>
          <p:nvPr>
            <p:ph type="body" sz="quarter" idx="11"/>
          </p:nvPr>
        </p:nvSpPr>
        <p:spPr>
          <a:xfrm>
            <a:off x="457200" y="1143000"/>
            <a:ext cx="8077200" cy="5334000"/>
          </a:xfrm>
        </p:spPr>
        <p:txBody>
          <a:bodyPr anchor="t"/>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El </a:t>
            </a:r>
            <a:r>
              <a:rPr sz="2400" dirty="0" err="1"/>
              <a:t>etanol</a:t>
            </a:r>
            <a:r>
              <a:rPr sz="2400" dirty="0"/>
              <a:t> es </a:t>
            </a:r>
            <a:r>
              <a:rPr sz="2400" dirty="0" err="1"/>
              <a:t>una</a:t>
            </a:r>
            <a:r>
              <a:rPr sz="2400" dirty="0"/>
              <a:t> </a:t>
            </a:r>
            <a:r>
              <a:rPr sz="2400" dirty="0" err="1"/>
              <a:t>fuente</a:t>
            </a:r>
            <a:r>
              <a:rPr sz="2400" dirty="0"/>
              <a:t> de combustible </a:t>
            </a:r>
            <a:r>
              <a:rPr sz="2400" dirty="0" err="1"/>
              <a:t>renovable</a:t>
            </a:r>
            <a:r>
              <a:rPr sz="2400" dirty="0"/>
              <a:t> </a:t>
            </a:r>
            <a:r>
              <a:rPr sz="2400" dirty="0" err="1"/>
              <a:t>producida</a:t>
            </a:r>
            <a:r>
              <a:rPr sz="2400" dirty="0"/>
              <a:t> </a:t>
            </a:r>
            <a:r>
              <a:rPr sz="2400" dirty="0" err="1"/>
              <a:t>mediante</a:t>
            </a:r>
            <a:r>
              <a:rPr sz="2400" dirty="0"/>
              <a:t> </a:t>
            </a:r>
            <a:r>
              <a:rPr sz="2400" dirty="0" err="1"/>
              <a:t>procesos</a:t>
            </a:r>
            <a:r>
              <a:rPr sz="2400" dirty="0"/>
              <a:t> de </a:t>
            </a:r>
            <a:r>
              <a:rPr sz="2400" dirty="0" err="1"/>
              <a:t>fermentación</a:t>
            </a:r>
            <a:r>
              <a:rPr sz="2400" dirty="0"/>
              <a:t> </a:t>
            </a:r>
            <a:br>
              <a:rPr lang="es-AR" sz="2400" dirty="0"/>
            </a:br>
            <a:r>
              <a:rPr sz="2400" dirty="0"/>
              <a:t>y </a:t>
            </a:r>
            <a:r>
              <a:rPr sz="2400" dirty="0" err="1"/>
              <a:t>destilación</a:t>
            </a:r>
            <a:endParaRPr sz="24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La </a:t>
            </a:r>
            <a:r>
              <a:rPr sz="2400" dirty="0" err="1"/>
              <a:t>materia</a:t>
            </a:r>
            <a:r>
              <a:rPr sz="2400" dirty="0"/>
              <a:t> prima </a:t>
            </a:r>
            <a:r>
              <a:rPr sz="2400" dirty="0" err="1"/>
              <a:t>más</a:t>
            </a:r>
            <a:r>
              <a:rPr sz="2400" dirty="0"/>
              <a:t> </a:t>
            </a:r>
            <a:r>
              <a:rPr sz="2400" dirty="0" err="1"/>
              <a:t>común</a:t>
            </a:r>
            <a:r>
              <a:rPr sz="2400" dirty="0"/>
              <a:t> </a:t>
            </a:r>
            <a:r>
              <a:rPr sz="2400" dirty="0" err="1"/>
              <a:t>en</a:t>
            </a:r>
            <a:r>
              <a:rPr sz="2400" dirty="0"/>
              <a:t> EE. UU. es </a:t>
            </a:r>
            <a:r>
              <a:rPr sz="2400" dirty="0" err="1"/>
              <a:t>el</a:t>
            </a:r>
            <a:r>
              <a:rPr sz="2400" dirty="0"/>
              <a:t> </a:t>
            </a:r>
            <a:r>
              <a:rPr sz="2400" dirty="0" err="1"/>
              <a:t>maíz</a:t>
            </a:r>
            <a:r>
              <a:rPr sz="24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Otros</a:t>
            </a:r>
            <a:r>
              <a:rPr sz="2400" dirty="0"/>
              <a:t> </a:t>
            </a:r>
            <a:r>
              <a:rPr sz="2400" dirty="0" err="1"/>
              <a:t>materiales</a:t>
            </a:r>
            <a:r>
              <a:rPr sz="2400" dirty="0"/>
              <a:t> de </a:t>
            </a:r>
            <a:r>
              <a:rPr sz="2400" dirty="0" err="1"/>
              <a:t>partida</a:t>
            </a:r>
            <a:r>
              <a:rPr sz="2400" dirty="0"/>
              <a:t> </a:t>
            </a:r>
            <a:r>
              <a:rPr sz="2400" dirty="0" err="1"/>
              <a:t>incluyen</a:t>
            </a:r>
            <a:r>
              <a:rPr sz="2400" dirty="0"/>
              <a:t> </a:t>
            </a:r>
            <a:r>
              <a:rPr sz="2400" dirty="0" err="1"/>
              <a:t>mazorcas</a:t>
            </a:r>
            <a:r>
              <a:rPr sz="2400" dirty="0"/>
              <a:t> de </a:t>
            </a:r>
            <a:r>
              <a:rPr sz="2400" dirty="0" err="1"/>
              <a:t>maíz</a:t>
            </a:r>
            <a:r>
              <a:rPr sz="2400" dirty="0"/>
              <a:t>, </a:t>
            </a:r>
            <a:r>
              <a:rPr sz="2400" dirty="0" err="1"/>
              <a:t>rastrojo</a:t>
            </a:r>
            <a:r>
              <a:rPr sz="2400" dirty="0"/>
              <a:t> de </a:t>
            </a:r>
            <a:r>
              <a:rPr sz="2400" dirty="0" err="1"/>
              <a:t>maíz</a:t>
            </a:r>
            <a:r>
              <a:rPr sz="2400" dirty="0"/>
              <a:t>, </a:t>
            </a:r>
            <a:r>
              <a:rPr sz="2400" dirty="0" err="1"/>
              <a:t>pasto</a:t>
            </a:r>
            <a:r>
              <a:rPr sz="2400" dirty="0"/>
              <a:t> </a:t>
            </a:r>
            <a:r>
              <a:rPr sz="2400" dirty="0" err="1"/>
              <a:t>varilla</a:t>
            </a:r>
            <a:r>
              <a:rPr sz="2400" dirty="0"/>
              <a:t>, etc.</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El </a:t>
            </a:r>
            <a:r>
              <a:rPr sz="2400" dirty="0" err="1"/>
              <a:t>etanol</a:t>
            </a:r>
            <a:r>
              <a:rPr sz="2400" dirty="0"/>
              <a:t> </a:t>
            </a:r>
            <a:r>
              <a:rPr sz="2400" dirty="0" err="1"/>
              <a:t>utilizado</a:t>
            </a:r>
            <a:r>
              <a:rPr sz="2400" dirty="0"/>
              <a:t> con combustibles para </a:t>
            </a:r>
            <a:r>
              <a:rPr sz="2400" dirty="0" err="1"/>
              <a:t>motores</a:t>
            </a:r>
            <a:r>
              <a:rPr sz="2400" dirty="0"/>
              <a:t> </a:t>
            </a:r>
            <a:r>
              <a:rPr sz="2400" dirty="0" err="1"/>
              <a:t>debe</a:t>
            </a:r>
            <a:r>
              <a:rPr sz="2400" dirty="0"/>
              <a:t> </a:t>
            </a:r>
            <a:r>
              <a:rPr sz="2400" dirty="0" err="1"/>
              <a:t>desnaturalizarse</a:t>
            </a:r>
            <a:r>
              <a:rPr sz="2400" dirty="0"/>
              <a:t> con un 2% - 5% de </a:t>
            </a:r>
            <a:r>
              <a:rPr sz="2400" dirty="0" err="1"/>
              <a:t>gasolina</a:t>
            </a:r>
            <a:r>
              <a:rPr sz="2400" dirty="0"/>
              <a:t> natural o un </a:t>
            </a:r>
            <a:r>
              <a:rPr sz="2400" dirty="0" err="1"/>
              <a:t>hidrocarburo</a:t>
            </a:r>
            <a:r>
              <a:rPr sz="2400" dirty="0"/>
              <a:t> similar antes de </a:t>
            </a:r>
            <a:r>
              <a:rPr sz="2400" dirty="0" err="1"/>
              <a:t>su</a:t>
            </a:r>
            <a:r>
              <a:rPr sz="2400" dirty="0"/>
              <a:t> </a:t>
            </a:r>
            <a:r>
              <a:rPr sz="2400" dirty="0" err="1"/>
              <a:t>transporte</a:t>
            </a:r>
            <a:r>
              <a:rPr sz="2400" dirty="0"/>
              <a:t> a </a:t>
            </a:r>
            <a:r>
              <a:rPr sz="2400" dirty="0" err="1"/>
              <a:t>instalaciones</a:t>
            </a:r>
            <a:r>
              <a:rPr sz="2400" dirty="0"/>
              <a:t> de </a:t>
            </a:r>
            <a:r>
              <a:rPr sz="2400" dirty="0" err="1"/>
              <a:t>almacenamiento</a:t>
            </a:r>
            <a:r>
              <a:rPr sz="2400" dirty="0"/>
              <a:t> a </a:t>
            </a:r>
            <a:r>
              <a:rPr sz="2400" dirty="0" err="1"/>
              <a:t>granel</a:t>
            </a:r>
            <a:r>
              <a:rPr sz="24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El </a:t>
            </a:r>
            <a:r>
              <a:rPr sz="2400" dirty="0" err="1"/>
              <a:t>desnaturalizante</a:t>
            </a:r>
            <a:r>
              <a:rPr sz="2400" dirty="0"/>
              <a:t> </a:t>
            </a:r>
            <a:r>
              <a:rPr sz="2400" dirty="0" err="1"/>
              <a:t>tiene</a:t>
            </a:r>
            <a:r>
              <a:rPr sz="2400" dirty="0"/>
              <a:t> </a:t>
            </a:r>
            <a:r>
              <a:rPr sz="2400" dirty="0" err="1"/>
              <a:t>efectos</a:t>
            </a:r>
            <a:r>
              <a:rPr sz="2400" dirty="0"/>
              <a:t> </a:t>
            </a:r>
            <a:r>
              <a:rPr sz="2400" dirty="0" err="1"/>
              <a:t>mínimos</a:t>
            </a:r>
            <a:r>
              <a:rPr sz="2400" dirty="0"/>
              <a:t> </a:t>
            </a:r>
            <a:r>
              <a:rPr sz="2400" dirty="0" err="1"/>
              <a:t>sobre</a:t>
            </a:r>
            <a:r>
              <a:rPr sz="2400" dirty="0"/>
              <a:t> las </a:t>
            </a:r>
            <a:r>
              <a:rPr sz="2400" dirty="0" err="1"/>
              <a:t>características</a:t>
            </a:r>
            <a:r>
              <a:rPr sz="2400" dirty="0"/>
              <a:t>, </a:t>
            </a:r>
            <a:r>
              <a:rPr sz="2400" dirty="0" err="1"/>
              <a:t>excepto</a:t>
            </a:r>
            <a:r>
              <a:rPr sz="2400" dirty="0"/>
              <a:t> </a:t>
            </a:r>
            <a:r>
              <a:rPr sz="2400" dirty="0" err="1"/>
              <a:t>sobre</a:t>
            </a:r>
            <a:r>
              <a:rPr sz="2400" dirty="0"/>
              <a:t> </a:t>
            </a:r>
            <a:r>
              <a:rPr sz="2400" dirty="0" err="1"/>
              <a:t>el</a:t>
            </a:r>
            <a:r>
              <a:rPr sz="2400" dirty="0"/>
              <a:t> punto de </a:t>
            </a:r>
            <a:r>
              <a:rPr sz="2400" dirty="0" err="1"/>
              <a:t>inflamación</a:t>
            </a:r>
            <a:r>
              <a:rPr sz="24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La </a:t>
            </a:r>
            <a:r>
              <a:rPr sz="2400" dirty="0" err="1"/>
              <a:t>adición</a:t>
            </a:r>
            <a:r>
              <a:rPr sz="2400" dirty="0"/>
              <a:t> de </a:t>
            </a:r>
            <a:r>
              <a:rPr sz="2400" dirty="0" err="1"/>
              <a:t>desnaturalizante</a:t>
            </a:r>
            <a:r>
              <a:rPr sz="2400" dirty="0"/>
              <a:t> reduce </a:t>
            </a:r>
            <a:r>
              <a:rPr sz="2400" dirty="0" err="1"/>
              <a:t>aún</a:t>
            </a:r>
            <a:r>
              <a:rPr sz="2400" dirty="0"/>
              <a:t> </a:t>
            </a:r>
            <a:r>
              <a:rPr sz="2400" dirty="0" err="1"/>
              <a:t>más</a:t>
            </a:r>
            <a:r>
              <a:rPr sz="2400" dirty="0"/>
              <a:t> </a:t>
            </a:r>
            <a:r>
              <a:rPr sz="2400" dirty="0" err="1"/>
              <a:t>el</a:t>
            </a:r>
            <a:r>
              <a:rPr sz="2400" dirty="0"/>
              <a:t> punto de </a:t>
            </a:r>
            <a:r>
              <a:rPr sz="2400" dirty="0" err="1"/>
              <a:t>inflamación</a:t>
            </a:r>
            <a:r>
              <a:rPr sz="2400" dirty="0"/>
              <a:t>. </a:t>
            </a:r>
          </a:p>
        </p:txBody>
      </p:sp>
      <p:sp>
        <p:nvSpPr>
          <p:cNvPr id="9" name="Title 8">
            <a:extLst>
              <a:ext uri="{FF2B5EF4-FFF2-40B4-BE49-F238E27FC236}">
                <a16:creationId xmlns:a16="http://schemas.microsoft.com/office/drawing/2014/main" id="{8DB3997D-4E62-2673-7A9F-CE8EC15A696A}"/>
              </a:ext>
            </a:extLst>
          </p:cNvPr>
          <p:cNvSpPr>
            <a:spLocks noGrp="1"/>
          </p:cNvSpPr>
          <p:nvPr>
            <p:ph type="title"/>
          </p:nvPr>
        </p:nvSpPr>
        <p:spPr>
          <a:xfrm>
            <a:off x="457200" y="411162"/>
            <a:ext cx="11277600" cy="579438"/>
          </a:xfrm>
        </p:spPr>
        <p:txBody>
          <a:bodyPr>
            <a:noAutofit/>
          </a:bodyPr>
          <a:lstStyle/>
          <a:p>
            <a:pPr algn="l">
              <a:defRPr sz="4000"/>
            </a:pPr>
            <a:r>
              <a:t>Características del etanol</a:t>
            </a:r>
          </a:p>
        </p:txBody>
      </p:sp>
      <p:pic>
        <p:nvPicPr>
          <p:cNvPr id="10" name="Picture 9">
            <a:extLst>
              <a:ext uri="{FF2B5EF4-FFF2-40B4-BE49-F238E27FC236}">
                <a16:creationId xmlns:a16="http://schemas.microsoft.com/office/drawing/2014/main" id="{8EFA4511-70D1-D42B-8C85-1F2D068517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54071F1-C921-4333-BB6C-80B8D388A0D5}"/>
              </a:ext>
            </a:extLst>
          </p:cNvPr>
          <p:cNvSpPr>
            <a:spLocks noGrp="1"/>
          </p:cNvSpPr>
          <p:nvPr>
            <p:ph type="title"/>
          </p:nvPr>
        </p:nvSpPr>
        <p:spPr>
          <a:xfrm>
            <a:off x="457200" y="106362"/>
            <a:ext cx="11277600" cy="579438"/>
          </a:xfrm>
        </p:spPr>
        <p:txBody>
          <a:bodyPr>
            <a:normAutofit fontScale="90000"/>
          </a:bodyPr>
          <a:lstStyle/>
          <a:p>
            <a:pPr algn="ctr" eaLnBrk="1" hangingPunct="1">
              <a:defRPr sz="4400" b="0">
                <a:latin typeface="Arial" panose="020B0604020202020204" pitchFamily="34" charset="0"/>
                <a:ea typeface="ＭＳ Ｐゴシック" panose="020B0600070205080204" pitchFamily="34" charset="-128"/>
                <a:cs typeface="Arial" panose="020B0604020202020204" pitchFamily="34" charset="0"/>
              </a:defRPr>
            </a:pPr>
            <a:r>
              <a:t>Producción de etanol</a:t>
            </a:r>
          </a:p>
        </p:txBody>
      </p:sp>
      <p:sp>
        <p:nvSpPr>
          <p:cNvPr id="2" name="Rectangle 1">
            <a:extLst>
              <a:ext uri="{FF2B5EF4-FFF2-40B4-BE49-F238E27FC236}">
                <a16:creationId xmlns:a16="http://schemas.microsoft.com/office/drawing/2014/main" id="{BEAF5A52-11CE-2C34-9599-520943B933E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4" name="Picture 3">
            <a:extLst>
              <a:ext uri="{FF2B5EF4-FFF2-40B4-BE49-F238E27FC236}">
                <a16:creationId xmlns:a16="http://schemas.microsoft.com/office/drawing/2014/main" id="{B79C34F6-3A48-622E-05AB-D06E3B76B3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5545" y="1523"/>
            <a:ext cx="10280909" cy="6854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DC1CEC-F140-290C-03B3-144A5955775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5" name="Picture 4">
            <a:extLst>
              <a:ext uri="{FF2B5EF4-FFF2-40B4-BE49-F238E27FC236}">
                <a16:creationId xmlns:a16="http://schemas.microsoft.com/office/drawing/2014/main" id="{0FBA5183-7A7A-D196-17BA-AC2B609B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89"/>
            <a:ext cx="8077200" cy="6948579"/>
          </a:xfrm>
          <a:prstGeom prst="rect">
            <a:avLst/>
          </a:prstGeom>
        </p:spPr>
      </p:pic>
      <p:sp>
        <p:nvSpPr>
          <p:cNvPr id="19459" name="Rectangle 3">
            <a:extLst>
              <a:ext uri="{FF2B5EF4-FFF2-40B4-BE49-F238E27FC236}">
                <a16:creationId xmlns:a16="http://schemas.microsoft.com/office/drawing/2014/main" id="{913B88FD-0350-4E69-99E9-137A1F0BAE35}"/>
              </a:ext>
            </a:extLst>
          </p:cNvPr>
          <p:cNvSpPr>
            <a:spLocks noGrp="1"/>
          </p:cNvSpPr>
          <p:nvPr>
            <p:ph type="body" sz="quarter" idx="11"/>
          </p:nvPr>
        </p:nvSpPr>
        <p:spPr>
          <a:xfrm>
            <a:off x="493850" y="2171701"/>
            <a:ext cx="5715000" cy="5715000"/>
          </a:xfrm>
        </p:spPr>
        <p:txBody>
          <a:bodyPr anchor="t"/>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err="1"/>
              <a:t>Disolvente</a:t>
            </a:r>
            <a:r>
              <a:rPr sz="2700" dirty="0"/>
              <a:t> polar</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Miscible </a:t>
            </a:r>
            <a:r>
              <a:rPr sz="2700" dirty="0" err="1"/>
              <a:t>en</a:t>
            </a:r>
            <a:r>
              <a:rPr sz="2700" dirty="0"/>
              <a:t> </a:t>
            </a:r>
            <a:r>
              <a:rPr sz="2700" dirty="0" err="1"/>
              <a:t>agua</a:t>
            </a:r>
            <a:endParaRPr sz="27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El mayor </a:t>
            </a:r>
            <a:r>
              <a:rPr sz="2700" dirty="0" err="1"/>
              <a:t>peligro</a:t>
            </a:r>
            <a:r>
              <a:rPr sz="2700" dirty="0"/>
              <a:t> </a:t>
            </a:r>
            <a:r>
              <a:rPr sz="2700" dirty="0" err="1"/>
              <a:t>como</a:t>
            </a:r>
            <a:r>
              <a:rPr sz="2700" dirty="0"/>
              <a:t> </a:t>
            </a:r>
            <a:r>
              <a:rPr sz="2700" dirty="0" err="1"/>
              <a:t>componente</a:t>
            </a:r>
            <a:r>
              <a:rPr sz="2700" dirty="0"/>
              <a:t> del combustible </a:t>
            </a:r>
            <a:br>
              <a:rPr lang="es-AR" sz="2700" dirty="0"/>
            </a:br>
            <a:r>
              <a:rPr sz="2700" dirty="0"/>
              <a:t>para </a:t>
            </a:r>
            <a:r>
              <a:rPr sz="2700" dirty="0" err="1"/>
              <a:t>motores</a:t>
            </a:r>
            <a:r>
              <a:rPr sz="2700" dirty="0"/>
              <a:t> es la </a:t>
            </a:r>
            <a:r>
              <a:rPr sz="2700" dirty="0" err="1"/>
              <a:t>inflamabilidad</a:t>
            </a:r>
            <a:r>
              <a:rPr sz="27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Mayor </a:t>
            </a:r>
            <a:r>
              <a:rPr sz="2700" dirty="0" err="1"/>
              <a:t>rango</a:t>
            </a:r>
            <a:r>
              <a:rPr sz="2700" dirty="0"/>
              <a:t> de </a:t>
            </a:r>
            <a:r>
              <a:rPr sz="2700" dirty="0" err="1"/>
              <a:t>inflamabilidad</a:t>
            </a:r>
            <a:r>
              <a:rPr sz="2700" dirty="0"/>
              <a:t> </a:t>
            </a:r>
            <a:r>
              <a:rPr sz="2700" dirty="0" err="1"/>
              <a:t>que</a:t>
            </a:r>
            <a:r>
              <a:rPr sz="2700" dirty="0"/>
              <a:t> la </a:t>
            </a:r>
            <a:r>
              <a:rPr sz="2700" dirty="0" err="1"/>
              <a:t>gasolina</a:t>
            </a:r>
            <a:r>
              <a:rPr sz="2700" dirty="0"/>
              <a:t>:</a:t>
            </a:r>
          </a:p>
          <a:p>
            <a:pPr lvl="2" eaLnBrk="1" hangingPunct="1">
              <a:lnSpc>
                <a:spcPct val="90000"/>
              </a:lnSpc>
              <a:defRPr>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a:t>3% - 19% </a:t>
            </a:r>
            <a:r>
              <a:rPr dirty="0" err="1"/>
              <a:t>en</a:t>
            </a:r>
            <a:r>
              <a:rPr dirty="0"/>
              <a:t> </a:t>
            </a:r>
            <a:r>
              <a:rPr dirty="0" err="1"/>
              <a:t>volumen</a:t>
            </a:r>
            <a:r>
              <a:rPr dirty="0"/>
              <a:t> </a:t>
            </a:r>
            <a:r>
              <a:rPr dirty="0" err="1"/>
              <a:t>en</a:t>
            </a:r>
            <a:r>
              <a:rPr dirty="0"/>
              <a:t> </a:t>
            </a:r>
            <a:r>
              <a:rPr dirty="0" err="1"/>
              <a:t>el</a:t>
            </a:r>
            <a:r>
              <a:rPr dirty="0"/>
              <a:t> </a:t>
            </a:r>
            <a:r>
              <a:rPr dirty="0" err="1"/>
              <a:t>aire</a:t>
            </a:r>
            <a:endParaRPr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itle 2">
            <a:extLst>
              <a:ext uri="{FF2B5EF4-FFF2-40B4-BE49-F238E27FC236}">
                <a16:creationId xmlns:a16="http://schemas.microsoft.com/office/drawing/2014/main" id="{F25B8673-7B02-7FCC-893C-54F535F7F2C2}"/>
              </a:ext>
            </a:extLst>
          </p:cNvPr>
          <p:cNvSpPr>
            <a:spLocks noGrp="1"/>
          </p:cNvSpPr>
          <p:nvPr>
            <p:ph type="title"/>
          </p:nvPr>
        </p:nvSpPr>
        <p:spPr>
          <a:xfrm>
            <a:off x="457200" y="228600"/>
            <a:ext cx="6096000" cy="1600200"/>
          </a:xfrm>
        </p:spPr>
        <p:txBody>
          <a:bodyPr anchor="t">
            <a:noAutofit/>
          </a:bodyPr>
          <a:lstStyle/>
          <a:p>
            <a:pPr algn="l">
              <a:lnSpc>
                <a:spcPts val="4200"/>
              </a:lnSpc>
              <a:defRPr sz="4000"/>
            </a:pPr>
            <a:r>
              <a:rPr dirty="0" err="1"/>
              <a:t>Características</a:t>
            </a:r>
            <a:r>
              <a:rPr dirty="0"/>
              <a:t> del </a:t>
            </a:r>
            <a:r>
              <a:rPr dirty="0" err="1"/>
              <a:t>etanol</a:t>
            </a:r>
            <a:r>
              <a:rPr dirty="0"/>
              <a:t> combustible </a:t>
            </a:r>
            <a:r>
              <a:rPr dirty="0" err="1"/>
              <a:t>desnaturalizado</a:t>
            </a:r>
            <a:r>
              <a:rPr dirty="0"/>
              <a:t> </a:t>
            </a:r>
          </a:p>
        </p:txBody>
      </p:sp>
      <p:pic>
        <p:nvPicPr>
          <p:cNvPr id="2" name="Picture 1">
            <a:extLst>
              <a:ext uri="{FF2B5EF4-FFF2-40B4-BE49-F238E27FC236}">
                <a16:creationId xmlns:a16="http://schemas.microsoft.com/office/drawing/2014/main" id="{E40D06F7-1676-4F1B-B65F-7A2B942B2E67}"/>
              </a:ext>
            </a:extLst>
          </p:cNvPr>
          <p:cNvPicPr>
            <a:picLocks noChangeAspect="1"/>
          </p:cNvPicPr>
          <p:nvPr/>
        </p:nvPicPr>
        <p:blipFill>
          <a:blip r:embed="rId4">
            <a:extLst>
              <a:ext uri="{28A0092B-C50C-407E-A947-70E740481C1C}">
                <a14:useLocalDpi xmlns:a14="http://schemas.microsoft.com/office/drawing/2010/main" val="0"/>
              </a:ext>
            </a:extLst>
          </a:blip>
          <a:srcRect l="59" r="59"/>
          <a:stretch/>
        </p:blipFill>
        <p:spPr>
          <a:xfrm>
            <a:off x="7696200" y="548481"/>
            <a:ext cx="3810001" cy="6032502"/>
          </a:xfrm>
          <a:prstGeom prst="rect">
            <a:avLst/>
          </a:prstGeom>
          <a:ln>
            <a:noFill/>
          </a:ln>
          <a:effectLst/>
        </p:spPr>
      </p:pic>
      <p:pic>
        <p:nvPicPr>
          <p:cNvPr id="7" name="Picture 6">
            <a:extLst>
              <a:ext uri="{FF2B5EF4-FFF2-40B4-BE49-F238E27FC236}">
                <a16:creationId xmlns:a16="http://schemas.microsoft.com/office/drawing/2014/main" id="{33EA5C5C-8ABC-7169-10E1-2C56EB7FDB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0A7BFBD-7F55-4F2E-9A52-FA2D5FCFAFAE}"/>
              </a:ext>
            </a:extLst>
          </p:cNvPr>
          <p:cNvSpPr>
            <a:spLocks noGrp="1"/>
          </p:cNvSpPr>
          <p:nvPr>
            <p:ph type="title"/>
          </p:nvPr>
        </p:nvSpPr>
        <p:spPr>
          <a:xfrm>
            <a:off x="457200" y="265247"/>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ctr" eaLnBrk="1" hangingPunct="1">
              <a:defRPr sz="4400">
                <a:latin typeface="Arial" panose="020B0604020202020204" pitchFamily="34" charset="0"/>
                <a:ea typeface="ＭＳ Ｐゴシック" panose="020B0600070205080204" pitchFamily="34" charset="-128"/>
                <a:cs typeface="Arial" panose="020B0604020202020204" pitchFamily="34" charset="0"/>
              </a:defRPr>
            </a:pPr>
            <a:r>
              <a:t>Comparación de propiedades químicas</a:t>
            </a:r>
          </a:p>
        </p:txBody>
      </p:sp>
      <p:graphicFrame>
        <p:nvGraphicFramePr>
          <p:cNvPr id="3" name="Content Placeholder 2">
            <a:extLst>
              <a:ext uri="{FF2B5EF4-FFF2-40B4-BE49-F238E27FC236}">
                <a16:creationId xmlns:a16="http://schemas.microsoft.com/office/drawing/2014/main" id="{7739E0AC-21C1-4A70-8BE1-DB367DD6F059}"/>
              </a:ext>
            </a:extLst>
          </p:cNvPr>
          <p:cNvGraphicFramePr>
            <a:graphicFrameLocks noGrp="1" noDrilldown="1" noMove="1" noResize="1"/>
          </p:cNvGraphicFramePr>
          <p:nvPr>
            <p:ph idx="4294967295"/>
            <p:extLst>
              <p:ext uri="{D42A27DB-BD31-4B8C-83A1-F6EECF244321}">
                <p14:modId xmlns:p14="http://schemas.microsoft.com/office/powerpoint/2010/main" val="3909921732"/>
              </p:ext>
            </p:extLst>
          </p:nvPr>
        </p:nvGraphicFramePr>
        <p:xfrm>
          <a:off x="609600" y="1322078"/>
          <a:ext cx="10972800" cy="4860887"/>
        </p:xfrm>
        <a:graphic>
          <a:graphicData uri="http://schemas.openxmlformats.org/drawingml/2006/table">
            <a:tbl>
              <a:tblPr>
                <a:effectLst>
                  <a:outerShdw blurRad="50800" dist="38100" dir="2700000" algn="tl" rotWithShape="0">
                    <a:prstClr val="black">
                      <a:alpha val="40000"/>
                    </a:prst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830957">
                <a:tc>
                  <a:txBody>
                    <a:bodyPr/>
                    <a:lstStyle/>
                    <a:p>
                      <a:pPr marL="0" marR="0" algn="ctr" fontAlgn="base">
                        <a:lnSpc>
                          <a:spcPct val="115000"/>
                        </a:lnSpc>
                        <a:spcBef>
                          <a:spcPts val="0"/>
                        </a:spcBef>
                        <a:spcAft>
                          <a:spcPts val="0"/>
                        </a:spcAft>
                        <a:defRPr sz="2200">
                          <a:solidFill>
                            <a:srgbClr val="FFFFFF"/>
                          </a:solidFill>
                          <a:effectLst/>
                          <a:latin typeface="Calibri"/>
                          <a:ea typeface="MS PGothic"/>
                          <a:cs typeface="Arial"/>
                        </a:defRPr>
                      </a:pPr>
                      <a:r>
                        <a:t>Propiedad</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fontAlgn="base">
                        <a:lnSpc>
                          <a:spcPct val="115000"/>
                        </a:lnSpc>
                        <a:spcBef>
                          <a:spcPts val="0"/>
                        </a:spcBef>
                        <a:spcAft>
                          <a:spcPts val="0"/>
                        </a:spcAft>
                        <a:defRPr sz="2200">
                          <a:solidFill>
                            <a:srgbClr val="FFFFFF"/>
                          </a:solidFill>
                          <a:effectLst/>
                          <a:latin typeface="Calibri"/>
                          <a:ea typeface="MS PGothic"/>
                          <a:cs typeface="Arial"/>
                        </a:defRPr>
                      </a:pPr>
                      <a:r>
                        <a:t>Gasolina</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fontAlgn="base">
                        <a:lnSpc>
                          <a:spcPct val="115000"/>
                        </a:lnSpc>
                        <a:spcBef>
                          <a:spcPts val="0"/>
                        </a:spcBef>
                        <a:spcAft>
                          <a:spcPts val="0"/>
                        </a:spcAft>
                        <a:defRPr sz="2200">
                          <a:solidFill>
                            <a:srgbClr val="FFFFFF"/>
                          </a:solidFill>
                          <a:effectLst/>
                          <a:latin typeface="Calibri"/>
                          <a:ea typeface="MS PGothic"/>
                          <a:cs typeface="Arial"/>
                        </a:defRPr>
                      </a:pPr>
                      <a:r>
                        <a:t>Etanol desnaturalizado para combustible</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Punto de inflamabilidad</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rPr spc="300"/>
                        <a:t>-</a:t>
                      </a:r>
                      <a:r>
                        <a:t>45</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rPr spc="300"/>
                        <a:t>-</a:t>
                      </a:r>
                      <a:r>
                        <a:t>5</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Temperatura de encendido automático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530 - 853</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709</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Peso específico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0.72 – 0.76</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0.79</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Densidad de vapor</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3 - 4</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1.5</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Presión de vapor</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8 - 15 psi</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~3 psi</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Punto de ebullición</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100 - 400</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165 - 175</a:t>
                      </a:r>
                      <a:r>
                        <a:rPr baseline="30000"/>
                        <a:t>0</a:t>
                      </a:r>
                      <a:r>
                        <a:t>F</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Gama de sustancias inflamables</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1.4% - 7.6%</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3% - 19%</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693053">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Características del humo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Negro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Ligero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377625">
                <a:tc>
                  <a:txBody>
                    <a:bodyPr/>
                    <a:lstStyle/>
                    <a:p>
                      <a:pPr marL="0" marR="0" fontAlgn="base">
                        <a:lnSpc>
                          <a:spcPct val="115000"/>
                        </a:lnSpc>
                        <a:spcBef>
                          <a:spcPts val="0"/>
                        </a:spcBef>
                        <a:spcAft>
                          <a:spcPts val="0"/>
                        </a:spcAft>
                        <a:defRPr>
                          <a:solidFill>
                            <a:srgbClr val="000000"/>
                          </a:solidFill>
                          <a:effectLst/>
                          <a:latin typeface="Arial"/>
                          <a:ea typeface="MS PGothic"/>
                          <a:cs typeface="Times New Roman"/>
                        </a:defRPr>
                      </a:pPr>
                      <a:r>
                        <a:t>Solubilidad</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Rastro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defRPr>
                          <a:solidFill>
                            <a:srgbClr val="000000"/>
                          </a:solidFill>
                          <a:effectLst/>
                          <a:latin typeface="Arial"/>
                          <a:ea typeface="MS PGothic"/>
                          <a:cs typeface="Times New Roman"/>
                        </a:defRPr>
                      </a:pPr>
                      <a:r>
                        <a:t>Alto</a:t>
                      </a:r>
                      <a:endParaRPr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bl>
          </a:graphicData>
        </a:graphic>
      </p:graphicFrame>
      <p:sp>
        <p:nvSpPr>
          <p:cNvPr id="2" name="Elipse 1">
            <a:extLst>
              <a:ext uri="{FF2B5EF4-FFF2-40B4-BE49-F238E27FC236}">
                <a16:creationId xmlns:a16="http://schemas.microsoft.com/office/drawing/2014/main" id="{649FB5C7-5251-E647-A4CC-1EF9102D306A}"/>
              </a:ext>
            </a:extLst>
          </p:cNvPr>
          <p:cNvSpPr/>
          <p:nvPr/>
        </p:nvSpPr>
        <p:spPr>
          <a:xfrm>
            <a:off x="4724400" y="4680918"/>
            <a:ext cx="6477000" cy="50068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745A25-C81A-4FCC-B7B0-281773293026}">
  <ds:schemaRefs>
    <ds:schemaRef ds:uri="http://purl.org/dc/dcmitype/"/>
    <ds:schemaRef ds:uri="http://purl.org/dc/terms/"/>
    <ds:schemaRef ds:uri="http://schemas.microsoft.com/office/2006/documentManagement/types"/>
    <ds:schemaRef ds:uri="679f892f-2c11-43a9-b10f-e0092ef5799b"/>
    <ds:schemaRef ds:uri="http://purl.org/dc/elements/1.1/"/>
    <ds:schemaRef ds:uri="http://schemas.microsoft.com/office/infopath/2007/PartnerControls"/>
    <ds:schemaRef ds:uri="9659d145-d520-4658-b925-eca3bc946a0b"/>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B03C280-5F68-467D-A050-385434EFF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47524C-050C-46EB-B1ED-1559E9EAB6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82776</TotalTime>
  <Words>4654</Words>
  <Application>Microsoft Office PowerPoint</Application>
  <PresentationFormat>Panorámica</PresentationFormat>
  <Paragraphs>274</Paragraphs>
  <Slides>18</Slides>
  <Notes>18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ＭＳ Ｐゴシック</vt:lpstr>
      <vt:lpstr>Arial</vt:lpstr>
      <vt:lpstr>Calibri</vt:lpstr>
      <vt:lpstr>2025 Updated Background</vt:lpstr>
      <vt:lpstr>Presentación de PowerPoint</vt:lpstr>
      <vt:lpstr>Objetivo</vt:lpstr>
      <vt:lpstr>Introducción</vt:lpstr>
      <vt:lpstr>Características de la gasolina</vt:lpstr>
      <vt:lpstr>Producción  de gasolina</vt:lpstr>
      <vt:lpstr>Características del etanol</vt:lpstr>
      <vt:lpstr>Producción de etanol</vt:lpstr>
      <vt:lpstr>Características del etanol combustible desnaturalizado </vt:lpstr>
      <vt:lpstr>Comparación de propiedades químicas</vt:lpstr>
      <vt:lpstr>Consideraciones en caso de  incendios causados por etanol</vt:lpstr>
      <vt:lpstr>Llamas invisibles – Etanol</vt:lpstr>
      <vt:lpstr>Características de  los combustibles  mezclados con etanol </vt:lpstr>
      <vt:lpstr>Características  de los combustibles mezclados con etanol</vt:lpstr>
      <vt:lpstr>Actividad 3.1: Comparación de la gasolina y el etanol</vt:lpstr>
      <vt:lpstr>Recomendaciones para  el manejo de incendios con combustibles que contienen etanol</vt:lpstr>
      <vt:lpstr>Presentación de PowerPoint</vt:lpstr>
      <vt:lpstr>Hoja de trabajo 3.2: Definiciones</vt:lpstr>
      <vt:lpstr>Presentación de PowerPoint</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Juan Manuel Acosta</cp:lastModifiedBy>
  <cp:revision>369</cp:revision>
  <cp:lastPrinted>2020-03-03T00:16:48Z</cp:lastPrinted>
  <dcterms:modified xsi:type="dcterms:W3CDTF">2026-04-08T13:32:23Z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