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341" r:id="rId5"/>
    <p:sldId id="307" r:id="rId6"/>
    <p:sldId id="308" r:id="rId7"/>
    <p:sldId id="331" r:id="rId8"/>
    <p:sldId id="332" r:id="rId9"/>
    <p:sldId id="314" r:id="rId10"/>
    <p:sldId id="333" r:id="rId11"/>
    <p:sldId id="317" r:id="rId12"/>
    <p:sldId id="339" r:id="rId13"/>
    <p:sldId id="321" r:id="rId14"/>
    <p:sldId id="322" r:id="rId15"/>
    <p:sldId id="327" r:id="rId16"/>
    <p:sldId id="326" r:id="rId17"/>
    <p:sldId id="324" r:id="rId18"/>
    <p:sldId id="328" r:id="rId19"/>
    <p:sldId id="309" r:id="rId20"/>
    <p:sldId id="336" r:id="rId21"/>
    <p:sldId id="329" r:id="rId22"/>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pos="44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005"/>
    <a:srgbClr val="003175"/>
    <a:srgbClr val="FF0000"/>
    <a:srgbClr val="5DBA3E"/>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69" autoAdjust="0"/>
    <p:restoredTop sz="51799" autoAdjust="0"/>
  </p:normalViewPr>
  <p:slideViewPr>
    <p:cSldViewPr>
      <p:cViewPr>
        <p:scale>
          <a:sx n="70" d="100"/>
          <a:sy n="70" d="100"/>
        </p:scale>
        <p:origin x="32" y="-152"/>
      </p:cViewPr>
      <p:guideLst>
        <p:guide orient="horz" pos="672"/>
        <p:guide pos="448"/>
      </p:guideLst>
    </p:cSldViewPr>
  </p:slideViewPr>
  <p:outlineViewPr>
    <p:cViewPr>
      <p:scale>
        <a:sx n="33" d="100"/>
        <a:sy n="33" d="100"/>
      </p:scale>
      <p:origin x="0" y="0"/>
    </p:cViewPr>
  </p:outlineViewPr>
  <p:notesTextViewPr>
    <p:cViewPr>
      <p:scale>
        <a:sx n="75" d="100"/>
        <a:sy n="75" d="100"/>
      </p:scale>
      <p:origin x="0" y="0"/>
    </p:cViewPr>
  </p:notesTextViewPr>
  <p:sorterViewPr>
    <p:cViewPr>
      <p:scale>
        <a:sx n="50" d="100"/>
        <a:sy n="50" d="100"/>
      </p:scale>
      <p:origin x="0" y="378"/>
    </p:cViewPr>
  </p:sorterViewPr>
  <p:notesViewPr>
    <p:cSldViewPr>
      <p:cViewPr varScale="1">
        <p:scale>
          <a:sx n="84" d="100"/>
          <a:sy n="84" d="100"/>
        </p:scale>
        <p:origin x="-313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y Ruff" userId="2fedf697-c7c4-47e5-81d4-5bd69038a8f8" providerId="ADAL" clId="{ECF00EB8-77D5-4B14-8AAE-EE1C75F0440F}"/>
    <pc:docChg chg="custSel modSld">
      <pc:chgData name="Missy Ruff" userId="2fedf697-c7c4-47e5-81d4-5bd69038a8f8" providerId="ADAL" clId="{ECF00EB8-77D5-4B14-8AAE-EE1C75F0440F}" dt="2021-10-27T15:07:23.778" v="4" actId="5736"/>
      <pc:docMkLst>
        <pc:docMk/>
      </pc:docMkLst>
      <pc:sldChg chg="modNotes">
        <pc:chgData name="Missy Ruff" userId="2fedf697-c7c4-47e5-81d4-5bd69038a8f8" providerId="ADAL" clId="{ECF00EB8-77D5-4B14-8AAE-EE1C75F0440F}" dt="2021-10-06T19:52:21.945" v="1" actId="27636"/>
        <pc:sldMkLst>
          <pc:docMk/>
          <pc:sldMk cId="0" sldId="329"/>
        </pc:sldMkLst>
      </pc:sldChg>
      <pc:sldChg chg="modNotes">
        <pc:chgData name="Missy Ruff" userId="2fedf697-c7c4-47e5-81d4-5bd69038a8f8" providerId="ADAL" clId="{ECF00EB8-77D5-4B14-8AAE-EE1C75F0440F}" dt="2021-10-06T19:52:21.845" v="0" actId="27636"/>
        <pc:sldMkLst>
          <pc:docMk/>
          <pc:sldMk cId="0" sldId="331"/>
        </pc:sldMkLst>
      </pc:sldChg>
      <pc:sldChg chg="modSp">
        <pc:chgData name="Missy Ruff" userId="2fedf697-c7c4-47e5-81d4-5bd69038a8f8" providerId="ADAL" clId="{ECF00EB8-77D5-4B14-8AAE-EE1C75F0440F}" dt="2021-10-27T15:07:23.778" v="4" actId="5736"/>
        <pc:sldMkLst>
          <pc:docMk/>
          <pc:sldMk cId="0" sldId="339"/>
        </pc:sldMkLst>
        <pc:spChg chg="mod">
          <ac:chgData name="Missy Ruff" userId="2fedf697-c7c4-47e5-81d4-5bd69038a8f8" providerId="ADAL" clId="{ECF00EB8-77D5-4B14-8AAE-EE1C75F0440F}" dt="2021-10-27T15:07:23.778" v="4" actId="5736"/>
          <ac:spMkLst>
            <pc:docMk/>
            <pc:sldMk cId="0" sldId="339"/>
            <ac:spMk id="4" creationId="{8BA69DC1-2670-49AF-9B1B-3C69882C1459}"/>
          </ac:spMkLst>
        </pc:spChg>
        <pc:spChg chg="mod">
          <ac:chgData name="Missy Ruff" userId="2fedf697-c7c4-47e5-81d4-5bd69038a8f8" providerId="ADAL" clId="{ECF00EB8-77D5-4B14-8AAE-EE1C75F0440F}" dt="2021-10-27T15:06:03.326" v="3" actId="1076"/>
          <ac:spMkLst>
            <pc:docMk/>
            <pc:sldMk cId="0" sldId="339"/>
            <ac:spMk id="21506" creationId="{10A7BFBD-7F55-4F2E-9A52-FA2D5FCFAFAE}"/>
          </ac:spMkLst>
        </pc:spChg>
        <pc:graphicFrameChg chg="mod">
          <ac:chgData name="Missy Ruff" userId="2fedf697-c7c4-47e5-81d4-5bd69038a8f8" providerId="ADAL" clId="{ECF00EB8-77D5-4B14-8AAE-EE1C75F0440F}" dt="2021-10-27T15:07:23.778" v="4" actId="5736"/>
          <ac:graphicFrameMkLst>
            <pc:docMk/>
            <pc:sldMk cId="0" sldId="339"/>
            <ac:graphicFrameMk id="3" creationId="{7739E0AC-21C1-4A70-8BE1-DB367DD6F059}"/>
          </ac:graphicFrameMkLst>
        </pc:graphicFrameChg>
      </pc:sldChg>
    </pc:docChg>
  </pc:docChgLst>
  <pc:docChgLst>
    <pc:chgData name="Missy Ruff" userId="2fedf697-c7c4-47e5-81d4-5bd69038a8f8" providerId="ADAL" clId="{10758BF0-9BFA-416C-8EC3-D7094F81AEA4}"/>
    <pc:docChg chg="undo custSel modSld">
      <pc:chgData name="Missy Ruff" userId="2fedf697-c7c4-47e5-81d4-5bd69038a8f8" providerId="ADAL" clId="{10758BF0-9BFA-416C-8EC3-D7094F81AEA4}" dt="2021-12-01T21:26:59.841" v="73" actId="6549"/>
      <pc:docMkLst>
        <pc:docMk/>
      </pc:docMkLst>
      <pc:sldChg chg="modNotesTx">
        <pc:chgData name="Missy Ruff" userId="2fedf697-c7c4-47e5-81d4-5bd69038a8f8" providerId="ADAL" clId="{10758BF0-9BFA-416C-8EC3-D7094F81AEA4}" dt="2021-12-01T20:35:28.071" v="1"/>
        <pc:sldMkLst>
          <pc:docMk/>
          <pc:sldMk cId="0" sldId="308"/>
        </pc:sldMkLst>
      </pc:sldChg>
      <pc:sldChg chg="modNotesTx">
        <pc:chgData name="Missy Ruff" userId="2fedf697-c7c4-47e5-81d4-5bd69038a8f8" providerId="ADAL" clId="{10758BF0-9BFA-416C-8EC3-D7094F81AEA4}" dt="2021-12-01T20:47:18.091" v="13" actId="20577"/>
        <pc:sldMkLst>
          <pc:docMk/>
          <pc:sldMk cId="0" sldId="314"/>
        </pc:sldMkLst>
      </pc:sldChg>
      <pc:sldChg chg="modNotesTx">
        <pc:chgData name="Missy Ruff" userId="2fedf697-c7c4-47e5-81d4-5bd69038a8f8" providerId="ADAL" clId="{10758BF0-9BFA-416C-8EC3-D7094F81AEA4}" dt="2021-12-01T21:10:11.039" v="38" actId="6549"/>
        <pc:sldMkLst>
          <pc:docMk/>
          <pc:sldMk cId="0" sldId="317"/>
        </pc:sldMkLst>
      </pc:sldChg>
      <pc:sldChg chg="modNotesTx">
        <pc:chgData name="Missy Ruff" userId="2fedf697-c7c4-47e5-81d4-5bd69038a8f8" providerId="ADAL" clId="{10758BF0-9BFA-416C-8EC3-D7094F81AEA4}" dt="2021-12-01T21:10:09.491" v="36"/>
        <pc:sldMkLst>
          <pc:docMk/>
          <pc:sldMk cId="0" sldId="321"/>
        </pc:sldMkLst>
      </pc:sldChg>
      <pc:sldChg chg="modNotesTx">
        <pc:chgData name="Missy Ruff" userId="2fedf697-c7c4-47e5-81d4-5bd69038a8f8" providerId="ADAL" clId="{10758BF0-9BFA-416C-8EC3-D7094F81AEA4}" dt="2021-12-01T21:21:56.147" v="68" actId="255"/>
        <pc:sldMkLst>
          <pc:docMk/>
          <pc:sldMk cId="0" sldId="322"/>
        </pc:sldMkLst>
      </pc:sldChg>
      <pc:sldChg chg="modNotesTx">
        <pc:chgData name="Missy Ruff" userId="2fedf697-c7c4-47e5-81d4-5bd69038a8f8" providerId="ADAL" clId="{10758BF0-9BFA-416C-8EC3-D7094F81AEA4}" dt="2021-12-01T21:17:01.083" v="63" actId="20577"/>
        <pc:sldMkLst>
          <pc:docMk/>
          <pc:sldMk cId="0" sldId="326"/>
        </pc:sldMkLst>
      </pc:sldChg>
      <pc:sldChg chg="modNotesTx">
        <pc:chgData name="Missy Ruff" userId="2fedf697-c7c4-47e5-81d4-5bd69038a8f8" providerId="ADAL" clId="{10758BF0-9BFA-416C-8EC3-D7094F81AEA4}" dt="2021-12-01T21:15:46.347" v="56" actId="20577"/>
        <pc:sldMkLst>
          <pc:docMk/>
          <pc:sldMk cId="0" sldId="327"/>
        </pc:sldMkLst>
      </pc:sldChg>
      <pc:sldChg chg="modNotesTx">
        <pc:chgData name="Missy Ruff" userId="2fedf697-c7c4-47e5-81d4-5bd69038a8f8" providerId="ADAL" clId="{10758BF0-9BFA-416C-8EC3-D7094F81AEA4}" dt="2021-12-01T21:21:21.359" v="67" actId="20577"/>
        <pc:sldMkLst>
          <pc:docMk/>
          <pc:sldMk cId="0" sldId="328"/>
        </pc:sldMkLst>
      </pc:sldChg>
      <pc:sldChg chg="modNotesTx">
        <pc:chgData name="Missy Ruff" userId="2fedf697-c7c4-47e5-81d4-5bd69038a8f8" providerId="ADAL" clId="{10758BF0-9BFA-416C-8EC3-D7094F81AEA4}" dt="2021-12-01T21:26:59.841" v="73" actId="6549"/>
        <pc:sldMkLst>
          <pc:docMk/>
          <pc:sldMk cId="0" sldId="329"/>
        </pc:sldMkLst>
      </pc:sldChg>
      <pc:sldChg chg="modNotesTx">
        <pc:chgData name="Missy Ruff" userId="2fedf697-c7c4-47e5-81d4-5bd69038a8f8" providerId="ADAL" clId="{10758BF0-9BFA-416C-8EC3-D7094F81AEA4}" dt="2021-12-01T20:39:39.020" v="4"/>
        <pc:sldMkLst>
          <pc:docMk/>
          <pc:sldMk cId="0" sldId="331"/>
        </pc:sldMkLst>
      </pc:sldChg>
      <pc:sldChg chg="modNotesTx">
        <pc:chgData name="Missy Ruff" userId="2fedf697-c7c4-47e5-81d4-5bd69038a8f8" providerId="ADAL" clId="{10758BF0-9BFA-416C-8EC3-D7094F81AEA4}" dt="2021-12-01T20:45:38.906" v="8" actId="20577"/>
        <pc:sldMkLst>
          <pc:docMk/>
          <pc:sldMk cId="0" sldId="332"/>
        </pc:sldMkLst>
      </pc:sldChg>
      <pc:sldChg chg="modNotesTx">
        <pc:chgData name="Missy Ruff" userId="2fedf697-c7c4-47e5-81d4-5bd69038a8f8" providerId="ADAL" clId="{10758BF0-9BFA-416C-8EC3-D7094F81AEA4}" dt="2021-12-01T20:50:35.258" v="18" actId="20577"/>
        <pc:sldMkLst>
          <pc:docMk/>
          <pc:sldMk cId="0" sldId="333"/>
        </pc:sldMkLst>
      </pc:sldChg>
      <pc:sldChg chg="modNotesTx">
        <pc:chgData name="Missy Ruff" userId="2fedf697-c7c4-47e5-81d4-5bd69038a8f8" providerId="ADAL" clId="{10758BF0-9BFA-416C-8EC3-D7094F81AEA4}" dt="2021-12-01T21:05:31.099" v="34" actId="20577"/>
        <pc:sldMkLst>
          <pc:docMk/>
          <pc:sldMk cId="0" sldId="339"/>
        </pc:sldMkLst>
      </pc:sldChg>
    </pc:docChg>
  </pc:docChgLst>
  <pc:docChgLst>
    <pc:chgData name="Missy Ruff" userId="2fedf697-c7c4-47e5-81d4-5bd69038a8f8" providerId="ADAL" clId="{315DDCD3-9681-400B-B5E6-A18C1E3CA478}"/>
    <pc:docChg chg="undo redo custSel modSld modMainMaster">
      <pc:chgData name="Missy Ruff" userId="2fedf697-c7c4-47e5-81d4-5bd69038a8f8" providerId="ADAL" clId="{315DDCD3-9681-400B-B5E6-A18C1E3CA478}" dt="2021-02-19T20:11:19.204" v="41"/>
      <pc:docMkLst>
        <pc:docMk/>
      </pc:docMkLst>
      <pc:sldChg chg="modNotesTx">
        <pc:chgData name="Missy Ruff" userId="2fedf697-c7c4-47e5-81d4-5bd69038a8f8" providerId="ADAL" clId="{315DDCD3-9681-400B-B5E6-A18C1E3CA478}" dt="2021-02-19T20:07:37.610" v="39" actId="115"/>
        <pc:sldMkLst>
          <pc:docMk/>
          <pc:sldMk cId="0" sldId="308"/>
        </pc:sldMkLst>
      </pc:sldChg>
      <pc:sldChg chg="modNotesTx">
        <pc:chgData name="Missy Ruff" userId="2fedf697-c7c4-47e5-81d4-5bd69038a8f8" providerId="ADAL" clId="{315DDCD3-9681-400B-B5E6-A18C1E3CA478}" dt="2021-01-15T22:44:59.505" v="9"/>
        <pc:sldMkLst>
          <pc:docMk/>
          <pc:sldMk cId="0" sldId="314"/>
        </pc:sldMkLst>
      </pc:sldChg>
      <pc:sldChg chg="modSp mod modNotesTx">
        <pc:chgData name="Missy Ruff" userId="2fedf697-c7c4-47e5-81d4-5bd69038a8f8" providerId="ADAL" clId="{315DDCD3-9681-400B-B5E6-A18C1E3CA478}" dt="2021-01-15T22:49:52.973" v="18" actId="20577"/>
        <pc:sldMkLst>
          <pc:docMk/>
          <pc:sldMk cId="0" sldId="321"/>
        </pc:sldMkLst>
        <pc:spChg chg="mod">
          <ac:chgData name="Missy Ruff" userId="2fedf697-c7c4-47e5-81d4-5bd69038a8f8" providerId="ADAL" clId="{315DDCD3-9681-400B-B5E6-A18C1E3CA478}" dt="2021-01-15T22:49:52.973" v="18" actId="20577"/>
          <ac:spMkLst>
            <pc:docMk/>
            <pc:sldMk cId="0" sldId="321"/>
            <ac:spMk id="23555" creationId="{E73D0894-AB3C-403A-8823-E7A63A57A179}"/>
          </ac:spMkLst>
        </pc:spChg>
      </pc:sldChg>
      <pc:sldChg chg="modNotesTx">
        <pc:chgData name="Missy Ruff" userId="2fedf697-c7c4-47e5-81d4-5bd69038a8f8" providerId="ADAL" clId="{315DDCD3-9681-400B-B5E6-A18C1E3CA478}" dt="2021-01-15T22:50:51.974" v="22" actId="20577"/>
        <pc:sldMkLst>
          <pc:docMk/>
          <pc:sldMk cId="0" sldId="322"/>
        </pc:sldMkLst>
      </pc:sldChg>
      <pc:sldChg chg="modNotesTx">
        <pc:chgData name="Missy Ruff" userId="2fedf697-c7c4-47e5-81d4-5bd69038a8f8" providerId="ADAL" clId="{315DDCD3-9681-400B-B5E6-A18C1E3CA478}" dt="2021-01-15T22:51:54.809" v="24"/>
        <pc:sldMkLst>
          <pc:docMk/>
          <pc:sldMk cId="0" sldId="326"/>
        </pc:sldMkLst>
      </pc:sldChg>
      <pc:sldChg chg="modNotesTx">
        <pc:chgData name="Missy Ruff" userId="2fedf697-c7c4-47e5-81d4-5bd69038a8f8" providerId="ADAL" clId="{315DDCD3-9681-400B-B5E6-A18C1E3CA478}" dt="2021-01-15T22:51:29.052" v="23"/>
        <pc:sldMkLst>
          <pc:docMk/>
          <pc:sldMk cId="0" sldId="327"/>
        </pc:sldMkLst>
      </pc:sldChg>
      <pc:sldChg chg="modNotesTx">
        <pc:chgData name="Missy Ruff" userId="2fedf697-c7c4-47e5-81d4-5bd69038a8f8" providerId="ADAL" clId="{315DDCD3-9681-400B-B5E6-A18C1E3CA478}" dt="2021-01-15T22:53:43.711" v="28" actId="113"/>
        <pc:sldMkLst>
          <pc:docMk/>
          <pc:sldMk cId="0" sldId="328"/>
        </pc:sldMkLst>
      </pc:sldChg>
      <pc:sldChg chg="modNotesTx">
        <pc:chgData name="Missy Ruff" userId="2fedf697-c7c4-47e5-81d4-5bd69038a8f8" providerId="ADAL" clId="{315DDCD3-9681-400B-B5E6-A18C1E3CA478}" dt="2021-01-15T22:54:43.961" v="30" actId="20577"/>
        <pc:sldMkLst>
          <pc:docMk/>
          <pc:sldMk cId="0" sldId="329"/>
        </pc:sldMkLst>
      </pc:sldChg>
      <pc:sldChg chg="modNotesTx">
        <pc:chgData name="Missy Ruff" userId="2fedf697-c7c4-47e5-81d4-5bd69038a8f8" providerId="ADAL" clId="{315DDCD3-9681-400B-B5E6-A18C1E3CA478}" dt="2021-02-19T20:10:05.729" v="40"/>
        <pc:sldMkLst>
          <pc:docMk/>
          <pc:sldMk cId="0" sldId="331"/>
        </pc:sldMkLst>
      </pc:sldChg>
      <pc:sldChg chg="modNotesTx">
        <pc:chgData name="Missy Ruff" userId="2fedf697-c7c4-47e5-81d4-5bd69038a8f8" providerId="ADAL" clId="{315DDCD3-9681-400B-B5E6-A18C1E3CA478}" dt="2021-02-19T20:11:19.204" v="41"/>
        <pc:sldMkLst>
          <pc:docMk/>
          <pc:sldMk cId="0" sldId="332"/>
        </pc:sldMkLst>
      </pc:sldChg>
      <pc:sldChg chg="modNotesTx">
        <pc:chgData name="Missy Ruff" userId="2fedf697-c7c4-47e5-81d4-5bd69038a8f8" providerId="ADAL" clId="{315DDCD3-9681-400B-B5E6-A18C1E3CA478}" dt="2021-01-15T22:47:00.262" v="12" actId="6549"/>
        <pc:sldMkLst>
          <pc:docMk/>
          <pc:sldMk cId="0" sldId="333"/>
        </pc:sldMkLst>
      </pc:sldChg>
      <pc:sldChg chg="modNotesTx">
        <pc:chgData name="Missy Ruff" userId="2fedf697-c7c4-47e5-81d4-5bd69038a8f8" providerId="ADAL" clId="{315DDCD3-9681-400B-B5E6-A18C1E3CA478}" dt="2021-01-15T22:48:02.675" v="13"/>
        <pc:sldMkLst>
          <pc:docMk/>
          <pc:sldMk cId="0" sldId="339"/>
        </pc:sldMkLst>
      </pc:sldChg>
      <pc:sldChg chg="setBg">
        <pc:chgData name="Missy Ruff" userId="2fedf697-c7c4-47e5-81d4-5bd69038a8f8" providerId="ADAL" clId="{315DDCD3-9681-400B-B5E6-A18C1E3CA478}" dt="2021-01-15T22:41:12.662" v="5"/>
        <pc:sldMkLst>
          <pc:docMk/>
          <pc:sldMk cId="0" sldId="341"/>
        </pc:sldMkLst>
      </pc:sldChg>
      <pc:sldMasterChg chg="setBg modSldLayout">
        <pc:chgData name="Missy Ruff" userId="2fedf697-c7c4-47e5-81d4-5bd69038a8f8" providerId="ADAL" clId="{315DDCD3-9681-400B-B5E6-A18C1E3CA478}" dt="2021-01-15T22:41:12.662" v="5"/>
        <pc:sldMasterMkLst>
          <pc:docMk/>
          <pc:sldMasterMk cId="0" sldId="2147483648"/>
        </pc:sldMasterMkLst>
        <pc:sldLayoutChg chg="setBg">
          <pc:chgData name="Missy Ruff" userId="2fedf697-c7c4-47e5-81d4-5bd69038a8f8" providerId="ADAL" clId="{315DDCD3-9681-400B-B5E6-A18C1E3CA478}" dt="2021-01-15T22:41:12.662" v="5"/>
          <pc:sldLayoutMkLst>
            <pc:docMk/>
            <pc:sldMasterMk cId="0" sldId="2147483648"/>
            <pc:sldLayoutMk cId="865574922" sldId="2147483998"/>
          </pc:sldLayoutMkLst>
        </pc:sldLayoutChg>
        <pc:sldLayoutChg chg="setBg">
          <pc:chgData name="Missy Ruff" userId="2fedf697-c7c4-47e5-81d4-5bd69038a8f8" providerId="ADAL" clId="{315DDCD3-9681-400B-B5E6-A18C1E3CA478}" dt="2021-01-15T22:41:12.662" v="5"/>
          <pc:sldLayoutMkLst>
            <pc:docMk/>
            <pc:sldMasterMk cId="0" sldId="2147483648"/>
            <pc:sldLayoutMk cId="1061815137" sldId="214748399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CDC92-175B-4E27-8845-6840319A9F5A}"/>
              </a:ext>
            </a:extLst>
          </p:cNvPr>
          <p:cNvSpPr>
            <a:spLocks noGrp="1"/>
          </p:cNvSpPr>
          <p:nvPr>
            <p:ph type="hdr" sz="quarter"/>
          </p:nvPr>
        </p:nvSpPr>
        <p:spPr>
          <a:xfrm>
            <a:off x="0" y="0"/>
            <a:ext cx="3038475" cy="465138"/>
          </a:xfrm>
          <a:prstGeom prst="rect">
            <a:avLst/>
          </a:prstGeom>
        </p:spPr>
        <p:txBody>
          <a:bodyPr vert="horz" lIns="92821" tIns="46411" rIns="92821" bIns="46411" rtlCol="0"/>
          <a:lstStyle>
            <a:lvl1pPr algn="l" eaLnBrk="1" hangingPunct="1">
              <a:defRPr sz="1200">
                <a:latin typeface="Arial"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153CDD4E-15AC-4726-8835-EAA73BAD273D}"/>
              </a:ext>
            </a:extLst>
          </p:cNvPr>
          <p:cNvSpPr>
            <a:spLocks noGrp="1"/>
          </p:cNvSpPr>
          <p:nvPr>
            <p:ph type="dt" sz="quarter" idx="1"/>
          </p:nvPr>
        </p:nvSpPr>
        <p:spPr>
          <a:xfrm>
            <a:off x="3970338" y="0"/>
            <a:ext cx="3038475" cy="465138"/>
          </a:xfrm>
          <a:prstGeom prst="rect">
            <a:avLst/>
          </a:prstGeom>
        </p:spPr>
        <p:txBody>
          <a:bodyPr vert="horz" wrap="square" lIns="92821" tIns="46411" rIns="92821" bIns="46411" numCol="1" anchor="t" anchorCtr="0" compatLnSpc="1">
            <a:prstTxWarp prst="textNoShape">
              <a:avLst/>
            </a:prstTxWarp>
          </a:bodyPr>
          <a:lstStyle>
            <a:lvl1pPr algn="r" eaLnBrk="1" hangingPunct="1">
              <a:defRPr sz="1200">
                <a:latin typeface="Arial" pitchFamily="34" charset="0"/>
                <a:ea typeface="ＭＳ Ｐゴシック" charset="-128"/>
              </a:defRPr>
            </a:lvl1pPr>
          </a:lstStyle>
          <a:p>
            <a:pPr>
              <a:defRPr/>
            </a:pPr>
            <a:fld id="{E05E8A22-9E94-44E7-B649-9D72BC28D4BC}" type="datetimeFigureOut">
              <a:rPr lang="en-US"/>
              <a:pPr>
                <a:defRPr/>
              </a:pPr>
              <a:t>12/1/2021</a:t>
            </a:fld>
            <a:endParaRPr lang="en-US"/>
          </a:p>
        </p:txBody>
      </p:sp>
      <p:sp>
        <p:nvSpPr>
          <p:cNvPr id="4" name="Footer Placeholder 3">
            <a:extLst>
              <a:ext uri="{FF2B5EF4-FFF2-40B4-BE49-F238E27FC236}">
                <a16:creationId xmlns:a16="http://schemas.microsoft.com/office/drawing/2014/main" id="{82C9A147-BBF5-4E05-A701-8E17D39DD476}"/>
              </a:ext>
            </a:extLst>
          </p:cNvPr>
          <p:cNvSpPr>
            <a:spLocks noGrp="1"/>
          </p:cNvSpPr>
          <p:nvPr>
            <p:ph type="ftr" sz="quarter" idx="2"/>
          </p:nvPr>
        </p:nvSpPr>
        <p:spPr>
          <a:xfrm>
            <a:off x="0" y="8829675"/>
            <a:ext cx="3038475" cy="465138"/>
          </a:xfrm>
          <a:prstGeom prst="rect">
            <a:avLst/>
          </a:prstGeom>
        </p:spPr>
        <p:txBody>
          <a:bodyPr vert="horz" lIns="92821" tIns="46411" rIns="92821" bIns="46411" rtlCol="0" anchor="b"/>
          <a:lstStyle>
            <a:lvl1pPr algn="l" eaLnBrk="1" hangingPunct="1">
              <a:defRPr sz="1200">
                <a:latin typeface="Arial" charset="0"/>
                <a:ea typeface="ＭＳ Ｐゴシック"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BB01BA57-EACF-413B-9217-BD174B057184}"/>
              </a:ext>
            </a:extLst>
          </p:cNvPr>
          <p:cNvSpPr>
            <a:spLocks noGrp="1"/>
          </p:cNvSpPr>
          <p:nvPr>
            <p:ph type="sldNum" sz="quarter" idx="3"/>
          </p:nvPr>
        </p:nvSpPr>
        <p:spPr>
          <a:xfrm>
            <a:off x="3970338" y="8829675"/>
            <a:ext cx="3038475" cy="465138"/>
          </a:xfrm>
          <a:prstGeom prst="rect">
            <a:avLst/>
          </a:prstGeom>
        </p:spPr>
        <p:txBody>
          <a:bodyPr vert="horz" wrap="square" lIns="92821" tIns="46411" rIns="92821" bIns="46411" numCol="1" anchor="b" anchorCtr="0" compatLnSpc="1">
            <a:prstTxWarp prst="textNoShape">
              <a:avLst/>
            </a:prstTxWarp>
          </a:bodyPr>
          <a:lstStyle>
            <a:lvl1pPr algn="r" eaLnBrk="1" hangingPunct="1">
              <a:defRPr sz="1200"/>
            </a:lvl1pPr>
          </a:lstStyle>
          <a:p>
            <a:pPr>
              <a:defRPr/>
            </a:pPr>
            <a:fld id="{CCDEAE30-3388-42E0-8DF5-EB6B4660F73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3CFF6E-A784-478C-B218-23D4196AE178}"/>
              </a:ext>
            </a:extLst>
          </p:cNvPr>
          <p:cNvSpPr>
            <a:spLocks noGrp="1"/>
          </p:cNvSpPr>
          <p:nvPr>
            <p:ph type="hdr" sz="quarter"/>
          </p:nvPr>
        </p:nvSpPr>
        <p:spPr>
          <a:xfrm>
            <a:off x="0" y="0"/>
            <a:ext cx="3038475" cy="465138"/>
          </a:xfrm>
          <a:prstGeom prst="rect">
            <a:avLst/>
          </a:prstGeom>
        </p:spPr>
        <p:txBody>
          <a:bodyPr vert="horz" lIns="92821" tIns="46411" rIns="92821" bIns="46411"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CD832BBC-8050-4F3A-A043-0310346E677C}"/>
              </a:ext>
            </a:extLst>
          </p:cNvPr>
          <p:cNvSpPr>
            <a:spLocks noGrp="1"/>
          </p:cNvSpPr>
          <p:nvPr>
            <p:ph type="dt" idx="1"/>
          </p:nvPr>
        </p:nvSpPr>
        <p:spPr>
          <a:xfrm>
            <a:off x="3970338" y="0"/>
            <a:ext cx="3038475" cy="465138"/>
          </a:xfrm>
          <a:prstGeom prst="rect">
            <a:avLst/>
          </a:prstGeom>
        </p:spPr>
        <p:txBody>
          <a:bodyPr vert="horz" wrap="square" lIns="92821" tIns="46411" rIns="92821" bIns="46411" numCol="1" anchor="t" anchorCtr="0" compatLnSpc="1">
            <a:prstTxWarp prst="textNoShape">
              <a:avLst/>
            </a:prstTxWarp>
          </a:bodyPr>
          <a:lstStyle>
            <a:lvl1pPr algn="r" eaLnBrk="1" hangingPunct="1">
              <a:defRPr sz="1200">
                <a:latin typeface="Calibri" pitchFamily="34" charset="0"/>
                <a:ea typeface="ＭＳ Ｐゴシック" charset="-128"/>
                <a:cs typeface="Arial" pitchFamily="34" charset="0"/>
              </a:defRPr>
            </a:lvl1pPr>
          </a:lstStyle>
          <a:p>
            <a:pPr>
              <a:defRPr/>
            </a:pPr>
            <a:fld id="{9BC88BA5-9EE4-4227-8E72-F23EAEC90468}" type="datetimeFigureOut">
              <a:rPr lang="en-US"/>
              <a:pPr>
                <a:defRPr/>
              </a:pPr>
              <a:t>12/1/2021</a:t>
            </a:fld>
            <a:endParaRPr lang="en-US"/>
          </a:p>
        </p:txBody>
      </p:sp>
      <p:sp>
        <p:nvSpPr>
          <p:cNvPr id="4" name="Slide Image Placeholder 3">
            <a:extLst>
              <a:ext uri="{FF2B5EF4-FFF2-40B4-BE49-F238E27FC236}">
                <a16:creationId xmlns:a16="http://schemas.microsoft.com/office/drawing/2014/main" id="{E1F139F3-A6EE-45B7-902F-7516C6D1F5D5}"/>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821" tIns="46411" rIns="92821" bIns="46411" rtlCol="0" anchor="ctr"/>
          <a:lstStyle/>
          <a:p>
            <a:pPr lvl="0"/>
            <a:endParaRPr lang="en-US" noProof="0"/>
          </a:p>
        </p:txBody>
      </p:sp>
      <p:sp>
        <p:nvSpPr>
          <p:cNvPr id="5" name="Notes Placeholder 4">
            <a:extLst>
              <a:ext uri="{FF2B5EF4-FFF2-40B4-BE49-F238E27FC236}">
                <a16:creationId xmlns:a16="http://schemas.microsoft.com/office/drawing/2014/main" id="{C3BAA2B4-C9C6-4442-AF22-BC6E79617966}"/>
              </a:ext>
            </a:extLst>
          </p:cNvPr>
          <p:cNvSpPr>
            <a:spLocks noGrp="1"/>
          </p:cNvSpPr>
          <p:nvPr>
            <p:ph type="body" sz="quarter" idx="3"/>
          </p:nvPr>
        </p:nvSpPr>
        <p:spPr>
          <a:xfrm>
            <a:off x="701675" y="4416425"/>
            <a:ext cx="5607050" cy="4183063"/>
          </a:xfrm>
          <a:prstGeom prst="rect">
            <a:avLst/>
          </a:prstGeom>
        </p:spPr>
        <p:txBody>
          <a:bodyPr vert="horz" lIns="92821" tIns="46411" rIns="92821" bIns="464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7F6C675-498A-4441-9F0A-7CAE6643A315}"/>
              </a:ext>
            </a:extLst>
          </p:cNvPr>
          <p:cNvSpPr>
            <a:spLocks noGrp="1"/>
          </p:cNvSpPr>
          <p:nvPr>
            <p:ph type="ftr" sz="quarter" idx="4"/>
          </p:nvPr>
        </p:nvSpPr>
        <p:spPr>
          <a:xfrm>
            <a:off x="0" y="8829675"/>
            <a:ext cx="3038475" cy="465138"/>
          </a:xfrm>
          <a:prstGeom prst="rect">
            <a:avLst/>
          </a:prstGeom>
        </p:spPr>
        <p:txBody>
          <a:bodyPr vert="horz" lIns="92821" tIns="46411" rIns="92821" bIns="46411"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78408F7-A531-4278-B66E-F38761D5B07A}"/>
              </a:ext>
            </a:extLst>
          </p:cNvPr>
          <p:cNvSpPr>
            <a:spLocks noGrp="1"/>
          </p:cNvSpPr>
          <p:nvPr>
            <p:ph type="sldNum" sz="quarter" idx="5"/>
          </p:nvPr>
        </p:nvSpPr>
        <p:spPr>
          <a:xfrm>
            <a:off x="3970338" y="8829675"/>
            <a:ext cx="3038475" cy="465138"/>
          </a:xfrm>
          <a:prstGeom prst="rect">
            <a:avLst/>
          </a:prstGeom>
        </p:spPr>
        <p:txBody>
          <a:bodyPr vert="horz" wrap="square" lIns="92821" tIns="46411" rIns="92821" bIns="46411"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6DB9579E-EB99-49A5-8128-6E6F41DB41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9579E-EB99-49A5-8128-6E6F41DB41A6}" type="slidenum">
              <a:rPr lang="en-US" altLang="en-US" smtClean="0"/>
              <a:pPr>
                <a:defRPr/>
              </a:pPr>
              <a:t>1</a:t>
            </a:fld>
            <a:endParaRPr lang="en-US" altLang="en-US"/>
          </a:p>
        </p:txBody>
      </p:sp>
    </p:spTree>
    <p:extLst>
      <p:ext uri="{BB962C8B-B14F-4D97-AF65-F5344CB8AC3E}">
        <p14:creationId xmlns:p14="http://schemas.microsoft.com/office/powerpoint/2010/main" val="180458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29052D4-BF69-4AC2-87BB-53A6C297AD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5476231-F13B-46DB-8251-532B4E86E5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flame and smoke production from undenatured, neat ethanol fires are not easily visible. Undenatured or neat ethanol does not produce visible smoke and displays a hard-to-see blue flame. In denatured form, there is little smoke with a slight orange visible flame.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most striking difference between ethanol and gasoline is that ethanol mixes readily with water. While it is possible to dilute ethanol to a condition where it no longer supports combustion, this may not be a practical strategy at the incident scene since it requires copious amounts of water. Even at five parts water to one-part ethanol (5:1 ratio or 500% dilution), ethanol will still burn.</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19193679-7170-468F-8B84-E869A4466F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F34BD07-30B7-4AF1-BC91-95E685C10DF5}"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D58BF61-88A2-4A31-BC72-0A33D68A8B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35845A4-82D1-4987-8208-9E8B6865E7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07000"/>
              </a:lnSpc>
              <a:spcBef>
                <a:spcPts val="0"/>
              </a:spcBef>
              <a:spcAft>
                <a:spcPts val="800"/>
              </a:spcAft>
            </a:pPr>
            <a:r>
              <a:rPr lang="en-US" sz="1200" b="1" i="1" dirty="0">
                <a:effectLst/>
                <a:latin typeface="Arial" panose="020B0604020202020204" pitchFamily="34" charset="0"/>
                <a:ea typeface="Calibri" panose="020F0502020204030204" pitchFamily="34" charset="0"/>
                <a:cs typeface="Arial" panose="020B0604020202020204" pitchFamily="34" charset="0"/>
              </a:rPr>
              <a:t>Because fires involving a high percentage of ethanol can burn with little-to-no smoke generation and visible flame, the use of a thermal imaging camera is highly recommended. </a:t>
            </a: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r>
              <a:rPr lang="en-US" sz="1200" dirty="0">
                <a:effectLst/>
                <a:highlight>
                  <a:srgbClr val="FFFF00"/>
                </a:highlight>
                <a:latin typeface="Arial" panose="020B0604020202020204" pitchFamily="34" charset="0"/>
                <a:ea typeface="Calibri" panose="020F0502020204030204" pitchFamily="34" charset="0"/>
                <a:cs typeface="Arial" panose="020B0604020202020204" pitchFamily="34" charset="0"/>
              </a:rPr>
              <a:t>This picture</a:t>
            </a:r>
            <a:r>
              <a:rPr lang="en-US" sz="1200" dirty="0">
                <a:effectLst/>
                <a:latin typeface="Arial" panose="020B0604020202020204" pitchFamily="34" charset="0"/>
                <a:ea typeface="Calibri" panose="020F0502020204030204" pitchFamily="34" charset="0"/>
                <a:cs typeface="Arial" panose="020B0604020202020204" pitchFamily="34" charset="0"/>
              </a:rPr>
              <a:t> is of an ethanol fire as seen through a thermal imaging camera. Use caution when approaching an ethanol fire as the actual fire may be much larger than the visible flames present at the incident scene indicate.</a:t>
            </a:r>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6628" name="Slide Number Placeholder 3">
            <a:extLst>
              <a:ext uri="{FF2B5EF4-FFF2-40B4-BE49-F238E27FC236}">
                <a16:creationId xmlns:a16="http://schemas.microsoft.com/office/drawing/2014/main" id="{7A7AFC88-D5A1-4E19-BAE3-78E7D37311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4109F63-DFD5-439A-9DBF-5CE0F0EBCB7A}"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E899FC6-87C1-4AC8-9708-0EFBA670CA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652DE4AD-5B87-40C4-BAC5-BBAA39EFE1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Blending ethanol and gasoline produces a mixture with its own unique physical characteristics. One of the noticeable differences of an ethanol-blended fuel versus unblended gasoline is the visual difference of the smoke and flame characteristics.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higher the content of ethanol, the less visible the black smoke content and an orange flame will be produced. These characteristics may be masked by other organic and synthetic materials that may also be burning at the incident scene such as vehicle tires, brush or grass.</a:t>
            </a:r>
          </a:p>
        </p:txBody>
      </p:sp>
      <p:sp>
        <p:nvSpPr>
          <p:cNvPr id="32772" name="Slide Number Placeholder 3">
            <a:extLst>
              <a:ext uri="{FF2B5EF4-FFF2-40B4-BE49-F238E27FC236}">
                <a16:creationId xmlns:a16="http://schemas.microsoft.com/office/drawing/2014/main" id="{E27A05E6-4F2C-471C-A5FB-F662F4DEA7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2BE39CD-0718-410E-8628-C2B9BB3067C7}"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9CF7394-0B36-4944-ACD3-13F8ACBB34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202CB317-FEFF-45E6-BB83-EC8B4CC78C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Blending ethanol with gasoline has multiple effects. The higher the concentration of ethanol, the more the fuel presents with polar solvent-type characteristics with corresponding effects on conducting fire suppression operations.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Water introduced into ethanol-gasoline fuel blends has a dramatic effect. Without water, ethanol-gasoline blends remain homogeneous or mixed.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As stated earlier, ethanol has an affinity for water. For instance, it is not necessary to add any gas line antifreeze to an ethanol-gasoline blend since the ethanol will absorb trace amounts of water and pull it through the fuel system of the vehicle.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However, when using water to extinguish a fire during emergency response efforts, the water can pull the ethanol out of the blend, resulting in a separate layer comprised of water, ethanol, and some hydrocarbon content. The gasoline will remain in the top layer due to the ethanol having a more polar character than non-polar character.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Although rare, phase separation can occur in fuel storage systems where water is present or gets into the system.</a:t>
            </a:r>
          </a:p>
        </p:txBody>
      </p:sp>
      <p:sp>
        <p:nvSpPr>
          <p:cNvPr id="30724" name="Slide Number Placeholder 3">
            <a:extLst>
              <a:ext uri="{FF2B5EF4-FFF2-40B4-BE49-F238E27FC236}">
                <a16:creationId xmlns:a16="http://schemas.microsoft.com/office/drawing/2014/main" id="{C973A18E-F118-4735-A78F-238C1B795A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7073DA5-586D-439B-96B7-81E5AA55A486}" type="slidenum">
              <a:rPr lang="en-US" altLang="en-US" smtClean="0"/>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FBA5125-2148-45D0-8355-AE8D8007EE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46448B7-3E6F-4991-9D19-A79D99AAA454}"/>
              </a:ext>
            </a:extLst>
          </p:cNvPr>
          <p:cNvSpPr>
            <a:spLocks noGrp="1"/>
          </p:cNvSpPr>
          <p:nvPr>
            <p:ph type="body" idx="1"/>
          </p:nvPr>
        </p:nvSpPr>
        <p:spPr/>
        <p:txBody>
          <a:bodyPr/>
          <a:lstStyle/>
          <a:p>
            <a:pPr>
              <a:defRPr/>
            </a:pPr>
            <a:r>
              <a:rPr lang="en-US" sz="1000" b="1" dirty="0">
                <a:latin typeface="Arial" pitchFamily="34" charset="0"/>
                <a:cs typeface="Arial" pitchFamily="34" charset="0"/>
              </a:rPr>
              <a:t>Time:</a:t>
            </a:r>
            <a:r>
              <a:rPr lang="en-US" sz="1000" dirty="0">
                <a:latin typeface="Arial" pitchFamily="34" charset="0"/>
                <a:cs typeface="Arial" pitchFamily="34" charset="0"/>
              </a:rPr>
              <a:t> 15 minutes</a:t>
            </a:r>
          </a:p>
          <a:p>
            <a:pPr>
              <a:defRPr/>
            </a:pPr>
            <a:r>
              <a:rPr lang="en-US" sz="1000" b="1" dirty="0">
                <a:latin typeface="Arial" pitchFamily="34" charset="0"/>
                <a:cs typeface="Arial" pitchFamily="34" charset="0"/>
              </a:rPr>
              <a:t>Materials:</a:t>
            </a:r>
            <a:r>
              <a:rPr lang="en-US" sz="1000" dirty="0">
                <a:latin typeface="Arial" pitchFamily="34" charset="0"/>
                <a:cs typeface="Arial" pitchFamily="34" charset="0"/>
              </a:rPr>
              <a:t> Worksheet 3.1</a:t>
            </a:r>
          </a:p>
          <a:p>
            <a:pPr>
              <a:defRPr/>
            </a:pP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Instructor Directions:</a:t>
            </a:r>
          </a:p>
          <a:p>
            <a:pPr marL="228600" indent="-228600">
              <a:buFont typeface="+mj-lt"/>
              <a:buAutoNum type="arabicPeriod"/>
              <a:defRPr/>
            </a:pPr>
            <a:r>
              <a:rPr lang="en-US" sz="1000" dirty="0">
                <a:latin typeface="Arial" pitchFamily="34" charset="0"/>
                <a:cs typeface="Arial" pitchFamily="34" charset="0"/>
              </a:rPr>
              <a:t>Have participants take a few minutes to review the prior information and fill in Worksheet 3.1.</a:t>
            </a:r>
          </a:p>
          <a:p>
            <a:pPr marL="228600" indent="-228600">
              <a:buFont typeface="+mj-lt"/>
              <a:buAutoNum type="arabicPeriod"/>
              <a:defRPr/>
            </a:pPr>
            <a:r>
              <a:rPr lang="en-US" sz="1000" dirty="0">
                <a:latin typeface="Arial" pitchFamily="34" charset="0"/>
                <a:cs typeface="Arial" pitchFamily="34" charset="0"/>
              </a:rPr>
              <a:t>In the participant guide the chart is left blank. The answers are only in your instructor’s guide. </a:t>
            </a:r>
          </a:p>
          <a:p>
            <a:pPr marL="228600" indent="-228600">
              <a:buFont typeface="+mj-lt"/>
              <a:buAutoNum type="arabicPeriod"/>
              <a:defRPr/>
            </a:pPr>
            <a:r>
              <a:rPr lang="en-US" sz="1000" dirty="0">
                <a:latin typeface="Arial" pitchFamily="34" charset="0"/>
                <a:cs typeface="Arial" pitchFamily="34" charset="0"/>
              </a:rPr>
              <a:t>Based on this information, lead into a discussion in which you have the participants predict how the differences in the fuels, particularly when combined, might lead to different outcomes during emergencies by asking the following questions:</a:t>
            </a:r>
          </a:p>
          <a:p>
            <a:pPr marL="685800" lvl="1" indent="-228600">
              <a:buFont typeface="Arial" pitchFamily="34" charset="0"/>
              <a:buChar char="•"/>
              <a:defRPr/>
            </a:pPr>
            <a:r>
              <a:rPr lang="en-US" sz="1000" dirty="0">
                <a:latin typeface="Arial" pitchFamily="34" charset="0"/>
                <a:cs typeface="Arial" pitchFamily="34" charset="0"/>
              </a:rPr>
              <a:t>When comparing gasoline and ethanol, which product is flammable?</a:t>
            </a:r>
          </a:p>
          <a:p>
            <a:pPr>
              <a:defRPr/>
            </a:pPr>
            <a:r>
              <a:rPr lang="en-US" sz="1000" b="1" dirty="0">
                <a:latin typeface="Arial" pitchFamily="34" charset="0"/>
                <a:cs typeface="Arial" pitchFamily="34" charset="0"/>
              </a:rPr>
              <a:t>	Answer:</a:t>
            </a:r>
            <a:r>
              <a:rPr lang="en-US" sz="1000" dirty="0">
                <a:latin typeface="Arial" pitchFamily="34" charset="0"/>
                <a:cs typeface="Arial" pitchFamily="34" charset="0"/>
              </a:rPr>
              <a:t> Both gasoline and ethanol are flammable.</a:t>
            </a:r>
          </a:p>
          <a:p>
            <a:pPr marL="628650" lvl="1" indent="-171450">
              <a:buFont typeface="Arial" pitchFamily="34" charset="0"/>
              <a:buChar char="•"/>
              <a:defRPr/>
            </a:pPr>
            <a:r>
              <a:rPr lang="en-US" sz="1000" dirty="0">
                <a:latin typeface="Arial" pitchFamily="34" charset="0"/>
                <a:cs typeface="Arial" pitchFamily="34" charset="0"/>
              </a:rPr>
              <a:t>Even though gasoline and ethanol have similar specific gravities how would you expect the mixed blend to react if released into a water source such as a creek or pond?</a:t>
            </a:r>
          </a:p>
          <a:p>
            <a:pPr lvl="2">
              <a:defRPr/>
            </a:pPr>
            <a:r>
              <a:rPr lang="en-US" sz="1000" b="1" dirty="0">
                <a:latin typeface="Arial" pitchFamily="34" charset="0"/>
                <a:cs typeface="Arial" pitchFamily="34" charset="0"/>
              </a:rPr>
              <a:t>Answer: </a:t>
            </a:r>
            <a:r>
              <a:rPr lang="en-US" sz="1000" dirty="0">
                <a:latin typeface="Arial" pitchFamily="34" charset="0"/>
                <a:cs typeface="Arial" pitchFamily="34" charset="0"/>
              </a:rPr>
              <a:t>The specific gravity indicates ethanol may float on top of water, however ethanol is miscible with water so it will readily mix with any body of water and travel with the current. The gasoline portion will float on top and will not mix with the water.</a:t>
            </a:r>
          </a:p>
          <a:p>
            <a:pPr>
              <a:defRPr/>
            </a:pPr>
            <a:endParaRPr lang="en-US" dirty="0"/>
          </a:p>
        </p:txBody>
      </p:sp>
      <p:sp>
        <p:nvSpPr>
          <p:cNvPr id="28676" name="Slide Number Placeholder 3">
            <a:extLst>
              <a:ext uri="{FF2B5EF4-FFF2-40B4-BE49-F238E27FC236}">
                <a16:creationId xmlns:a16="http://schemas.microsoft.com/office/drawing/2014/main" id="{13263D39-833C-4DA5-BC07-A61000C099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295C4B9-7967-498E-8FEA-125B876D2DE3}" type="slidenum">
              <a:rPr lang="en-US" altLang="en-US" smtClean="0"/>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57CCF71-9164-4463-83D7-7FF8537F1B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CD7041CF-250E-4A17-8687-3D5EE9931C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video Responding to Ethanol Related Incidents shows that the most effective tool or resource for keeping an ethanol fire under control is the use of alcohol resistant foam, more commonly known as AR-AFFF.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As ethanol is a polar solvent, this foam contains a special polymer that creates a barrier between the foam and the ethanol-blended fuel.</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When properly proportioned and applied to an ethanol-blended fuel spill or fire, AR-AFFF finished foam forms a cohesive blanket. This blanket will extinguish the fire or suppress vapors of a spill, prevent reignition, provide post-fire security to emergency response personnel, and ultimately lead to a successful conclusion of the incident.</a:t>
            </a: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 </a:t>
            </a: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Another noticeable difference of ethanol-blended fuels under fire conditions is that when foam or water has been flowed on the burning product, the gasoline will tend to burn off first, eventually leaving the less volatile ethanol/water solution, which may have reduced visible flame or smoke production.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Because AR-AFFF foam is universally suitable for use on both ethanol, ethanol-blended and straight hydrocarbon fires, the best practice is for emergency responders to keep an appropriate amount of AR-AFFF foam concentrate readily available for these incidents.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4820" name="Slide Number Placeholder 3">
            <a:extLst>
              <a:ext uri="{FF2B5EF4-FFF2-40B4-BE49-F238E27FC236}">
                <a16:creationId xmlns:a16="http://schemas.microsoft.com/office/drawing/2014/main" id="{B23FC198-2523-4B89-91F9-257A193DF0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27AE83B-1C33-45EC-808A-4F4A68427459}"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DDD69EF-EA48-4CA5-A5C8-A5396C5E19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6EE61B4-788F-441F-AA29-472031A8B6B3}"/>
              </a:ext>
            </a:extLst>
          </p:cNvPr>
          <p:cNvSpPr>
            <a:spLocks noGrp="1"/>
          </p:cNvSpPr>
          <p:nvPr>
            <p:ph type="body" idx="1"/>
          </p:nvPr>
        </p:nvSpPr>
        <p:spPr/>
        <p:txBody>
          <a:bodyPr/>
          <a:lstStyle/>
          <a:p>
            <a:pPr>
              <a:defRPr/>
            </a:pPr>
            <a:r>
              <a:rPr lang="en-US" sz="1000" b="1" dirty="0">
                <a:latin typeface="Arial" pitchFamily="34" charset="0"/>
                <a:cs typeface="Arial" pitchFamily="34" charset="0"/>
              </a:rPr>
              <a:t>Time: </a:t>
            </a:r>
            <a:r>
              <a:rPr lang="en-US" sz="1000" dirty="0">
                <a:latin typeface="Arial" pitchFamily="34" charset="0"/>
                <a:cs typeface="Arial" pitchFamily="34" charset="0"/>
              </a:rPr>
              <a:t>15 minutes</a:t>
            </a:r>
          </a:p>
          <a:p>
            <a:pPr>
              <a:defRPr/>
            </a:pPr>
            <a:r>
              <a:rPr lang="en-US" sz="1000" b="1" dirty="0">
                <a:latin typeface="Arial" pitchFamily="34" charset="0"/>
                <a:cs typeface="Arial" pitchFamily="34" charset="0"/>
              </a:rPr>
              <a:t>Materials: </a:t>
            </a:r>
            <a:r>
              <a:rPr lang="en-US" sz="1000" dirty="0">
                <a:latin typeface="Arial" pitchFamily="34" charset="0"/>
                <a:cs typeface="Arial" pitchFamily="34" charset="0"/>
              </a:rPr>
              <a:t>Worksheet 3.2</a:t>
            </a:r>
          </a:p>
          <a:p>
            <a:pPr>
              <a:defRPr/>
            </a:pP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Instructor Directions:</a:t>
            </a:r>
          </a:p>
          <a:p>
            <a:pPr marL="228600" indent="-228600">
              <a:buFont typeface="+mj-lt"/>
              <a:buAutoNum type="arabicPeriod"/>
              <a:defRPr/>
            </a:pPr>
            <a:r>
              <a:rPr lang="en-US" sz="1000" dirty="0">
                <a:latin typeface="Arial" pitchFamily="34" charset="0"/>
                <a:cs typeface="Arial" pitchFamily="34" charset="0"/>
              </a:rPr>
              <a:t>Tell participants that the definition for ethanol has been given. Ask them to take five minutes and see if they can fill in the terms for each of the definitions provided in Worksheet 3.2.</a:t>
            </a:r>
          </a:p>
          <a:p>
            <a:pPr marL="228600" indent="-228600">
              <a:buFont typeface="+mj-lt"/>
              <a:buAutoNum type="arabicPeriod"/>
              <a:defRPr/>
            </a:pPr>
            <a:r>
              <a:rPr lang="en-US" sz="1000" dirty="0">
                <a:latin typeface="Arial" pitchFamily="34" charset="0"/>
                <a:cs typeface="Arial" pitchFamily="34" charset="0"/>
              </a:rPr>
              <a:t>Give participants 5-10 minutes to write in the terms for each of the definitions below. Point out that #1 has been completed for them.</a:t>
            </a:r>
          </a:p>
          <a:p>
            <a:pPr marL="228600" indent="-228600">
              <a:buFont typeface="+mj-lt"/>
              <a:buAutoNum type="arabicPeriod"/>
              <a:defRPr/>
            </a:pPr>
            <a:r>
              <a:rPr lang="en-US" sz="1000" dirty="0">
                <a:latin typeface="Arial" pitchFamily="34" charset="0"/>
                <a:cs typeface="Arial" pitchFamily="34" charset="0"/>
              </a:rPr>
              <a:t>After you call time, call on participants to provide an answer for each definition. Make sure everyone understands each definition before moving to the next.</a:t>
            </a:r>
          </a:p>
          <a:p>
            <a:pPr marL="228600" indent="-228600">
              <a:buFont typeface="+mj-lt"/>
              <a:buAutoNum type="arabicPeriod"/>
              <a:defRPr/>
            </a:pPr>
            <a:endParaRPr lang="en-US" dirty="0"/>
          </a:p>
        </p:txBody>
      </p:sp>
      <p:sp>
        <p:nvSpPr>
          <p:cNvPr id="37892" name="Slide Number Placeholder 3">
            <a:extLst>
              <a:ext uri="{FF2B5EF4-FFF2-40B4-BE49-F238E27FC236}">
                <a16:creationId xmlns:a16="http://schemas.microsoft.com/office/drawing/2014/main" id="{D8305202-A9C0-41D9-881B-0FEFC37AF3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118C988-14EF-4BEE-9711-82376FBBDE26}"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0C99A463-DD4B-43FA-AB20-3D324D1532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C4F8F66-F408-41CE-8DFD-2F5B96582C1A}"/>
              </a:ext>
            </a:extLst>
          </p:cNvPr>
          <p:cNvSpPr>
            <a:spLocks noGrp="1"/>
          </p:cNvSpPr>
          <p:nvPr>
            <p:ph type="body" idx="1"/>
          </p:nvPr>
        </p:nvSpPr>
        <p:spPr/>
        <p:txBody>
          <a:bodyPr>
            <a:normAutofit fontScale="70000" lnSpcReduction="20000"/>
          </a:bodyPr>
          <a:lstStyle/>
          <a:p>
            <a:pPr marL="228600" indent="-228600">
              <a:buFont typeface="+mj-lt"/>
              <a:buAutoNum type="arabicPeriod"/>
              <a:defRPr/>
            </a:pPr>
            <a:r>
              <a:rPr lang="en-US" sz="1000" u="sng" dirty="0">
                <a:latin typeface="Arial" pitchFamily="34" charset="0"/>
                <a:cs typeface="Arial" pitchFamily="34" charset="0"/>
              </a:rPr>
              <a:t>Ethanol</a:t>
            </a:r>
            <a:r>
              <a:rPr lang="en-US" sz="1000" dirty="0">
                <a:latin typeface="Arial" pitchFamily="34" charset="0"/>
                <a:cs typeface="Arial" pitchFamily="34" charset="0"/>
              </a:rPr>
              <a:t>: It is a clear, colorless, flammable solvent; also known as ethyl alcohol, grain spirits, or neat alcohol (anhydrous). Unlike other alcohols of similar molecular weight, ethanol is considered a drinking alcohol. Ethanol found in transportation fuels has been denatured, generally by the addition of 2-5% gasoline (denatured fuel ethanol), rendering it unfit for drinking and thereby avoiding the </a:t>
            </a:r>
            <a:r>
              <a:rPr lang="en-US" sz="1000" dirty="0" err="1">
                <a:latin typeface="Arial" pitchFamily="34" charset="0"/>
                <a:cs typeface="Arial" pitchFamily="34" charset="0"/>
              </a:rPr>
              <a:t>Federar</a:t>
            </a:r>
            <a:r>
              <a:rPr lang="en-US" sz="1000" dirty="0">
                <a:latin typeface="Arial" pitchFamily="34" charset="0"/>
                <a:cs typeface="Arial" pitchFamily="34" charset="0"/>
              </a:rPr>
              <a:t> liquor tax.</a:t>
            </a:r>
          </a:p>
          <a:p>
            <a:pPr marL="228600" indent="-228600">
              <a:buFont typeface="+mj-lt"/>
              <a:buAutoNum type="arabicPeriod"/>
              <a:defRPr/>
            </a:pPr>
            <a:endParaRPr lang="en-US" sz="1000" dirty="0">
              <a:latin typeface="Arial" pitchFamily="34" charset="0"/>
              <a:cs typeface="Arial" pitchFamily="34" charset="0"/>
            </a:endParaRPr>
          </a:p>
          <a:p>
            <a:pPr marL="228600" indent="-228600">
              <a:buFont typeface="+mj-lt"/>
              <a:buAutoNum type="arabicPeriod"/>
              <a:defRPr/>
            </a:pPr>
            <a:r>
              <a:rPr lang="en-US" sz="1000" u="sng" dirty="0">
                <a:latin typeface="Arial" pitchFamily="34" charset="0"/>
                <a:cs typeface="Arial" pitchFamily="34" charset="0"/>
              </a:rPr>
              <a:t>Polar Solvent</a:t>
            </a:r>
            <a:r>
              <a:rPr lang="en-US" sz="1000" dirty="0">
                <a:latin typeface="Arial" pitchFamily="34" charset="0"/>
                <a:cs typeface="Arial" pitchFamily="34" charset="0"/>
              </a:rPr>
              <a:t>: A compound such as alcohol, most acids, or ammonia with a separation of charge in the chemical bonds. These have an affinity for water and will readily go into solution.</a:t>
            </a:r>
          </a:p>
          <a:p>
            <a:pPr marL="228600" indent="-228600">
              <a:buFont typeface="+mj-lt"/>
              <a:buAutoNum type="arabicPeriod"/>
              <a:defRPr/>
            </a:pPr>
            <a:endParaRPr lang="en-US" sz="1000" dirty="0">
              <a:latin typeface="Arial" pitchFamily="34" charset="0"/>
              <a:cs typeface="Arial" pitchFamily="34" charset="0"/>
            </a:endParaRPr>
          </a:p>
          <a:p>
            <a:pPr marL="228600" indent="-228600">
              <a:buFont typeface="+mj-lt"/>
              <a:buAutoNum type="arabicPeriod"/>
              <a:defRPr/>
            </a:pPr>
            <a:r>
              <a:rPr lang="en-US" sz="1000" u="sng" dirty="0">
                <a:latin typeface="Arial" pitchFamily="34" charset="0"/>
                <a:cs typeface="Arial" pitchFamily="34" charset="0"/>
              </a:rPr>
              <a:t>Hydrocarbon</a:t>
            </a:r>
            <a:r>
              <a:rPr lang="en-US" sz="1000" dirty="0">
                <a:latin typeface="Arial" pitchFamily="34" charset="0"/>
                <a:cs typeface="Arial" pitchFamily="34" charset="0"/>
              </a:rPr>
              <a:t>: A compound composed of carbon and hydrogen and commonly obtained through the refining of crude oil.</a:t>
            </a:r>
          </a:p>
          <a:p>
            <a:pPr marL="228600" indent="-228600">
              <a:buFont typeface="+mj-lt"/>
              <a:buAutoNum type="arabicPeriod"/>
              <a:defRPr/>
            </a:pPr>
            <a:endParaRPr lang="en-US" sz="1000" dirty="0">
              <a:latin typeface="Arial" pitchFamily="34" charset="0"/>
              <a:cs typeface="Arial" pitchFamily="34" charset="0"/>
            </a:endParaRPr>
          </a:p>
          <a:p>
            <a:pPr marL="228600" indent="-228600">
              <a:buFont typeface="+mj-lt"/>
              <a:buAutoNum type="arabicPeriod"/>
              <a:defRPr/>
            </a:pPr>
            <a:r>
              <a:rPr lang="en-US" sz="1000" u="sng" dirty="0">
                <a:latin typeface="Arial" pitchFamily="34" charset="0"/>
                <a:cs typeface="Arial" pitchFamily="34" charset="0"/>
              </a:rPr>
              <a:t>Flash point (The flash point of gasoline is -45°F; the flash point of ethanol is -5°F)</a:t>
            </a:r>
            <a:r>
              <a:rPr lang="en-US" sz="1000" dirty="0">
                <a:latin typeface="Arial" pitchFamily="34" charset="0"/>
                <a:cs typeface="Arial" pitchFamily="34" charset="0"/>
              </a:rPr>
              <a:t>: The minimum temperature at which a liquid gives off vapor in sufficient concentrations to allow the substance to ignite. The lowest temperature at which a flammable liquid can form an ignitable mixture in air near the surface of the liquid.</a:t>
            </a:r>
            <a:br>
              <a:rPr lang="en-US" sz="1000" dirty="0">
                <a:latin typeface="Arial" pitchFamily="34" charset="0"/>
                <a:cs typeface="Arial" pitchFamily="34" charset="0"/>
              </a:rPr>
            </a:br>
            <a:endParaRPr lang="en-US" sz="1000" dirty="0">
              <a:latin typeface="Arial" pitchFamily="34" charset="0"/>
              <a:cs typeface="Arial" pitchFamily="34" charset="0"/>
            </a:endParaRPr>
          </a:p>
          <a:p>
            <a:pPr marL="228600" indent="-228600">
              <a:buFont typeface="+mj-lt"/>
              <a:buAutoNum type="arabicPeriod"/>
              <a:defRPr/>
            </a:pPr>
            <a:r>
              <a:rPr lang="en-US" sz="1000" u="sng" dirty="0">
                <a:latin typeface="Arial" pitchFamily="34" charset="0"/>
                <a:cs typeface="Arial" pitchFamily="34" charset="0"/>
              </a:rPr>
              <a:t>Auto-ignition temperature</a:t>
            </a:r>
            <a:r>
              <a:rPr lang="en-US" sz="1000" dirty="0">
                <a:latin typeface="Arial" pitchFamily="34" charset="0"/>
                <a:cs typeface="Arial" pitchFamily="34" charset="0"/>
              </a:rPr>
              <a:t>: The minimum temperature required to ignite a gas or vapor to spontaneously combust in air without a spark or flame being present.</a:t>
            </a:r>
          </a:p>
          <a:p>
            <a:pPr marL="228600" indent="-228600">
              <a:buFont typeface="+mj-lt"/>
              <a:buAutoNum type="arabicPeriod"/>
              <a:defRPr/>
            </a:pPr>
            <a:endParaRPr lang="en-US" sz="1000" dirty="0">
              <a:latin typeface="Arial" pitchFamily="34" charset="0"/>
              <a:cs typeface="Arial" pitchFamily="34" charset="0"/>
            </a:endParaRPr>
          </a:p>
          <a:p>
            <a:pPr marL="228600" indent="-228600">
              <a:buFont typeface="+mj-lt"/>
              <a:buAutoNum type="arabicPeriod"/>
              <a:defRPr/>
            </a:pPr>
            <a:r>
              <a:rPr lang="en-US" sz="1000" u="sng" dirty="0">
                <a:latin typeface="Arial" pitchFamily="34" charset="0"/>
                <a:cs typeface="Arial" pitchFamily="34" charset="0"/>
              </a:rPr>
              <a:t>Specific gravity</a:t>
            </a:r>
            <a:r>
              <a:rPr lang="en-US" sz="1000" dirty="0">
                <a:latin typeface="Arial" pitchFamily="34" charset="0"/>
                <a:cs typeface="Arial" pitchFamily="34" charset="0"/>
              </a:rPr>
              <a:t>: The ratio of the density of a substance to the density of water.</a:t>
            </a:r>
          </a:p>
          <a:p>
            <a:pPr marL="228600" indent="-228600">
              <a:buFont typeface="+mj-lt"/>
              <a:buAutoNum type="arabicPeriod"/>
              <a:defRPr/>
            </a:pPr>
            <a:endParaRPr lang="en-US" sz="1000" dirty="0">
              <a:latin typeface="Arial" pitchFamily="34" charset="0"/>
              <a:cs typeface="Arial" pitchFamily="34" charset="0"/>
            </a:endParaRPr>
          </a:p>
          <a:p>
            <a:pPr marL="228600" indent="-228600">
              <a:buFont typeface="+mj-lt"/>
              <a:buAutoNum type="arabicPeriod"/>
              <a:defRPr/>
            </a:pPr>
            <a:r>
              <a:rPr lang="en-US" sz="1000" u="sng" dirty="0">
                <a:latin typeface="Arial" pitchFamily="34" charset="0"/>
                <a:cs typeface="Arial" pitchFamily="34" charset="0"/>
              </a:rPr>
              <a:t>Vapor pressure</a:t>
            </a:r>
            <a:r>
              <a:rPr lang="en-US" sz="1000" dirty="0">
                <a:latin typeface="Arial" pitchFamily="34" charset="0"/>
                <a:cs typeface="Arial" pitchFamily="34" charset="0"/>
              </a:rPr>
              <a:t>: The pressure exerted by a vapor that is in equilibrium with its solid or liquid form.</a:t>
            </a:r>
          </a:p>
          <a:p>
            <a:pPr marL="228600" indent="-228600">
              <a:buFont typeface="+mj-lt"/>
              <a:buAutoNum type="arabicPeriod"/>
              <a:defRPr/>
            </a:pPr>
            <a:endParaRPr lang="en-US" sz="1000" dirty="0">
              <a:latin typeface="Arial" pitchFamily="34" charset="0"/>
              <a:cs typeface="Arial" pitchFamily="34" charset="0"/>
            </a:endParaRPr>
          </a:p>
          <a:p>
            <a:pPr marL="228600" indent="-228600">
              <a:buFont typeface="+mj-lt"/>
              <a:buAutoNum type="arabicPeriod"/>
              <a:defRPr/>
            </a:pPr>
            <a:r>
              <a:rPr lang="en-US" sz="1000" u="sng" dirty="0">
                <a:latin typeface="Arial" pitchFamily="34" charset="0"/>
                <a:cs typeface="Arial" pitchFamily="34" charset="0"/>
              </a:rPr>
              <a:t>Vapor density</a:t>
            </a:r>
            <a:r>
              <a:rPr lang="en-US" sz="1000" dirty="0">
                <a:latin typeface="Arial" pitchFamily="34" charset="0"/>
                <a:cs typeface="Arial" pitchFamily="34" charset="0"/>
              </a:rPr>
              <a:t>: Relative weight of a gas or vapor in comparison to air.</a:t>
            </a:r>
          </a:p>
          <a:p>
            <a:pPr marL="228600" indent="-228600">
              <a:buFont typeface="+mj-lt"/>
              <a:buAutoNum type="arabicPeriod"/>
              <a:defRPr/>
            </a:pPr>
            <a:endParaRPr lang="en-US" sz="1000" dirty="0">
              <a:latin typeface="Arial" pitchFamily="34" charset="0"/>
              <a:cs typeface="Arial" pitchFamily="34" charset="0"/>
            </a:endParaRPr>
          </a:p>
          <a:p>
            <a:pPr marL="228600" indent="-228600">
              <a:buFont typeface="+mj-lt"/>
              <a:buAutoNum type="arabicPeriod"/>
              <a:defRPr/>
            </a:pPr>
            <a:r>
              <a:rPr lang="en-US" sz="1000" u="sng" dirty="0">
                <a:latin typeface="Arial" pitchFamily="34" charset="0"/>
                <a:cs typeface="Arial" pitchFamily="34" charset="0"/>
              </a:rPr>
              <a:t>Boiling point</a:t>
            </a:r>
            <a:r>
              <a:rPr lang="en-US" sz="1000" dirty="0">
                <a:latin typeface="Arial" pitchFamily="34" charset="0"/>
                <a:cs typeface="Arial" pitchFamily="34" charset="0"/>
              </a:rPr>
              <a:t>: The temperature at which the vapor pressure of a liquid equals the environmental pressure surrounding the liquid.</a:t>
            </a:r>
          </a:p>
          <a:p>
            <a:pPr marL="228600" indent="-228600">
              <a:buFont typeface="+mj-lt"/>
              <a:buAutoNum type="arabicPeriod"/>
              <a:defRPr/>
            </a:pPr>
            <a:endParaRPr lang="en-US" sz="1000" dirty="0">
              <a:latin typeface="Arial" pitchFamily="34" charset="0"/>
              <a:cs typeface="Arial" pitchFamily="34" charset="0"/>
            </a:endParaRPr>
          </a:p>
          <a:p>
            <a:pPr marL="228600" indent="-228600">
              <a:buFont typeface="+mj-lt"/>
              <a:buAutoNum type="arabicPeriod"/>
              <a:defRPr/>
            </a:pPr>
            <a:r>
              <a:rPr lang="en-US" sz="1000" u="sng" dirty="0">
                <a:latin typeface="Arial" pitchFamily="34" charset="0"/>
                <a:cs typeface="Arial" pitchFamily="34" charset="0"/>
              </a:rPr>
              <a:t>Flammable range (Upper Explosive Limit [UEL] – Lower Explosive Limit [LEL])</a:t>
            </a:r>
            <a:r>
              <a:rPr lang="en-US" sz="1000" dirty="0">
                <a:latin typeface="Arial" pitchFamily="34" charset="0"/>
                <a:cs typeface="Arial" pitchFamily="34" charset="0"/>
              </a:rPr>
              <a:t>: Concentration range for a gas or vapor within which a fire may result if an ignition source is introduced; includes an upper and a lower limit between which the fire danger lies.</a:t>
            </a:r>
          </a:p>
          <a:p>
            <a:pPr marL="228600" indent="-228600">
              <a:buFont typeface="+mj-lt"/>
              <a:buAutoNum type="arabicPeriod"/>
              <a:defRPr/>
            </a:pPr>
            <a:endParaRPr lang="en-US" sz="1000" dirty="0">
              <a:latin typeface="Arial" pitchFamily="34" charset="0"/>
              <a:cs typeface="Arial" pitchFamily="34" charset="0"/>
            </a:endParaRPr>
          </a:p>
          <a:p>
            <a:pPr marL="228600" indent="-228600">
              <a:buFont typeface="+mj-lt"/>
              <a:buAutoNum type="arabicPeriod"/>
              <a:defRPr/>
            </a:pPr>
            <a:r>
              <a:rPr lang="en-US" sz="1000" u="sng" dirty="0">
                <a:latin typeface="Arial" pitchFamily="34" charset="0"/>
                <a:cs typeface="Arial" pitchFamily="34" charset="0"/>
              </a:rPr>
              <a:t>Toxicity</a:t>
            </a:r>
            <a:r>
              <a:rPr lang="en-US" sz="1000" dirty="0">
                <a:latin typeface="Arial" pitchFamily="34" charset="0"/>
                <a:cs typeface="Arial" pitchFamily="34" charset="0"/>
              </a:rPr>
              <a:t>: The degree to which a substance can harm humans or animals if absorbed, inhaled, injected or ingested.</a:t>
            </a:r>
          </a:p>
          <a:p>
            <a:pPr marL="228600" indent="-228600">
              <a:buFont typeface="+mj-lt"/>
              <a:buAutoNum type="arabicPeriod"/>
              <a:defRPr/>
            </a:pPr>
            <a:endParaRPr lang="en-US" sz="1000" dirty="0">
              <a:latin typeface="Arial" pitchFamily="34" charset="0"/>
              <a:cs typeface="Arial" pitchFamily="34" charset="0"/>
            </a:endParaRPr>
          </a:p>
          <a:p>
            <a:pPr marL="228600" indent="-228600">
              <a:buFont typeface="+mj-lt"/>
              <a:buAutoNum type="arabicPeriod"/>
              <a:defRPr/>
            </a:pPr>
            <a:r>
              <a:rPr lang="en-US" sz="1000" u="sng" dirty="0">
                <a:latin typeface="Arial" pitchFamily="34" charset="0"/>
                <a:cs typeface="Arial" pitchFamily="34" charset="0"/>
              </a:rPr>
              <a:t>Flammable liquid</a:t>
            </a:r>
            <a:r>
              <a:rPr lang="en-US" sz="1000" dirty="0">
                <a:latin typeface="Arial" pitchFamily="34" charset="0"/>
                <a:cs typeface="Arial" pitchFamily="34" charset="0"/>
              </a:rPr>
              <a:t>: Any liquid with a flash point under 100°F; referred to as Class I liquids; examples are gasoline and ethanol.</a:t>
            </a:r>
          </a:p>
          <a:p>
            <a:pPr marL="228600" indent="-228600">
              <a:buFont typeface="+mj-lt"/>
              <a:buAutoNum type="arabicPeriod"/>
              <a:defRPr/>
            </a:pPr>
            <a:endParaRPr lang="en-US" sz="1000" dirty="0">
              <a:latin typeface="Arial" pitchFamily="34" charset="0"/>
              <a:cs typeface="Arial" pitchFamily="34" charset="0"/>
            </a:endParaRPr>
          </a:p>
          <a:p>
            <a:pPr marL="228600" indent="-228600">
              <a:buFont typeface="+mj-lt"/>
              <a:buAutoNum type="arabicPeriod"/>
              <a:defRPr/>
            </a:pPr>
            <a:endParaRPr lang="en-US" dirty="0"/>
          </a:p>
        </p:txBody>
      </p:sp>
      <p:sp>
        <p:nvSpPr>
          <p:cNvPr id="39940" name="Slide Number Placeholder 3">
            <a:extLst>
              <a:ext uri="{FF2B5EF4-FFF2-40B4-BE49-F238E27FC236}">
                <a16:creationId xmlns:a16="http://schemas.microsoft.com/office/drawing/2014/main" id="{A0F9E7AD-4FBB-4FB1-B2AF-781DA0A814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95B0301-86B9-4E33-A364-61AD8BD071C5}" type="slidenum">
              <a:rPr lang="en-US" altLang="en-US" smtClean="0"/>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0253F71-AFA9-4661-8E8F-DF96B831F0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E192BE9-8A85-451B-B626-9851C78F16B5}"/>
              </a:ext>
            </a:extLst>
          </p:cNvPr>
          <p:cNvSpPr>
            <a:spLocks noGrp="1"/>
          </p:cNvSpPr>
          <p:nvPr>
            <p:ph type="body" idx="1"/>
          </p:nvPr>
        </p:nvSpPr>
        <p:spPr/>
        <p:txBody>
          <a:bodyPr>
            <a:normAutofit fontScale="92500" lnSpcReduction="20000"/>
          </a:bodyPr>
          <a:lstStyle/>
          <a:p>
            <a:pPr>
              <a:defRPr/>
            </a:pPr>
            <a:r>
              <a:rPr lang="en-US" sz="1000" b="1" dirty="0">
                <a:latin typeface="Arial" pitchFamily="34" charset="0"/>
                <a:cs typeface="Arial" pitchFamily="34" charset="0"/>
              </a:rPr>
              <a:t>Group Discussion:</a:t>
            </a:r>
          </a:p>
          <a:p>
            <a:pPr>
              <a:defRPr/>
            </a:pPr>
            <a:r>
              <a:rPr lang="en-US" sz="1000" i="1" dirty="0">
                <a:latin typeface="Arial" pitchFamily="34" charset="0"/>
                <a:cs typeface="Arial" pitchFamily="34" charset="0"/>
              </a:rPr>
              <a:t>Ask participants:</a:t>
            </a:r>
          </a:p>
          <a:p>
            <a:pPr marL="171450" indent="-171450">
              <a:buFont typeface="Arial" pitchFamily="34" charset="0"/>
              <a:buChar char="•"/>
              <a:defRPr/>
            </a:pPr>
            <a:r>
              <a:rPr lang="en-US" sz="1000" i="1" dirty="0">
                <a:latin typeface="Arial" pitchFamily="34" charset="0"/>
                <a:cs typeface="Arial" pitchFamily="34" charset="0"/>
              </a:rPr>
              <a:t>Are you surprised by any of the differences between gasoline and ethanol?</a:t>
            </a:r>
          </a:p>
          <a:p>
            <a:pPr marL="171450" indent="-171450">
              <a:buFont typeface="Arial" pitchFamily="34" charset="0"/>
              <a:buChar char="•"/>
              <a:defRPr/>
            </a:pPr>
            <a:r>
              <a:rPr lang="en-US" sz="1000" i="1" dirty="0">
                <a:latin typeface="Arial" pitchFamily="34" charset="0"/>
                <a:cs typeface="Arial" pitchFamily="34" charset="0"/>
              </a:rPr>
              <a:t>Which differences are going to be of most concern to emergency responders?</a:t>
            </a:r>
          </a:p>
          <a:p>
            <a:pPr marL="171450" indent="-171450">
              <a:buFont typeface="Arial" pitchFamily="34" charset="0"/>
              <a:buChar char="•"/>
              <a:defRPr/>
            </a:pPr>
            <a:r>
              <a:rPr lang="en-US" sz="1000" i="1" dirty="0">
                <a:latin typeface="Arial" pitchFamily="34" charset="0"/>
                <a:cs typeface="Arial" pitchFamily="34" charset="0"/>
              </a:rPr>
              <a:t>Mixed blends of fuel present interesting situations for emergency responders. Water is a readily available firefighting agent, and we have discussed how the fuel mixtures react with water. What other hazards are associated with ethanol and ethanol blends, and what can be done to minimize these hazards?</a:t>
            </a:r>
          </a:p>
          <a:p>
            <a:pPr marL="628650" lvl="1" indent="-171450">
              <a:buFont typeface="Arial" pitchFamily="34" charset="0"/>
              <a:buChar char="•"/>
              <a:defRPr/>
            </a:pPr>
            <a:r>
              <a:rPr lang="en-US" sz="1000" b="1" i="1" dirty="0">
                <a:latin typeface="Arial" pitchFamily="34" charset="0"/>
                <a:cs typeface="Arial" pitchFamily="34" charset="0"/>
              </a:rPr>
              <a:t>Answers:</a:t>
            </a:r>
            <a:r>
              <a:rPr lang="en-US" sz="1000" i="1" dirty="0">
                <a:latin typeface="Arial" pitchFamily="34" charset="0"/>
                <a:cs typeface="Arial" pitchFamily="34" charset="0"/>
              </a:rPr>
              <a:t>  Flammability, respiratory, and contact hazards. Also, the issue of conductivity which demands that grounding and bonding be part of the tactical plan for transfers. The proper use of protective equipment such as eye protection, self-contained breathing apparatus (SCBA), flame resistant clothing, and appropriate gloves.</a:t>
            </a:r>
          </a:p>
          <a:p>
            <a:pPr>
              <a:defRPr/>
            </a:pP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To summarize, we learned that ethanol is a polar solvent that is miscible with water and is flammable. When water becomes a factor in an ethanol-blended fuel incident, phase separation will most likely occur. The ethanol will be the last fuel to burn and it may burn with little or no visible smoke or flame production. </a:t>
            </a:r>
          </a:p>
          <a:p>
            <a:pPr>
              <a:defRPr/>
            </a:pP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When dealing with ethanol-involved incidents, it is important to consider strategies and tactics that will maximize protection to emergency responders and the affected community and stabilize the incident efficiently and effectively, while also being mindful of environmental issues.</a:t>
            </a:r>
          </a:p>
          <a:p>
            <a:pPr>
              <a:defRPr/>
            </a:pP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If offensive foam operations are being considered, then the most effective resource for keeping an ethanol or ethanol-blended fuel fire under control is the use of alcohol-resistant (AR) foam, more commonly known as AR-AFFF. </a:t>
            </a:r>
          </a:p>
          <a:p>
            <a:pPr>
              <a:defRPr/>
            </a:pP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Because the AR foam is universally suitable for use on both ethanol-blended and straight hydrocarbon fires, the best practice is for emergency responders to keep an appropriate amount of AR-AFFF foam concentrate readily available for these incidents. </a:t>
            </a:r>
          </a:p>
          <a:p>
            <a:pPr>
              <a:defRPr/>
            </a:pPr>
            <a:endParaRPr lang="en-US" sz="1000" dirty="0">
              <a:latin typeface="Arial" pitchFamily="34" charset="0"/>
              <a:cs typeface="Arial" pitchFamily="34" charset="0"/>
            </a:endParaRPr>
          </a:p>
          <a:p>
            <a:pPr>
              <a:defRPr/>
            </a:pPr>
            <a:endParaRPr lang="en-US" sz="1000" dirty="0">
              <a:latin typeface="Arial" pitchFamily="34" charset="0"/>
              <a:cs typeface="Arial" pitchFamily="34" charset="0"/>
            </a:endParaRPr>
          </a:p>
          <a:p>
            <a:pPr>
              <a:defRPr/>
            </a:pPr>
            <a:endParaRPr lang="en-US" sz="1000" dirty="0">
              <a:latin typeface="Arial" pitchFamily="34" charset="0"/>
              <a:cs typeface="Arial" pitchFamily="34" charset="0"/>
            </a:endParaRPr>
          </a:p>
        </p:txBody>
      </p:sp>
      <p:sp>
        <p:nvSpPr>
          <p:cNvPr id="41988" name="Slide Number Placeholder 3">
            <a:extLst>
              <a:ext uri="{FF2B5EF4-FFF2-40B4-BE49-F238E27FC236}">
                <a16:creationId xmlns:a16="http://schemas.microsoft.com/office/drawing/2014/main" id="{06E01244-CCE6-4183-8BD8-83A1244D9D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56ECE53-1932-4580-BE63-B20D1C0774DD}" type="slidenum">
              <a:rPr lang="en-US" altLang="en-US" smtClean="0"/>
              <a:pPr>
                <a:spcBef>
                  <a:spcPct val="0"/>
                </a:spcBef>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F99768B8-1E1E-4707-8A4A-75E6CC36F9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34216B23-4FF3-4B2E-B0D9-565CEA5794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Enabling Objectives</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1. Compare the chemistry of gasoline, ethanol, and ethanol-blended fuels.</a:t>
            </a: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2. Describe the characteristics of ethanol-blended fuels.</a:t>
            </a:r>
          </a:p>
          <a:p>
            <a:endParaRPr lang="en-US" altLang="en-US" dirty="0">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F0CEDA34-51D6-4855-8349-30270FEBD9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AF8DA0D-7235-4910-B0CD-B98B0BF6D9F5}" type="slidenum">
              <a:rPr lang="en-US" altLang="en-US" smtClean="0"/>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D412D097-1233-4314-ABC0-F87896C800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A1731F6E-10D1-4205-940A-51542C57C7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Show the video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Emergency Response Considerations</a:t>
            </a:r>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 (4:32 to 6:47).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In order to understand the nature of ethanol-blended fuels, emergency responders will need to understand the characteristics of polar solvents and hydrocarbons, their differences, and how these types of products interact.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u="sng" dirty="0">
                <a:latin typeface="Arial" panose="020B0604020202020204" pitchFamily="34" charset="0"/>
                <a:ea typeface="ＭＳ Ｐゴシック" panose="020B0600070205080204" pitchFamily="34" charset="-128"/>
                <a:cs typeface="Arial" panose="020B0604020202020204" pitchFamily="34" charset="0"/>
              </a:rPr>
              <a:t>Ethanol is classified as a polar solvent</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A polar solvent is a compound (such as alcohol, most acids, or ammonia) with a separation of charge in the chemical bonds. These have an affinity for water and will readily go into solution.</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Under some conditions, ethanol-blended fuels will retain certain characteristics as a gasoline-type fuel, and under others it will exhibit polar solvent-type characteristics. Understanding these conditions and characteristics will help emergency responders mitigate their specific incident based on conditions found when arriving on the scene.</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0244" name="Slide Number Placeholder 3">
            <a:extLst>
              <a:ext uri="{FF2B5EF4-FFF2-40B4-BE49-F238E27FC236}">
                <a16:creationId xmlns:a16="http://schemas.microsoft.com/office/drawing/2014/main" id="{5D96D535-CB87-4DC4-B406-640FB6B6FC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FE9D836-861A-4808-ADEC-93682631B84F}"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3067592-5DD4-4792-9A9E-4948DE3032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a:extLst>
              <a:ext uri="{FF2B5EF4-FFF2-40B4-BE49-F238E27FC236}">
                <a16:creationId xmlns:a16="http://schemas.microsoft.com/office/drawing/2014/main" id="{646CEFF2-8329-4F69-8B26-ADD223FC49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Hydrocarbon fuels such as gasoline, diesel fuel, kerosene, jet fuel generally have similar characteristics, whether they are flammable liquids or combustible liquids. In this module we will specifically identify the characteristics of gasoline as they relate to ethanol and gasoline blends.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Gasoline is a hydrocarbon produced from crude oil. It is immiscible with water and will not mix at any concentration. Gasoline has a flash point of approximately -45°F, varying with octane rating. It changes seasonally and is blended specifically for each region of the country. An important point to note is that even in winter weather, gasoline will ignite.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Gasoline has a vapor density between 3 and 4. Therefore, as with all products with a vapor density greater than 1.0, gasoline vapors are heavier than air and will seek low levels or remain close to ground level.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Gasoline has a specific gravity of 0.72-0.76 which indicates it is lighter than water (which has a specific gravity of 1.0).  Therefore, gasoline will float on top of water since it is immiscible or insoluble. Its auto-ignition temperature is greater than 530°F.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Gasoline varies in composition. It is a mixture of many hydrocarbons typically with a boiling point between 100°F and 400°F, but some portions will boil at less than room temperature.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Gasoline is not considered a poison but it does have harmful effects after long-term and high-level exposure that can lead to respiratory failure. Smoke from burning gasoline is black and has toxic components.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toxic components found in gasoline include benzene, toluene, xylene, heptane, and hexane. Gasoline’s greatest hazard is its flammability despite a narrow flammability range (Lower Explosive Limit, or LEL, is 1.4% and the Upper Explosive Limit, or UEL, is 7.6%).</a:t>
            </a:r>
          </a:p>
          <a:p>
            <a:endParaRPr lang="en-US" altLang="en-US" dirty="0">
              <a:solidFill>
                <a:srgbClr val="FFFF00"/>
              </a:solidFill>
              <a:ea typeface="ＭＳ Ｐゴシック" panose="020B0600070205080204" pitchFamily="34" charset="-128"/>
            </a:endParaRPr>
          </a:p>
          <a:p>
            <a:endParaRPr lang="en-US" altLang="en-US" dirty="0">
              <a:solidFill>
                <a:srgbClr val="FFFF00"/>
              </a:solidFill>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4FF64CC1-43E2-49F7-9B56-730148AF74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BE882F0-01C8-4261-9A11-3B925CF46BCA}"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DF93EAA-A581-4DD5-B1B4-46DDFB6F3D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F8F6D8CC-44E4-4D61-91AF-74661329003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spcAft>
                <a:spcPts val="0"/>
              </a:spcAft>
              <a:defRPr/>
            </a:pPr>
            <a:r>
              <a:rPr lang="en-US" sz="1000" dirty="0">
                <a:latin typeface="Arial" pitchFamily="34" charset="0"/>
                <a:ea typeface="Calibri"/>
                <a:cs typeface="Arial" pitchFamily="34" charset="0"/>
              </a:rPr>
              <a:t>Gasoline is produced from crude oil. Crude oil varies greatly in color and viscosity from one oil well to the next and is largely dependent upon the geographic region. Crude oil is transported via pipeline, freighter ship/barge, rail tank car and cargo tank truck to an oil refinery where it is processed into refined products like gasoline. An oil refinery uses engineering techniques such as fractional distillation and alkylation to produce gasoline. </a:t>
            </a:r>
          </a:p>
          <a:p>
            <a:pPr>
              <a:spcBef>
                <a:spcPts val="0"/>
              </a:spcBef>
              <a:spcAft>
                <a:spcPts val="0"/>
              </a:spcAft>
              <a:defRPr/>
            </a:pPr>
            <a:endParaRPr lang="en-US" sz="1000" dirty="0">
              <a:latin typeface="Arial" pitchFamily="34" charset="0"/>
              <a:ea typeface="Calibri"/>
              <a:cs typeface="Arial" pitchFamily="34" charset="0"/>
            </a:endParaRPr>
          </a:p>
          <a:p>
            <a:pPr>
              <a:spcBef>
                <a:spcPts val="0"/>
              </a:spcBef>
              <a:spcAft>
                <a:spcPts val="0"/>
              </a:spcAft>
              <a:defRPr/>
            </a:pPr>
            <a:r>
              <a:rPr lang="en-US" sz="1000" dirty="0">
                <a:latin typeface="Arial" pitchFamily="34" charset="0"/>
                <a:ea typeface="Calibri"/>
                <a:cs typeface="Arial" pitchFamily="34" charset="0"/>
              </a:rPr>
              <a:t>Like crude oil, gasoline is also transported via pipeline, freighter ship/barge, rail tank car and cargo tank truck until it ultimately reaches retail fueling stations and consumers.</a:t>
            </a:r>
          </a:p>
          <a:p>
            <a:pPr marL="231775" indent="-231775">
              <a:defRPr/>
            </a:pPr>
            <a:endParaRPr lang="en-US" sz="1000" dirty="0">
              <a:latin typeface="Arial" pitchFamily="34" charset="0"/>
              <a:ea typeface="ＭＳ Ｐゴシック" pitchFamily="34" charset="-128"/>
              <a:cs typeface="Arial" pitchFamily="34" charset="0"/>
            </a:endParaRPr>
          </a:p>
        </p:txBody>
      </p:sp>
      <p:sp>
        <p:nvSpPr>
          <p:cNvPr id="14340" name="Slide Number Placeholder 3">
            <a:extLst>
              <a:ext uri="{FF2B5EF4-FFF2-40B4-BE49-F238E27FC236}">
                <a16:creationId xmlns:a16="http://schemas.microsoft.com/office/drawing/2014/main" id="{642ED730-70E6-4EBB-9C90-2C88C789C1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C9F7FAD-4006-42C1-8069-A2AC95B95BF5}"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BA3C171-95DB-4E07-82FD-1CFCE1DB75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B979F8E2-3D24-4B08-951F-2B64D2FF52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Ethanol is a renewable fuel source produced by a fermentation and distillation process of sugars and starches found in grain like corn and sorghum, beverage and food waste, and cellulosic biomass like corn stover and switchgrass.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Like gasoline production, an ethanol biorefinery uses engineering techniques such as distillation and dehydration to produce fuel grade ethanol. Ethanol for use in motor fuel blends will generally be denatured with 2-5% gasoline or a similar hydrocarbon before being transported to bulk storage facilities.</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Denaturant has minimal effects on the overall characteristics of ethanol with the exception of further depressing the flash point.  This training program focuses on denatured fuel ethanol.</a:t>
            </a:r>
          </a:p>
        </p:txBody>
      </p:sp>
      <p:sp>
        <p:nvSpPr>
          <p:cNvPr id="16388" name="Slide Number Placeholder 3">
            <a:extLst>
              <a:ext uri="{FF2B5EF4-FFF2-40B4-BE49-F238E27FC236}">
                <a16:creationId xmlns:a16="http://schemas.microsoft.com/office/drawing/2014/main" id="{AB28E3D3-C76A-4E63-98DB-84486819B1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9533C92-208E-4F7D-9094-81845E941BE0}"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B288BBC-297A-4965-AEAF-328E09F0A211}"/>
              </a:ext>
            </a:extLst>
          </p:cNvPr>
          <p:cNvSpPr>
            <a:spLocks noGrp="1" noRot="1" noChangeAspect="1" noTextEdit="1"/>
          </p:cNvSpPr>
          <p:nvPr>
            <p:ph type="sldImg"/>
          </p:nvPr>
        </p:nvSpPr>
        <p:spPr bwMode="auto">
          <a:xfrm>
            <a:off x="407988"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5D9BB09-A694-4702-A04E-77E44F4A9B69}"/>
              </a:ext>
            </a:extLst>
          </p:cNvPr>
          <p:cNvSpPr>
            <a:spLocks noGrp="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53" tIns="45976" rIns="91953" bIns="45976" numCol="1" anchor="t" anchorCtr="0" compatLnSpc="1">
            <a:prstTxWarp prst="textNoShape">
              <a:avLst/>
            </a:prstTxWarp>
          </a:bodyPr>
          <a:lstStyle/>
          <a:p>
            <a:pPr eaLnBrk="1" hangingPunct="1"/>
            <a:r>
              <a:rPr lang="en-US" altLang="en-US" sz="1000" dirty="0">
                <a:latin typeface="Arial" panose="020B0604020202020204" pitchFamily="34" charset="0"/>
                <a:ea typeface="ＭＳ Ｐゴシック" panose="020B0600070205080204" pitchFamily="34" charset="-128"/>
                <a:cs typeface="Arial" panose="020B0604020202020204" pitchFamily="34" charset="0"/>
              </a:rPr>
              <a:t>Most ethanol is produced using the dry mill process, with the remaining processed by wet mills. The main difference between the two processes is the initial treatment of the grain.</a:t>
            </a:r>
          </a:p>
          <a:p>
            <a:pPr eaLnBrk="1" hangingPunct="1"/>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1000" dirty="0">
                <a:latin typeface="Arial" panose="020B0604020202020204" pitchFamily="34" charset="0"/>
                <a:ea typeface="ＭＳ Ｐゴシック" panose="020B0600070205080204" pitchFamily="34" charset="-128"/>
                <a:cs typeface="Arial" panose="020B0604020202020204" pitchFamily="34" charset="0"/>
              </a:rPr>
              <a:t>In dry milling, the entire grain kernel is first ground into flour (or "meal”), then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slurried</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with water to form a "mash.” Enzymes are added to the mash to convert the starch to a simple sugar. The mash is cooked then cooled and transferred to fermenters.  At this point yeast is added and the conversion of sugar to alcohol and carbon dioxide (CO2) begins.</a:t>
            </a:r>
          </a:p>
          <a:p>
            <a:pPr eaLnBrk="1" hangingPunct="1"/>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fermentation process generally takes about 40 to 50 hours. After fermentation, the resulting "beer" is transferred to distillation columns. The ethanol is concentrated to 190 proof (95% ethanol) using conventional distillation and then is dehydrated to approximately 200 proof (100% ethanol) in a molecular sieve system.</a:t>
            </a:r>
          </a:p>
          <a:p>
            <a:pPr eaLnBrk="1" hangingPunct="1"/>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anhydrous ethanol is then blended with about 2-5% denaturant (such as natural gasoline) to render it undrinkable and thus not subject to beverage alcohol tax. It is then ready for shipment to gasoline terminals or retailers.</a:t>
            </a:r>
          </a:p>
          <a:p>
            <a:pPr eaLnBrk="1" hangingPunct="1"/>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remaining leftovers from the ethanol production process are called “co-products.”  The coarse grain and syrup that are left over are then dried together to produce dried distillers grains with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solubles</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or DDGS, which is a high-quality, nutritious livestock feed. The high-grade, biogenic CO2 released during fermentation can also be captured and sold for use in carbonating soft drinks and beverages and the manufacture of dry ice.</a:t>
            </a:r>
          </a:p>
        </p:txBody>
      </p:sp>
      <p:sp>
        <p:nvSpPr>
          <p:cNvPr id="18436" name="Slide Number Placeholder 3">
            <a:extLst>
              <a:ext uri="{FF2B5EF4-FFF2-40B4-BE49-F238E27FC236}">
                <a16:creationId xmlns:a16="http://schemas.microsoft.com/office/drawing/2014/main" id="{B55F6082-9C61-442A-862E-96100C84ABC1}"/>
              </a:ext>
            </a:extLst>
          </p:cNvPr>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3" tIns="45976" rIns="91953" bIns="45976" anchor="b"/>
          <a:lstStyle>
            <a:lvl1pPr defTabSz="9064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64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64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64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64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64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64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64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64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3FB8ED64-03C6-41B5-8FA1-926B41922F9B}" type="slidenum">
              <a:rPr lang="en-US" altLang="en-US"/>
              <a:pPr algn="r" eaLnBrk="1" hangingPunct="1">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D7AF3DA-E92C-4CC4-B1C0-9F231D8AEC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49C0893A-2049-404B-A01F-650798301F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Denatured </a:t>
            </a:r>
            <a:r>
              <a:rPr lang="en-US" sz="1800" dirty="0">
                <a:effectLst/>
                <a:latin typeface="Calibri" panose="020F0502020204030204" pitchFamily="34" charset="0"/>
                <a:ea typeface="Calibri" panose="020F0502020204030204" pitchFamily="34" charset="0"/>
                <a:cs typeface="Times New Roman" panose="02020603050405020304" pitchFamily="18" charset="0"/>
              </a:rPr>
              <a:t>fuel ethanol is a polar solvent and is water-soluble. A polar solvent is a compound such as alcohol, most acids, or ammonia with a separation of charge in the chemical bonds. These have an affinity for water and will readily go into solution.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Denatured fuel ethanol has a flash point of -5°F and a vapor density of 1.5, which indicates that it is heavier than air. Consequently, ethanol vapors like gasoline will seek lower altitudes and/or lower depressions in the surrounding terrain of an incident. Denatured fuel ethanol’s specific gravity is 0.79, which indicates it is lighter than water and it has an auto-ignition temperature of 709°F and a boiling point of 165-175°F.</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Like gasoline, denatured fuel ethanol’s greatest hazard as a motor fuel component is its flammability. It has a wider flammable range than gasoline with a lower explosive limit of 3% and an upper explosive limit of 19%. </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0484" name="Slide Number Placeholder 3">
            <a:extLst>
              <a:ext uri="{FF2B5EF4-FFF2-40B4-BE49-F238E27FC236}">
                <a16:creationId xmlns:a16="http://schemas.microsoft.com/office/drawing/2014/main" id="{3E02BCEC-CFE0-4C41-9332-77A6F6C852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F8CE6E8-5616-4307-9DAD-292177FBEC7B}"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01D4F47-6E25-4EA4-A91A-CBE6A6741C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7D455CC-5A15-4622-B319-96F65B232D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chart displays some very similar properties between gasoline and denatured fuel ethanol. Just as important, however, are also very different inherent properties.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Gasoline is a complex mixture of over 500 compounds that may have between five and 12 carbon atoms. Denatured fuel ethanol is a two-carbon alcohol, also referred to as ethyl alcohol, that has 2-5% of a denaturant such as gasoline added to render the product undrinkable.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Both gasoline and ethanol are very flammable products; gasoline has a lower flash point of -45°F compared to -5°F for ethanol. The densities of gasoline and denatured fuel ethanol are similar; both fuels are lighter than water which has a density of 1.0.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Gasoline has a very broad boiling point range which indicates components will boil off over a broad temperature range. Ethanol, on the other hand, has a very narrow boiling point range. Ethanol has a lower vapor pressure than gasoline at 3 psi vs. 8-15 psi for gasoline.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Note the differences in the flammability ranges for these two products. It is also important to understand the great difference between the water solubility of ethanol vs. gasoline.</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*Please note that the flammable range may expand depending on the actual ethanol blend. For example, E85 represents one of the most expanded flammable ranges for ethanol-blended fuel products with a flammability range of 1.4-19%.</a:t>
            </a:r>
          </a:p>
        </p:txBody>
      </p:sp>
      <p:sp>
        <p:nvSpPr>
          <p:cNvPr id="22532" name="Slide Number Placeholder 3">
            <a:extLst>
              <a:ext uri="{FF2B5EF4-FFF2-40B4-BE49-F238E27FC236}">
                <a16:creationId xmlns:a16="http://schemas.microsoft.com/office/drawing/2014/main" id="{07C4AC5B-B7EB-4230-85E7-CEF6FB59CC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BC3C25-697A-48FD-854E-1FBB7CBB1404}"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765ADEE-3BA8-4AE3-86EC-3F0BFF76EDDD}"/>
              </a:ext>
            </a:extLst>
          </p:cNvPr>
          <p:cNvSpPr>
            <a:spLocks noGrp="1" noChangeArrowheads="1"/>
          </p:cNvSpPr>
          <p:nvPr>
            <p:ph type="sldNum" sz="quarter" idx="10"/>
          </p:nvPr>
        </p:nvSpPr>
        <p:spPr/>
        <p:txBody>
          <a:bodyPr/>
          <a:lstStyle>
            <a:lvl1pPr>
              <a:defRPr/>
            </a:lvl1pPr>
          </a:lstStyle>
          <a:p>
            <a:pPr>
              <a:defRPr/>
            </a:pPr>
            <a:fld id="{73B2F404-240B-44D0-9C6C-26CD2E1464D8}" type="slidenum">
              <a:rPr lang="en-US" altLang="en-US"/>
              <a:pPr>
                <a:defRPr/>
              </a:pPr>
              <a:t>‹#›</a:t>
            </a:fld>
            <a:endParaRPr lang="en-US" altLang="en-US"/>
          </a:p>
        </p:txBody>
      </p:sp>
    </p:spTree>
    <p:extLst>
      <p:ext uri="{BB962C8B-B14F-4D97-AF65-F5344CB8AC3E}">
        <p14:creationId xmlns:p14="http://schemas.microsoft.com/office/powerpoint/2010/main" val="865574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B2B02985-5AF7-4AE3-BCA8-8203EE19A3F8}"/>
              </a:ext>
            </a:extLst>
          </p:cNvPr>
          <p:cNvSpPr>
            <a:spLocks noGrp="1" noChangeArrowheads="1"/>
          </p:cNvSpPr>
          <p:nvPr>
            <p:ph type="sldNum" sz="quarter" idx="10"/>
          </p:nvPr>
        </p:nvSpPr>
        <p:spPr/>
        <p:txBody>
          <a:bodyPr/>
          <a:lstStyle>
            <a:lvl1pPr>
              <a:defRPr/>
            </a:lvl1pPr>
          </a:lstStyle>
          <a:p>
            <a:pPr>
              <a:defRPr/>
            </a:pPr>
            <a:fld id="{1FAB8A18-2C3B-4EF4-A629-C7E08B962BC6}" type="slidenum">
              <a:rPr lang="en-US" altLang="en-US"/>
              <a:pPr>
                <a:defRPr/>
              </a:pPr>
              <a:t>‹#›</a:t>
            </a:fld>
            <a:endParaRPr lang="en-US" altLang="en-US"/>
          </a:p>
        </p:txBody>
      </p:sp>
    </p:spTree>
    <p:extLst>
      <p:ext uri="{BB962C8B-B14F-4D97-AF65-F5344CB8AC3E}">
        <p14:creationId xmlns:p14="http://schemas.microsoft.com/office/powerpoint/2010/main" val="10618151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6F0B93D-BE2C-4671-9FB5-2FA1FAB23A4A}"/>
              </a:ext>
            </a:extLst>
          </p:cNvPr>
          <p:cNvSpPr>
            <a:spLocks noGrp="1"/>
          </p:cNvSpPr>
          <p:nvPr>
            <p:ph type="title"/>
          </p:nvPr>
        </p:nvSpPr>
        <p:spPr bwMode="auto">
          <a:xfrm>
            <a:off x="609600" y="838200"/>
            <a:ext cx="1097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Heading template</a:t>
            </a:r>
          </a:p>
        </p:txBody>
      </p:sp>
      <p:sp>
        <p:nvSpPr>
          <p:cNvPr id="1027" name="Text Placeholder 2">
            <a:extLst>
              <a:ext uri="{FF2B5EF4-FFF2-40B4-BE49-F238E27FC236}">
                <a16:creationId xmlns:a16="http://schemas.microsoft.com/office/drawing/2014/main" id="{A61F4594-3138-4E16-8A3E-ACA044D60367}"/>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D7EBE344-2E48-478A-940D-53E9082490D7}"/>
              </a:ext>
            </a:extLst>
          </p:cNvPr>
          <p:cNvSpPr>
            <a:spLocks noGrp="1"/>
          </p:cNvSpPr>
          <p:nvPr>
            <p:ph type="ftr" sz="quarter" idx="3"/>
          </p:nvPr>
        </p:nvSpPr>
        <p:spPr>
          <a:xfrm>
            <a:off x="304800" y="2286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103FF601-8CDB-4775-94AF-EAE1E7D47D57}"/>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488EBE74-CEE7-470C-BA7A-6D6228F58E52}" type="slidenum">
              <a:rPr lang="en-US" altLang="en-US"/>
              <a:pPr>
                <a:defRPr/>
              </a:pPr>
              <a:t>‹#›</a:t>
            </a:fld>
            <a:endParaRPr lang="en-US" altLang="en-US"/>
          </a:p>
        </p:txBody>
      </p:sp>
      <p:sp>
        <p:nvSpPr>
          <p:cNvPr id="7" name="Rectangle 9">
            <a:extLst>
              <a:ext uri="{FF2B5EF4-FFF2-40B4-BE49-F238E27FC236}">
                <a16:creationId xmlns:a16="http://schemas.microsoft.com/office/drawing/2014/main" id="{36A9FC7A-D486-499D-BC9B-176FE14D6D24}"/>
              </a:ext>
            </a:extLst>
          </p:cNvPr>
          <p:cNvSpPr txBox="1">
            <a:spLocks noChangeArrowheads="1"/>
          </p:cNvSpPr>
          <p:nvPr userDrawn="1"/>
        </p:nvSpPr>
        <p:spPr>
          <a:xfrm>
            <a:off x="4572000" y="6191250"/>
            <a:ext cx="2844800" cy="365125"/>
          </a:xfrm>
          <a:prstGeom prst="rect">
            <a:avLst/>
          </a:prstGeo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fld id="{F322E28D-8E54-4315-B796-F213388A99EE}" type="slidenum">
              <a:rPr lang="en-US" altLang="en-US" sz="1200" b="1" smtClean="0">
                <a:solidFill>
                  <a:schemeClr val="bg1"/>
                </a:solidFill>
                <a:latin typeface="Calibri" panose="020F0502020204030204" pitchFamily="34" charset="0"/>
                <a:cs typeface="Arial" panose="020B0604020202020204" pitchFamily="34" charset="0"/>
              </a:rPr>
              <a:pPr algn="ctr" eaLnBrk="1" hangingPunct="1">
                <a:defRPr/>
              </a:pPr>
              <a:t>‹#›</a:t>
            </a:fld>
            <a:endParaRPr lang="en-US" altLang="en-US" sz="1200" b="1">
              <a:solidFill>
                <a:schemeClr val="bg1"/>
              </a:solidFill>
              <a:latin typeface="Calibri" panose="020F050202020403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Lst>
  <p:txStyles>
    <p:titleStyle>
      <a:lvl1pPr algn="l" rtl="0" eaLnBrk="0" fontAlgn="base" hangingPunct="0">
        <a:spcBef>
          <a:spcPct val="0"/>
        </a:spcBef>
        <a:spcAft>
          <a:spcPct val="0"/>
        </a:spcAft>
        <a:defRPr sz="2400" b="1" kern="1200">
          <a:solidFill>
            <a:schemeClr val="tx1"/>
          </a:solidFill>
          <a:latin typeface="Arial"/>
          <a:ea typeface="ＭＳ Ｐゴシック" charset="0"/>
          <a:cs typeface="Arial"/>
        </a:defRPr>
      </a:lvl1pPr>
      <a:lvl2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FE4EE1-F457-407B-AB24-91D81CF7DE99}"/>
              </a:ext>
            </a:extLst>
          </p:cNvPr>
          <p:cNvSpPr/>
          <p:nvPr/>
        </p:nvSpPr>
        <p:spPr>
          <a:xfrm>
            <a:off x="609600" y="1676400"/>
            <a:ext cx="10972800" cy="2678113"/>
          </a:xfrm>
          <a:prstGeom prst="rect">
            <a:avLst/>
          </a:prstGeom>
          <a:effectLst>
            <a:outerShdw blurRad="50800" dist="38100" dir="2700000" algn="tl" rotWithShape="0">
              <a:prstClr val="black">
                <a:alpha val="40000"/>
              </a:prstClr>
            </a:outerShdw>
          </a:effectLst>
        </p:spPr>
        <p:txBody>
          <a:bodyPr>
            <a:spAutoFit/>
          </a:bodyPr>
          <a:lstStyle/>
          <a:p>
            <a:pPr algn="ctr" eaLnBrk="1" hangingPunct="1">
              <a:lnSpc>
                <a:spcPct val="150000"/>
              </a:lnSpc>
              <a:buFont typeface="Arial" panose="020B0604020202020204" pitchFamily="34" charset="0"/>
              <a:buNone/>
              <a:defRPr/>
            </a:pPr>
            <a:r>
              <a:rPr lang="en-US" altLang="en-US" sz="4800" b="1" dirty="0">
                <a:solidFill>
                  <a:srgbClr val="FFFFFF"/>
                </a:solidFill>
                <a:cs typeface="Arial" panose="020B0604020202020204" pitchFamily="34" charset="0"/>
              </a:rPr>
              <a:t>Module 3:</a:t>
            </a:r>
          </a:p>
          <a:p>
            <a:pPr algn="ctr" eaLnBrk="1" hangingPunct="1">
              <a:buFont typeface="Arial" panose="020B0604020202020204" pitchFamily="34" charset="0"/>
              <a:buNone/>
              <a:defRPr/>
            </a:pPr>
            <a:r>
              <a:rPr lang="en-US" sz="4800" dirty="0">
                <a:solidFill>
                  <a:prstClr val="white"/>
                </a:solidFill>
                <a:latin typeface="Arial" charset="0"/>
                <a:cs typeface="Arial" charset="0"/>
              </a:rPr>
              <a:t>Chemical and Physical Characteristics of Ethanol and Hydrocarbon Fuels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690C728-321C-4909-A92C-0AA820386769}"/>
              </a:ext>
            </a:extLst>
          </p:cNvPr>
          <p:cNvSpPr>
            <a:spLocks noGrp="1"/>
          </p:cNvSpPr>
          <p:nvPr>
            <p:ph type="title"/>
          </p:nvPr>
        </p:nvSpPr>
        <p:spPr>
          <a:xfrm>
            <a:off x="609600" y="0"/>
            <a:ext cx="9601200" cy="808038"/>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Considerations for Ethanol Fires</a:t>
            </a:r>
          </a:p>
        </p:txBody>
      </p:sp>
      <p:sp>
        <p:nvSpPr>
          <p:cNvPr id="23555" name="Rectangle 3">
            <a:extLst>
              <a:ext uri="{FF2B5EF4-FFF2-40B4-BE49-F238E27FC236}">
                <a16:creationId xmlns:a16="http://schemas.microsoft.com/office/drawing/2014/main" id="{E73D0894-AB3C-403A-8823-E7A63A57A179}"/>
              </a:ext>
            </a:extLst>
          </p:cNvPr>
          <p:cNvSpPr>
            <a:spLocks noGrp="1"/>
          </p:cNvSpPr>
          <p:nvPr>
            <p:ph idx="1"/>
          </p:nvPr>
        </p:nvSpPr>
        <p:spPr>
          <a:xfrm>
            <a:off x="609600" y="1600200"/>
            <a:ext cx="10972800" cy="4449763"/>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 undenatured/ neat form, the flame &amp; smoke are not easily visible</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 denatured form, the flame is orange and there is minimal smoke but both are visible </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Large amounts of water required to dilute ethanol to no longer support combustion</a:t>
            </a:r>
          </a:p>
          <a:p>
            <a:pPr lvl="1" eaLnBrk="1" hangingPunct="1">
              <a:lnSpc>
                <a:spcPct val="90000"/>
              </a:lnSpc>
            </a:pPr>
            <a:r>
              <a:rPr lang="en-US" altLang="en-US" sz="2600" dirty="0">
                <a:solidFill>
                  <a:srgbClr val="FFB005"/>
                </a:solidFill>
                <a:latin typeface="Arial" panose="020B0604020202020204" pitchFamily="34" charset="0"/>
                <a:ea typeface="ＭＳ Ｐゴシック" panose="020B0600070205080204" pitchFamily="34" charset="-128"/>
                <a:cs typeface="Arial" panose="020B0604020202020204" pitchFamily="34" charset="0"/>
              </a:rPr>
              <a:t>Will continue to burn at five parts water to one part ethanol (5:1 ratio or 500% dilution)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201C76B-2143-49B1-9328-21079ABA97CA}"/>
              </a:ext>
            </a:extLst>
          </p:cNvPr>
          <p:cNvSpPr>
            <a:spLocks noGrp="1"/>
          </p:cNvSpPr>
          <p:nvPr>
            <p:ph type="title"/>
          </p:nvPr>
        </p:nvSpPr>
        <p:spPr>
          <a:xfrm>
            <a:off x="609600" y="0"/>
            <a:ext cx="9525000" cy="838200"/>
          </a:xfrm>
        </p:spPr>
        <p:txBody>
          <a:bodyPr/>
          <a:lstStyle/>
          <a:p>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Invisible Flames - Ethanol</a:t>
            </a:r>
          </a:p>
        </p:txBody>
      </p:sp>
      <p:sp>
        <p:nvSpPr>
          <p:cNvPr id="25603" name="Content Placeholder 5">
            <a:extLst>
              <a:ext uri="{FF2B5EF4-FFF2-40B4-BE49-F238E27FC236}">
                <a16:creationId xmlns:a16="http://schemas.microsoft.com/office/drawing/2014/main" id="{E936FB2B-A1D0-4385-9791-B33F14DC0CD2}"/>
              </a:ext>
            </a:extLst>
          </p:cNvPr>
          <p:cNvSpPr>
            <a:spLocks noGrp="1"/>
          </p:cNvSpPr>
          <p:nvPr>
            <p:ph sz="half" idx="2"/>
          </p:nvPr>
        </p:nvSpPr>
        <p:spPr>
          <a:xfrm>
            <a:off x="609600" y="1600200"/>
            <a:ext cx="5486400" cy="4373563"/>
          </a:xfrm>
        </p:spPr>
        <p:txBody>
          <a:bodyPr/>
          <a:lstStyle/>
          <a:p>
            <a:pPr marL="0" indent="0">
              <a:buFont typeface="Arial" panose="020B0604020202020204" pitchFamily="34" charset="0"/>
              <a:buNone/>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Thermal imaging</a:t>
            </a:r>
          </a:p>
          <a:p>
            <a:pPr lvl="1"/>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Fires involving a high percentage of ethanol can burn with little to no smoke generation and visible flame</a:t>
            </a:r>
          </a:p>
          <a:p>
            <a:pPr lvl="1"/>
            <a:r>
              <a:rPr lang="en-US" altLang="en-US" sz="2600" dirty="0">
                <a:solidFill>
                  <a:srgbClr val="FFB005"/>
                </a:solidFill>
                <a:latin typeface="Arial" panose="020B0604020202020204" pitchFamily="34" charset="0"/>
                <a:ea typeface="ＭＳ Ｐゴシック" panose="020B0600070205080204" pitchFamily="34" charset="-128"/>
                <a:cs typeface="Arial" panose="020B0604020202020204" pitchFamily="34" charset="0"/>
              </a:rPr>
              <a:t>The use of a thermal imaging camera is highly recommended</a:t>
            </a:r>
          </a:p>
          <a:p>
            <a:pPr marL="0" indent="0">
              <a:buFont typeface="Arial" panose="020B0604020202020204" pitchFamily="34" charset="0"/>
              <a:buNone/>
            </a:pPr>
            <a:endPar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26628" name="Picture 8">
            <a:extLst>
              <a:ext uri="{FF2B5EF4-FFF2-40B4-BE49-F238E27FC236}">
                <a16:creationId xmlns:a16="http://schemas.microsoft.com/office/drawing/2014/main" id="{A4343191-626C-46A9-B33F-4F879D3766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551"/>
          <a:stretch/>
        </p:blipFill>
        <p:spPr bwMode="auto">
          <a:xfrm>
            <a:off x="6553200" y="1600200"/>
            <a:ext cx="4810125" cy="3429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F1F8B329-231D-4AD0-8F3B-DDA0724AA7E1}"/>
              </a:ext>
            </a:extLst>
          </p:cNvPr>
          <p:cNvSpPr/>
          <p:nvPr/>
        </p:nvSpPr>
        <p:spPr>
          <a:xfrm>
            <a:off x="8686800" y="2057400"/>
            <a:ext cx="25146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5832D3D-6510-4125-B2B3-1AC05C7614C2}"/>
              </a:ext>
            </a:extLst>
          </p:cNvPr>
          <p:cNvSpPr>
            <a:spLocks noGrp="1"/>
          </p:cNvSpPr>
          <p:nvPr>
            <p:ph type="title"/>
          </p:nvPr>
        </p:nvSpPr>
        <p:spPr>
          <a:xfrm>
            <a:off x="609600" y="0"/>
            <a:ext cx="9601200" cy="1600200"/>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Characteristics of </a:t>
            </a:r>
            <a:b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Ethanol-Blended Fuels</a:t>
            </a:r>
          </a:p>
        </p:txBody>
      </p:sp>
      <p:sp>
        <p:nvSpPr>
          <p:cNvPr id="31747" name="Rectangle 3">
            <a:extLst>
              <a:ext uri="{FF2B5EF4-FFF2-40B4-BE49-F238E27FC236}">
                <a16:creationId xmlns:a16="http://schemas.microsoft.com/office/drawing/2014/main" id="{B6918109-42AA-4F0E-B5AB-19FD96DAA1B3}"/>
              </a:ext>
            </a:extLst>
          </p:cNvPr>
          <p:cNvSpPr>
            <a:spLocks noGrp="1"/>
          </p:cNvSpPr>
          <p:nvPr>
            <p:ph idx="1"/>
          </p:nvPr>
        </p:nvSpPr>
        <p:spPr>
          <a:xfrm>
            <a:off x="609600" y="1600200"/>
            <a:ext cx="10972800" cy="4267200"/>
          </a:xfrm>
        </p:spPr>
        <p:txBody>
          <a:bodyPr/>
          <a:lstStyle/>
          <a:p>
            <a:pPr marL="0" indent="0" eaLnBrk="1" hangingPunct="1">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Blending fuels alters physical &amp; chemical characteristics of original fuels:</a:t>
            </a:r>
          </a:p>
          <a:p>
            <a:pPr lvl="1" eaLnBrk="1" hangingPunct="1"/>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Visual difference of smoke &amp; flame characteristics: </a:t>
            </a:r>
          </a:p>
          <a:p>
            <a:pPr lvl="2" eaLnBrk="1" hangingPunct="1"/>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Higher content of ethanol, less visible black smoke content &amp; orange flame production</a:t>
            </a:r>
          </a:p>
        </p:txBody>
      </p:sp>
      <p:pic>
        <p:nvPicPr>
          <p:cNvPr id="4" name="Picture 3">
            <a:extLst>
              <a:ext uri="{FF2B5EF4-FFF2-40B4-BE49-F238E27FC236}">
                <a16:creationId xmlns:a16="http://schemas.microsoft.com/office/drawing/2014/main" id="{E603F0CD-1676-4FBD-924F-04CE16CC1312}"/>
              </a:ext>
            </a:extLst>
          </p:cNvPr>
          <p:cNvPicPr>
            <a:picLocks noChangeAspect="1"/>
          </p:cNvPicPr>
          <p:nvPr/>
        </p:nvPicPr>
        <p:blipFill>
          <a:blip r:embed="rId3"/>
          <a:stretch>
            <a:fillRect/>
          </a:stretch>
        </p:blipFill>
        <p:spPr>
          <a:xfrm>
            <a:off x="4724400" y="3576638"/>
            <a:ext cx="3886200" cy="2185987"/>
          </a:xfrm>
          <a:prstGeom prst="rect">
            <a:avLst/>
          </a:prstGeom>
          <a:ln>
            <a:solidFill>
              <a:schemeClr val="tx1"/>
            </a:solidFill>
          </a:ln>
          <a:effectLst>
            <a:outerShdw blurRad="50800" dist="38100" dir="2700000" algn="tl" rotWithShape="0">
              <a:prstClr val="black">
                <a:alpha val="40000"/>
              </a:prstClr>
            </a:outerShdw>
          </a:effectLst>
        </p:spPr>
      </p:pic>
      <p:sp>
        <p:nvSpPr>
          <p:cNvPr id="31749" name="Rectangle 1">
            <a:extLst>
              <a:ext uri="{FF2B5EF4-FFF2-40B4-BE49-F238E27FC236}">
                <a16:creationId xmlns:a16="http://schemas.microsoft.com/office/drawing/2014/main" id="{566F7EB1-AFC0-413B-BAC6-41199A8A3723}"/>
              </a:ext>
            </a:extLst>
          </p:cNvPr>
          <p:cNvSpPr>
            <a:spLocks noChangeArrowheads="1"/>
          </p:cNvSpPr>
          <p:nvPr/>
        </p:nvSpPr>
        <p:spPr bwMode="auto">
          <a:xfrm>
            <a:off x="5410200" y="5329238"/>
            <a:ext cx="3733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E100           E85</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a:extLst>
              <a:ext uri="{FF2B5EF4-FFF2-40B4-BE49-F238E27FC236}">
                <a16:creationId xmlns:a16="http://schemas.microsoft.com/office/drawing/2014/main" id="{3BC134A2-9807-4504-B32E-4F0C843FC3DE}"/>
              </a:ext>
            </a:extLst>
          </p:cNvPr>
          <p:cNvSpPr>
            <a:spLocks noGrp="1"/>
          </p:cNvSpPr>
          <p:nvPr>
            <p:ph type="title"/>
          </p:nvPr>
        </p:nvSpPr>
        <p:spPr>
          <a:xfrm>
            <a:off x="609600" y="76200"/>
            <a:ext cx="9601200" cy="1371600"/>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Characteristics of </a:t>
            </a:r>
            <a:b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Ethanol-Blended Fuels</a:t>
            </a:r>
          </a:p>
        </p:txBody>
      </p:sp>
      <p:sp>
        <p:nvSpPr>
          <p:cNvPr id="29699" name="Rectangle 3">
            <a:extLst>
              <a:ext uri="{FF2B5EF4-FFF2-40B4-BE49-F238E27FC236}">
                <a16:creationId xmlns:a16="http://schemas.microsoft.com/office/drawing/2014/main" id="{84E37507-3911-4744-AAE1-A273C04D99CA}"/>
              </a:ext>
            </a:extLst>
          </p:cNvPr>
          <p:cNvSpPr>
            <a:spLocks noGrp="1"/>
          </p:cNvSpPr>
          <p:nvPr>
            <p:ph idx="1"/>
          </p:nvPr>
        </p:nvSpPr>
        <p:spPr>
          <a:xfrm>
            <a:off x="609600" y="1600200"/>
            <a:ext cx="6311900" cy="5029200"/>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 &amp; gasoline are miscible, creating a homogeneous fuel blend</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Water contamination of ethanol gasoline fuel blends may cause phase separation:</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Phase separation will introduce a water layer in the bottom that consists of water &amp; ethanol </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All hydrocarbon gasoline will remain in the top layer</a:t>
            </a:r>
          </a:p>
        </p:txBody>
      </p:sp>
      <p:pic>
        <p:nvPicPr>
          <p:cNvPr id="5" name="Content Placeholder 8">
            <a:extLst>
              <a:ext uri="{FF2B5EF4-FFF2-40B4-BE49-F238E27FC236}">
                <a16:creationId xmlns:a16="http://schemas.microsoft.com/office/drawing/2014/main" id="{73D0FC2C-41B9-4CA0-8073-656242EB3F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2436813"/>
            <a:ext cx="3943350" cy="230663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9701" name="TextBox 1">
            <a:extLst>
              <a:ext uri="{FF2B5EF4-FFF2-40B4-BE49-F238E27FC236}">
                <a16:creationId xmlns:a16="http://schemas.microsoft.com/office/drawing/2014/main" id="{7B5EA689-3A63-4C00-8C6C-C8CF42427899}"/>
              </a:ext>
            </a:extLst>
          </p:cNvPr>
          <p:cNvSpPr txBox="1">
            <a:spLocks noChangeArrowheads="1"/>
          </p:cNvSpPr>
          <p:nvPr/>
        </p:nvSpPr>
        <p:spPr bwMode="auto">
          <a:xfrm>
            <a:off x="8216900" y="1270000"/>
            <a:ext cx="3136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 typeface="Arial" panose="020B0604020202020204" pitchFamily="34" charset="0"/>
              <a:buNone/>
            </a:pPr>
            <a:r>
              <a:rPr lang="en-US" altLang="en-US" sz="2000">
                <a:solidFill>
                  <a:srgbClr val="FFFFFF"/>
                </a:solidFill>
                <a:latin typeface="Arial" panose="020B0604020202020204" pitchFamily="34" charset="0"/>
              </a:rPr>
              <a:t>Gasoline floating on layer of ethanol/ water solution gasoline</a:t>
            </a:r>
          </a:p>
        </p:txBody>
      </p:sp>
      <p:sp>
        <p:nvSpPr>
          <p:cNvPr id="29702" name="TextBox 2">
            <a:extLst>
              <a:ext uri="{FF2B5EF4-FFF2-40B4-BE49-F238E27FC236}">
                <a16:creationId xmlns:a16="http://schemas.microsoft.com/office/drawing/2014/main" id="{F9318BA9-DBC9-4167-8231-D64C51D236C9}"/>
              </a:ext>
            </a:extLst>
          </p:cNvPr>
          <p:cNvSpPr txBox="1">
            <a:spLocks noChangeArrowheads="1"/>
          </p:cNvSpPr>
          <p:nvPr/>
        </p:nvSpPr>
        <p:spPr bwMode="auto">
          <a:xfrm>
            <a:off x="9858375" y="4876800"/>
            <a:ext cx="20288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 typeface="Arial" panose="020B0604020202020204" pitchFamily="34" charset="0"/>
              <a:buNone/>
            </a:pPr>
            <a:r>
              <a:rPr lang="en-US" altLang="en-US" sz="2000">
                <a:solidFill>
                  <a:srgbClr val="FFFFFF"/>
                </a:solidFill>
                <a:latin typeface="Arial" panose="020B0604020202020204" pitchFamily="34" charset="0"/>
              </a:rPr>
              <a:t>Ethanol phasing away from hydrocarbon</a:t>
            </a:r>
          </a:p>
        </p:txBody>
      </p:sp>
      <p:sp>
        <p:nvSpPr>
          <p:cNvPr id="29703" name="TextBox 3">
            <a:extLst>
              <a:ext uri="{FF2B5EF4-FFF2-40B4-BE49-F238E27FC236}">
                <a16:creationId xmlns:a16="http://schemas.microsoft.com/office/drawing/2014/main" id="{CAB36DB8-52A6-4A93-BCAC-2AFC44755248}"/>
              </a:ext>
            </a:extLst>
          </p:cNvPr>
          <p:cNvSpPr txBox="1">
            <a:spLocks noChangeArrowheads="1"/>
          </p:cNvSpPr>
          <p:nvPr/>
        </p:nvSpPr>
        <p:spPr bwMode="auto">
          <a:xfrm>
            <a:off x="7391400" y="4876800"/>
            <a:ext cx="182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 typeface="Arial" panose="020B0604020202020204" pitchFamily="34" charset="0"/>
              <a:buNone/>
            </a:pPr>
            <a:r>
              <a:rPr lang="en-US" altLang="en-US" sz="2000">
                <a:solidFill>
                  <a:srgbClr val="FFFFFF"/>
                </a:solidFill>
                <a:latin typeface="Arial" panose="020B0604020202020204" pitchFamily="34" charset="0"/>
              </a:rPr>
              <a:t>Ethanol/ water solution (still flammable)</a:t>
            </a:r>
          </a:p>
        </p:txBody>
      </p:sp>
      <p:cxnSp>
        <p:nvCxnSpPr>
          <p:cNvPr id="9" name="Straight Arrow Connector 8">
            <a:extLst>
              <a:ext uri="{FF2B5EF4-FFF2-40B4-BE49-F238E27FC236}">
                <a16:creationId xmlns:a16="http://schemas.microsoft.com/office/drawing/2014/main" id="{093DAD4D-E766-4B19-801D-87EFFD55C8E0}"/>
              </a:ext>
            </a:extLst>
          </p:cNvPr>
          <p:cNvCxnSpPr>
            <a:cxnSpLocks/>
          </p:cNvCxnSpPr>
          <p:nvPr/>
        </p:nvCxnSpPr>
        <p:spPr>
          <a:xfrm>
            <a:off x="9531350" y="2055813"/>
            <a:ext cx="0" cy="83978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F7B1DD6-7CCB-43DF-B71A-038389EEDDAC}"/>
              </a:ext>
            </a:extLst>
          </p:cNvPr>
          <p:cNvCxnSpPr>
            <a:cxnSpLocks/>
          </p:cNvCxnSpPr>
          <p:nvPr/>
        </p:nvCxnSpPr>
        <p:spPr>
          <a:xfrm flipV="1">
            <a:off x="10744200" y="3429000"/>
            <a:ext cx="0" cy="14478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277615C-0D17-40B9-95D0-5F02F1F60F69}"/>
              </a:ext>
            </a:extLst>
          </p:cNvPr>
          <p:cNvCxnSpPr>
            <a:cxnSpLocks/>
          </p:cNvCxnSpPr>
          <p:nvPr/>
        </p:nvCxnSpPr>
        <p:spPr>
          <a:xfrm flipV="1">
            <a:off x="8291513" y="4343400"/>
            <a:ext cx="319087" cy="5334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D9DBDDB-FCE8-4B52-8835-50D617A28BBC}"/>
              </a:ext>
            </a:extLst>
          </p:cNvPr>
          <p:cNvSpPr>
            <a:spLocks noGrp="1"/>
          </p:cNvSpPr>
          <p:nvPr>
            <p:ph type="title"/>
          </p:nvPr>
        </p:nvSpPr>
        <p:spPr>
          <a:xfrm>
            <a:off x="609600" y="46038"/>
            <a:ext cx="10058400" cy="1554162"/>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Activity 3.1: </a:t>
            </a:r>
            <a:br>
              <a:rPr lang="en-US" altLang="en-US" sz="4400" b="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n-US" altLang="en-US" sz="4400" b="0">
                <a:solidFill>
                  <a:schemeClr val="bg1"/>
                </a:solidFill>
                <a:latin typeface="Arial" panose="020B0604020202020204" pitchFamily="34" charset="0"/>
                <a:ea typeface="ＭＳ Ｐゴシック" panose="020B0600070205080204" pitchFamily="34" charset="-128"/>
                <a:cs typeface="Arial" panose="020B0604020202020204" pitchFamily="34" charset="0"/>
              </a:rPr>
              <a:t>Comparison of Gasoline and Ethanol</a:t>
            </a:r>
          </a:p>
        </p:txBody>
      </p:sp>
      <p:sp>
        <p:nvSpPr>
          <p:cNvPr id="27651" name="Rectangle 3">
            <a:extLst>
              <a:ext uri="{FF2B5EF4-FFF2-40B4-BE49-F238E27FC236}">
                <a16:creationId xmlns:a16="http://schemas.microsoft.com/office/drawing/2014/main" id="{1FE10A3F-B83F-4624-9294-5F053BE8081E}"/>
              </a:ext>
            </a:extLst>
          </p:cNvPr>
          <p:cNvSpPr>
            <a:spLocks noGrp="1"/>
          </p:cNvSpPr>
          <p:nvPr>
            <p:ph type="body" idx="1"/>
          </p:nvPr>
        </p:nvSpPr>
        <p:spPr>
          <a:xfrm>
            <a:off x="609600" y="2514600"/>
            <a:ext cx="10972800" cy="4297363"/>
          </a:xfrm>
        </p:spPr>
        <p:txBody>
          <a:bodyPr/>
          <a:lstStyle/>
          <a:p>
            <a:pPr marL="0" indent="0" eaLnBrk="1" hangingPunct="1">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Purpose:</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To allow participants to discuss the differences &amp; similarities in the chemical &amp; physical properties of ethanol &amp; gasoline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711112B-6F93-414E-9221-D8E821ECE145}"/>
              </a:ext>
            </a:extLst>
          </p:cNvPr>
          <p:cNvSpPr>
            <a:spLocks noGrp="1"/>
          </p:cNvSpPr>
          <p:nvPr>
            <p:ph type="title"/>
          </p:nvPr>
        </p:nvSpPr>
        <p:spPr>
          <a:xfrm>
            <a:off x="609600" y="0"/>
            <a:ext cx="9601200" cy="1752600"/>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Consideration for </a:t>
            </a:r>
            <a:b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Ethanol-Blended Fuel Fires</a:t>
            </a:r>
          </a:p>
        </p:txBody>
      </p:sp>
      <p:sp>
        <p:nvSpPr>
          <p:cNvPr id="19459" name="Rectangle 3">
            <a:extLst>
              <a:ext uri="{FF2B5EF4-FFF2-40B4-BE49-F238E27FC236}">
                <a16:creationId xmlns:a16="http://schemas.microsoft.com/office/drawing/2014/main" id="{3A0375C9-55CF-4334-99B5-DB875EC65643}"/>
              </a:ext>
            </a:extLst>
          </p:cNvPr>
          <p:cNvSpPr>
            <a:spLocks noGrp="1" noChangeArrowheads="1"/>
          </p:cNvSpPr>
          <p:nvPr>
            <p:ph idx="1"/>
          </p:nvPr>
        </p:nvSpPr>
        <p:spPr>
          <a:xfrm>
            <a:off x="609600" y="1600200"/>
            <a:ext cx="10972800" cy="4419600"/>
          </a:xfrm>
        </p:spPr>
        <p:txBody>
          <a:bodyPr/>
          <a:lstStyle/>
          <a:p>
            <a:pPr eaLnBrk="1" hangingPunct="1">
              <a:defRPr/>
            </a:pPr>
            <a:r>
              <a:rPr lang="en-US" altLang="en-US" sz="2800" dirty="0">
                <a:solidFill>
                  <a:srgbClr val="FFB005"/>
                </a:solidFill>
                <a:latin typeface="Arial" pitchFamily="34" charset="0"/>
                <a:ea typeface="ＭＳ Ｐゴシック" pitchFamily="34" charset="-128"/>
                <a:cs typeface="Arial" pitchFamily="34" charset="0"/>
              </a:rPr>
              <a:t>Best practice is the use of alcohol resistant foam, AR-AFFF </a:t>
            </a:r>
            <a:endParaRPr lang="en-US" altLang="en-US" sz="2600" dirty="0">
              <a:solidFill>
                <a:srgbClr val="FFB005"/>
              </a:solidFill>
              <a:latin typeface="Arial" pitchFamily="34" charset="0"/>
              <a:ea typeface="ＭＳ Ｐゴシック" pitchFamily="34" charset="-128"/>
              <a:cs typeface="Arial" pitchFamily="34" charset="0"/>
            </a:endParaRPr>
          </a:p>
          <a:p>
            <a:pPr eaLnBrk="1" hangingPunct="1">
              <a:defRPr/>
            </a:pPr>
            <a:r>
              <a:rPr lang="en-US" altLang="en-US" sz="2600" dirty="0">
                <a:solidFill>
                  <a:schemeClr val="bg1"/>
                </a:solidFill>
                <a:latin typeface="Arial" pitchFamily="34" charset="0"/>
                <a:ea typeface="ＭＳ Ｐゴシック" pitchFamily="34" charset="-128"/>
                <a:cs typeface="Arial" pitchFamily="34" charset="0"/>
              </a:rPr>
              <a:t>When phase separation of ethanol &amp; gasoline occurs:</a:t>
            </a:r>
          </a:p>
          <a:p>
            <a:pPr lvl="1" eaLnBrk="1" hangingPunct="1">
              <a:defRPr/>
            </a:pPr>
            <a:r>
              <a:rPr lang="en-US" altLang="en-US" sz="2600" dirty="0">
                <a:solidFill>
                  <a:schemeClr val="bg1"/>
                </a:solidFill>
                <a:latin typeface="Arial" pitchFamily="34" charset="0"/>
                <a:ea typeface="ＭＳ Ｐゴシック" pitchFamily="34" charset="-128"/>
                <a:cs typeface="Arial" pitchFamily="34" charset="0"/>
              </a:rPr>
              <a:t>Gasoline layer floating on top will burn first</a:t>
            </a:r>
          </a:p>
          <a:p>
            <a:pPr lvl="1" eaLnBrk="1" hangingPunct="1">
              <a:defRPr/>
            </a:pPr>
            <a:r>
              <a:rPr lang="en-US" altLang="en-US" sz="2600" dirty="0">
                <a:solidFill>
                  <a:schemeClr val="bg1"/>
                </a:solidFill>
                <a:latin typeface="Arial" pitchFamily="34" charset="0"/>
                <a:ea typeface="ＭＳ Ｐゴシック" pitchFamily="34" charset="-128"/>
                <a:cs typeface="Arial" pitchFamily="34" charset="0"/>
              </a:rPr>
              <a:t>Ethanol water layer will burn next, flames and smoke may be diminished</a:t>
            </a:r>
          </a:p>
          <a:p>
            <a:pPr marL="457200" lvl="1" indent="0" algn="r" eaLnBrk="1" hangingPunct="1">
              <a:buFont typeface="Arial" panose="020B0604020202020204" pitchFamily="34" charset="0"/>
              <a:buNone/>
              <a:defRPr/>
            </a:pPr>
            <a:endParaRPr lang="en-US" altLang="en-US" sz="900" dirty="0">
              <a:solidFill>
                <a:schemeClr val="bg1"/>
              </a:solidFill>
              <a:latin typeface="Arial" pitchFamily="34" charset="0"/>
              <a:ea typeface="ＭＳ Ｐゴシック" pitchFamily="34" charset="-128"/>
              <a:cs typeface="Arial" pitchFamily="34" charset="0"/>
            </a:endParaRPr>
          </a:p>
          <a:p>
            <a:pPr marL="457200" lvl="1" indent="0" algn="r" eaLnBrk="1" hangingPunct="1">
              <a:buFont typeface="Arial" panose="020B0604020202020204" pitchFamily="34" charset="0"/>
              <a:buNone/>
              <a:defRPr/>
            </a:pPr>
            <a:endParaRPr lang="en-US" altLang="en-US" sz="900" dirty="0">
              <a:solidFill>
                <a:schemeClr val="bg1"/>
              </a:solidFill>
              <a:latin typeface="Arial" pitchFamily="34" charset="0"/>
              <a:ea typeface="ＭＳ Ｐゴシック" pitchFamily="34" charset="-128"/>
              <a:cs typeface="Arial" pitchFamily="34" charset="0"/>
            </a:endParaRPr>
          </a:p>
          <a:p>
            <a:pPr marL="457200" lvl="1" indent="0" algn="r" eaLnBrk="1" hangingPunct="1">
              <a:buFont typeface="Arial" panose="020B0604020202020204" pitchFamily="34" charset="0"/>
              <a:buNone/>
              <a:defRPr/>
            </a:pPr>
            <a:endParaRPr lang="en-US" altLang="en-US" sz="900" dirty="0">
              <a:solidFill>
                <a:schemeClr val="bg1"/>
              </a:solidFill>
              <a:latin typeface="Arial" pitchFamily="34" charset="0"/>
              <a:ea typeface="ＭＳ Ｐゴシック" pitchFamily="34" charset="-128"/>
              <a:cs typeface="Arial" pitchFamily="34" charset="0"/>
            </a:endParaRPr>
          </a:p>
          <a:p>
            <a:pPr marL="457200" lvl="1" indent="0" algn="r" eaLnBrk="1" hangingPunct="1">
              <a:buFont typeface="Arial" panose="020B0604020202020204" pitchFamily="34" charset="0"/>
              <a:buNone/>
              <a:defRPr/>
            </a:pPr>
            <a:endParaRPr lang="en-US" altLang="en-US" sz="900" dirty="0">
              <a:solidFill>
                <a:schemeClr val="bg1"/>
              </a:solidFill>
              <a:latin typeface="Arial" pitchFamily="34" charset="0"/>
              <a:ea typeface="ＭＳ Ｐゴシック" pitchFamily="34" charset="-128"/>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D2C219A-E181-4F13-BF8F-7E9ADE2F80AF}"/>
              </a:ext>
            </a:extLst>
          </p:cNvPr>
          <p:cNvSpPr>
            <a:spLocks noGrp="1"/>
          </p:cNvSpPr>
          <p:nvPr>
            <p:ph type="title"/>
          </p:nvPr>
        </p:nvSpPr>
        <p:spPr>
          <a:xfrm>
            <a:off x="609600" y="0"/>
            <a:ext cx="9601200" cy="17526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Activity 3.2: </a:t>
            </a:r>
            <a:br>
              <a:rPr lang="en-US" altLang="en-US" sz="4400" b="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n-US" altLang="en-US" sz="4400" b="0">
                <a:solidFill>
                  <a:schemeClr val="bg1"/>
                </a:solidFill>
                <a:latin typeface="Arial" panose="020B0604020202020204" pitchFamily="34" charset="0"/>
                <a:ea typeface="ＭＳ Ｐゴシック" panose="020B0600070205080204" pitchFamily="34" charset="-128"/>
                <a:cs typeface="Arial" panose="020B0604020202020204" pitchFamily="34" charset="0"/>
              </a:rPr>
              <a:t>Definitions</a:t>
            </a:r>
          </a:p>
        </p:txBody>
      </p:sp>
      <p:sp>
        <p:nvSpPr>
          <p:cNvPr id="36867" name="Rectangle 3">
            <a:extLst>
              <a:ext uri="{FF2B5EF4-FFF2-40B4-BE49-F238E27FC236}">
                <a16:creationId xmlns:a16="http://schemas.microsoft.com/office/drawing/2014/main" id="{21729343-2943-43F6-A88D-2ACCD001CCCC}"/>
              </a:ext>
            </a:extLst>
          </p:cNvPr>
          <p:cNvSpPr>
            <a:spLocks noGrp="1"/>
          </p:cNvSpPr>
          <p:nvPr>
            <p:ph type="body" idx="1"/>
          </p:nvPr>
        </p:nvSpPr>
        <p:spPr>
          <a:xfrm>
            <a:off x="609600" y="2514600"/>
            <a:ext cx="10972800" cy="4144963"/>
          </a:xfrm>
        </p:spPr>
        <p:txBody>
          <a:bodyPr/>
          <a:lstStyle/>
          <a:p>
            <a:pPr eaLnBrk="1" hangingPunct="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Purpose:</a:t>
            </a:r>
          </a:p>
          <a:p>
            <a:pPr lvl="1" eaLnBrk="1" hangingPunct="1">
              <a:lnSpc>
                <a:spcPct val="90000"/>
              </a:lnSpc>
            </a:pPr>
            <a:r>
              <a:rPr lang="en-US" altLang="en-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To allow participants to identify the definitions related to ethanol &amp; ethanol-blended fuels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D9D38448-8B3C-49DD-90A2-137F5E83E7A6}"/>
              </a:ext>
            </a:extLst>
          </p:cNvPr>
          <p:cNvSpPr>
            <a:spLocks noGrp="1"/>
          </p:cNvSpPr>
          <p:nvPr>
            <p:ph type="title"/>
          </p:nvPr>
        </p:nvSpPr>
        <p:spPr>
          <a:xfrm>
            <a:off x="609600" y="0"/>
            <a:ext cx="9601200" cy="1752600"/>
          </a:xfrm>
        </p:spPr>
        <p:txBody>
          <a:bodyPr/>
          <a:lstStyle/>
          <a:p>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Worksheet 3.2: </a:t>
            </a:r>
            <a:br>
              <a:rPr lang="en-US" altLang="en-US" sz="4400" b="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n-US" altLang="en-US" sz="4400" b="0">
                <a:solidFill>
                  <a:schemeClr val="bg1"/>
                </a:solidFill>
                <a:latin typeface="Arial" panose="020B0604020202020204" pitchFamily="34" charset="0"/>
                <a:ea typeface="ＭＳ Ｐゴシック" panose="020B0600070205080204" pitchFamily="34" charset="-128"/>
                <a:cs typeface="Arial" panose="020B0604020202020204" pitchFamily="34" charset="0"/>
              </a:rPr>
              <a:t>Definitions</a:t>
            </a:r>
          </a:p>
        </p:txBody>
      </p:sp>
      <p:sp>
        <p:nvSpPr>
          <p:cNvPr id="38915" name="Rectangle 3">
            <a:extLst>
              <a:ext uri="{FF2B5EF4-FFF2-40B4-BE49-F238E27FC236}">
                <a16:creationId xmlns:a16="http://schemas.microsoft.com/office/drawing/2014/main" id="{EAB8BB19-9523-4B72-9B6B-6397687D12B0}"/>
              </a:ext>
            </a:extLst>
          </p:cNvPr>
          <p:cNvSpPr>
            <a:spLocks noGrp="1"/>
          </p:cNvSpPr>
          <p:nvPr>
            <p:ph sz="half" idx="1"/>
          </p:nvPr>
        </p:nvSpPr>
        <p:spPr>
          <a:xfrm>
            <a:off x="2057400" y="1905000"/>
            <a:ext cx="3581400" cy="4343400"/>
          </a:xfrm>
        </p:spPr>
        <p:txBody>
          <a:bodyPr/>
          <a:lstStyle/>
          <a:p>
            <a:pPr>
              <a:lnSpc>
                <a:spcPct val="8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	</a:t>
            </a:r>
          </a:p>
          <a:p>
            <a:pPr>
              <a:lnSpc>
                <a:spcPct val="8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Polar solvent	</a:t>
            </a:r>
          </a:p>
          <a:p>
            <a:pPr>
              <a:lnSpc>
                <a:spcPct val="8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Hydrocarbon</a:t>
            </a:r>
          </a:p>
          <a:p>
            <a:pPr>
              <a:lnSpc>
                <a:spcPct val="8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Flash point</a:t>
            </a:r>
          </a:p>
          <a:p>
            <a:pPr>
              <a:lnSpc>
                <a:spcPct val="8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Auto-ignition temperature	</a:t>
            </a:r>
          </a:p>
          <a:p>
            <a:pPr>
              <a:lnSpc>
                <a:spcPct val="8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Specific gravity</a:t>
            </a:r>
          </a:p>
          <a:p>
            <a:pPr>
              <a:lnSpc>
                <a:spcPct val="8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Vapor pressure</a:t>
            </a:r>
          </a:p>
        </p:txBody>
      </p:sp>
      <p:sp>
        <p:nvSpPr>
          <p:cNvPr id="38916" name="Rectangle 5">
            <a:extLst>
              <a:ext uri="{FF2B5EF4-FFF2-40B4-BE49-F238E27FC236}">
                <a16:creationId xmlns:a16="http://schemas.microsoft.com/office/drawing/2014/main" id="{07A99E35-6222-4DB6-BFE4-485EAE8B4973}"/>
              </a:ext>
            </a:extLst>
          </p:cNvPr>
          <p:cNvSpPr>
            <a:spLocks noGrp="1"/>
          </p:cNvSpPr>
          <p:nvPr>
            <p:ph sz="half" idx="2"/>
          </p:nvPr>
        </p:nvSpPr>
        <p:spPr>
          <a:xfrm>
            <a:off x="5257800" y="1905000"/>
            <a:ext cx="5410200" cy="4038600"/>
          </a:xfrm>
        </p:spPr>
        <p:txBody>
          <a:bodyPr/>
          <a:lstStyle/>
          <a:p>
            <a:pPr>
              <a:lnSpc>
                <a:spcPct val="8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Vapor density</a:t>
            </a:r>
          </a:p>
          <a:p>
            <a:pPr>
              <a:lnSpc>
                <a:spcPct val="8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Boiling point</a:t>
            </a:r>
          </a:p>
          <a:p>
            <a:pPr>
              <a:lnSpc>
                <a:spcPct val="8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Flammable range</a:t>
            </a:r>
          </a:p>
          <a:p>
            <a:pPr lvl="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Upper explosive limit (UEL)</a:t>
            </a:r>
          </a:p>
          <a:p>
            <a:pPr lvl="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Lower explosive limit (LEL)</a:t>
            </a:r>
          </a:p>
          <a:p>
            <a:pPr>
              <a:lnSpc>
                <a:spcPct val="8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Toxicity</a:t>
            </a:r>
          </a:p>
          <a:p>
            <a:pPr>
              <a:lnSpc>
                <a:spcPct val="8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Flammable liquid</a:t>
            </a:r>
          </a:p>
          <a:p>
            <a:pPr>
              <a:lnSpc>
                <a:spcPct val="90000"/>
              </a:lnSpc>
            </a:pPr>
            <a:endParaRPr lang="en-US" altLang="en-US" sz="2600">
              <a:solidFill>
                <a:schemeClr val="bg1"/>
              </a:solidFill>
              <a:ea typeface="ＭＳ Ｐゴシック" panose="020B0600070205080204" pitchFamily="34" charset="-128"/>
            </a:endParaRPr>
          </a:p>
        </p:txBody>
      </p:sp>
      <p:sp>
        <p:nvSpPr>
          <p:cNvPr id="38917" name="Rectangle 7">
            <a:extLst>
              <a:ext uri="{FF2B5EF4-FFF2-40B4-BE49-F238E27FC236}">
                <a16:creationId xmlns:a16="http://schemas.microsoft.com/office/drawing/2014/main" id="{CA1A0343-6AC0-4889-AC19-3E6DCC480299}"/>
              </a:ext>
            </a:extLst>
          </p:cNvPr>
          <p:cNvSpPr>
            <a:spLocks noChangeArrowheads="1"/>
          </p:cNvSpPr>
          <p:nvPr/>
        </p:nvSpPr>
        <p:spPr bwMode="auto">
          <a:xfrm>
            <a:off x="6248400" y="1676400"/>
            <a:ext cx="41148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627063"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627063"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627063"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627063"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627063"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627063"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627063"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627063"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627063" algn="l"/>
              </a:tabLst>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Char char="•"/>
            </a:pPr>
            <a:endParaRPr lang="en-US" altLang="en-US" sz="2400">
              <a:solidFill>
                <a:schemeClr val="bg1"/>
              </a:solidFill>
              <a:latin typeface="Arial" panose="020B0604020202020204" pitchFamily="34" charset="0"/>
            </a:endParaRPr>
          </a:p>
          <a:p>
            <a:pPr>
              <a:lnSpc>
                <a:spcPct val="90000"/>
              </a:lnSpc>
              <a:spcBef>
                <a:spcPct val="50000"/>
              </a:spcBef>
            </a:pPr>
            <a:endParaRPr lang="en-US" altLang="en-US" sz="24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FE45B32-F3AC-41CE-A3E8-DA7B5B6BE9EB}"/>
              </a:ext>
            </a:extLst>
          </p:cNvPr>
          <p:cNvSpPr>
            <a:spLocks noGrp="1"/>
          </p:cNvSpPr>
          <p:nvPr>
            <p:ph type="title"/>
          </p:nvPr>
        </p:nvSpPr>
        <p:spPr>
          <a:xfrm>
            <a:off x="609600" y="0"/>
            <a:ext cx="9601200" cy="808038"/>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Summary</a:t>
            </a:r>
          </a:p>
        </p:txBody>
      </p:sp>
      <p:sp>
        <p:nvSpPr>
          <p:cNvPr id="22531" name="Rectangle 3">
            <a:extLst>
              <a:ext uri="{FF2B5EF4-FFF2-40B4-BE49-F238E27FC236}">
                <a16:creationId xmlns:a16="http://schemas.microsoft.com/office/drawing/2014/main" id="{BC8C4010-7F48-47B5-B939-F8ECF9F4815B}"/>
              </a:ext>
            </a:extLst>
          </p:cNvPr>
          <p:cNvSpPr>
            <a:spLocks noGrp="1" noChangeArrowheads="1"/>
          </p:cNvSpPr>
          <p:nvPr>
            <p:ph type="body" idx="1"/>
          </p:nvPr>
        </p:nvSpPr>
        <p:spPr>
          <a:xfrm>
            <a:off x="609600" y="1600200"/>
            <a:ext cx="10896600" cy="4449763"/>
          </a:xfrm>
        </p:spPr>
        <p:txBody>
          <a:bodyPr/>
          <a:lstStyle/>
          <a:p>
            <a:pPr eaLnBrk="1" hangingPunct="1">
              <a:lnSpc>
                <a:spcPct val="90000"/>
              </a:lnSpc>
              <a:defRPr/>
            </a:pPr>
            <a:r>
              <a:rPr lang="en-US" altLang="en-US" sz="2800" dirty="0">
                <a:solidFill>
                  <a:schemeClr val="bg1"/>
                </a:solidFill>
                <a:latin typeface="Arial" pitchFamily="34" charset="0"/>
                <a:ea typeface="ＭＳ Ｐゴシック" pitchFamily="34" charset="-128"/>
                <a:cs typeface="Arial" pitchFamily="34" charset="0"/>
              </a:rPr>
              <a:t>Ethanol is a polar solvent, miscible with water, &amp; flammable</a:t>
            </a:r>
          </a:p>
          <a:p>
            <a:pPr eaLnBrk="1" hangingPunct="1">
              <a:lnSpc>
                <a:spcPct val="90000"/>
              </a:lnSpc>
              <a:defRPr/>
            </a:pPr>
            <a:r>
              <a:rPr lang="en-US" altLang="en-US" sz="2800" dirty="0">
                <a:solidFill>
                  <a:schemeClr val="bg1"/>
                </a:solidFill>
                <a:latin typeface="Arial" pitchFamily="34" charset="0"/>
                <a:ea typeface="ＭＳ Ｐゴシック" pitchFamily="34" charset="-128"/>
                <a:cs typeface="Arial" pitchFamily="34" charset="0"/>
              </a:rPr>
              <a:t>Higher content of ethanol means less visible black smoke, &amp; orange flame production</a:t>
            </a:r>
          </a:p>
          <a:p>
            <a:pPr eaLnBrk="1" hangingPunct="1">
              <a:defRPr/>
            </a:pPr>
            <a:r>
              <a:rPr lang="en-US" altLang="en-US" sz="2800" dirty="0">
                <a:solidFill>
                  <a:schemeClr val="bg1"/>
                </a:solidFill>
                <a:latin typeface="Arial" pitchFamily="34" charset="0"/>
                <a:ea typeface="ＭＳ Ｐゴシック" pitchFamily="34" charset="-128"/>
                <a:cs typeface="Arial" pitchFamily="34" charset="0"/>
              </a:rPr>
              <a:t>Best practice is the use of alcohol resistant foam</a:t>
            </a:r>
          </a:p>
          <a:p>
            <a:pPr lvl="1" eaLnBrk="1" hangingPunct="1">
              <a:defRPr/>
            </a:pPr>
            <a:r>
              <a:rPr lang="en-US" altLang="en-US" sz="2600" dirty="0">
                <a:solidFill>
                  <a:schemeClr val="bg1"/>
                </a:solidFill>
                <a:latin typeface="Arial" pitchFamily="34" charset="0"/>
                <a:ea typeface="ＭＳ Ｐゴシック" pitchFamily="34" charset="-128"/>
                <a:cs typeface="Arial" pitchFamily="34" charset="0"/>
              </a:rPr>
              <a:t>AR-AFFF</a:t>
            </a:r>
          </a:p>
          <a:p>
            <a:pPr lvl="1" eaLnBrk="1" hangingPunct="1">
              <a:defRPr/>
            </a:pPr>
            <a:endParaRPr lang="en-US" altLang="en-US" sz="2600" dirty="0">
              <a:solidFill>
                <a:schemeClr val="bg1"/>
              </a:solidFill>
              <a:latin typeface="Arial" pitchFamily="34" charset="0"/>
              <a:ea typeface="ＭＳ Ｐゴシック" pitchFamily="34" charset="-128"/>
              <a:cs typeface="Arial" pitchFamily="34" charset="0"/>
            </a:endParaRPr>
          </a:p>
          <a:p>
            <a:pPr lvl="1" eaLnBrk="1" hangingPunct="1">
              <a:defRPr/>
            </a:pPr>
            <a:endParaRPr lang="en-US" altLang="en-US" sz="2600" dirty="0">
              <a:solidFill>
                <a:schemeClr val="bg1"/>
              </a:solidFill>
              <a:latin typeface="Arial" pitchFamily="34" charset="0"/>
              <a:ea typeface="ＭＳ Ｐゴシック" pitchFamily="34" charset="-128"/>
              <a:cs typeface="Arial" pitchFamily="34" charset="0"/>
            </a:endParaRPr>
          </a:p>
          <a:p>
            <a:pPr lvl="1" eaLnBrk="1" hangingPunct="1">
              <a:defRPr/>
            </a:pPr>
            <a:endParaRPr lang="en-US" altLang="en-US" sz="2600" dirty="0">
              <a:solidFill>
                <a:schemeClr val="bg1"/>
              </a:solidFill>
              <a:latin typeface="Arial" pitchFamily="34" charset="0"/>
              <a:ea typeface="ＭＳ Ｐゴシック" pitchFamily="34" charset="-128"/>
              <a:cs typeface="Arial" pitchFamily="34" charset="0"/>
            </a:endParaRPr>
          </a:p>
          <a:p>
            <a:pPr marL="457200" lvl="1" indent="0" algn="r" eaLnBrk="1" hangingPunct="1">
              <a:buFont typeface="Arial" panose="020B0604020202020204" pitchFamily="34" charset="0"/>
              <a:buNone/>
              <a:defRPr/>
            </a:pPr>
            <a:endParaRPr lang="en-US" altLang="en-US" sz="800" dirty="0">
              <a:solidFill>
                <a:schemeClr val="bg1"/>
              </a:solidFill>
              <a:latin typeface="Arial" pitchFamily="34" charset="0"/>
              <a:ea typeface="ＭＳ Ｐゴシック" pitchFamily="34" charset="-128"/>
              <a:cs typeface="Arial" pitchFamily="34" charset="0"/>
            </a:endParaRPr>
          </a:p>
          <a:p>
            <a:pPr marL="457200" lvl="1" indent="0" algn="r" eaLnBrk="1" hangingPunct="1">
              <a:buFont typeface="Arial" panose="020B0604020202020204" pitchFamily="34" charset="0"/>
              <a:buNone/>
              <a:defRPr/>
            </a:pPr>
            <a:endParaRPr lang="en-US" altLang="en-US" sz="800" dirty="0">
              <a:solidFill>
                <a:schemeClr val="bg1"/>
              </a:solidFill>
              <a:latin typeface="Arial" pitchFamily="34" charset="0"/>
              <a:ea typeface="ＭＳ Ｐゴシック" pitchFamily="34" charset="-128"/>
              <a:cs typeface="Arial" pitchFamily="34" charset="0"/>
            </a:endParaRPr>
          </a:p>
          <a:p>
            <a:pPr eaLnBrk="1" hangingPunct="1">
              <a:lnSpc>
                <a:spcPct val="90000"/>
              </a:lnSpc>
              <a:defRPr/>
            </a:pPr>
            <a:endParaRPr lang="en-US" altLang="en-US" sz="2800" dirty="0">
              <a:solidFill>
                <a:schemeClr val="bg1"/>
              </a:solidFill>
              <a:latin typeface="Arial" pitchFamily="34" charset="0"/>
              <a:ea typeface="ＭＳ Ｐゴシック" pitchFamily="34" charset="-128"/>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B757AA0-A791-47E7-ACD2-906610D6BA89}"/>
              </a:ext>
            </a:extLst>
          </p:cNvPr>
          <p:cNvSpPr>
            <a:spLocks noGrp="1"/>
          </p:cNvSpPr>
          <p:nvPr>
            <p:ph type="title"/>
          </p:nvPr>
        </p:nvSpPr>
        <p:spPr>
          <a:xfrm>
            <a:off x="609600" y="0"/>
            <a:ext cx="9601200" cy="884238"/>
          </a:xfrm>
          <a:noFill/>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Objective</a:t>
            </a:r>
          </a:p>
        </p:txBody>
      </p:sp>
      <p:sp>
        <p:nvSpPr>
          <p:cNvPr id="7171" name="Rectangle 3">
            <a:extLst>
              <a:ext uri="{FF2B5EF4-FFF2-40B4-BE49-F238E27FC236}">
                <a16:creationId xmlns:a16="http://schemas.microsoft.com/office/drawing/2014/main" id="{D735ED3C-940E-4E01-8D83-C06D07DFDAD7}"/>
              </a:ext>
            </a:extLst>
          </p:cNvPr>
          <p:cNvSpPr>
            <a:spLocks noGrp="1"/>
          </p:cNvSpPr>
          <p:nvPr>
            <p:ph type="body" idx="1"/>
          </p:nvPr>
        </p:nvSpPr>
        <p:spPr>
          <a:xfrm>
            <a:off x="609600" y="1600200"/>
            <a:ext cx="10972800" cy="4373563"/>
          </a:xfrm>
        </p:spPr>
        <p:txBody>
          <a:bodyPr/>
          <a:lstStyle/>
          <a:p>
            <a:pPr marL="0" indent="0" eaLnBrk="1" hangingPunct="1">
              <a:lnSpc>
                <a:spcPct val="90000"/>
              </a:lnSpc>
              <a:buFont typeface="Arial" panose="020B0604020202020204" pitchFamily="34" charset="0"/>
              <a:buNone/>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Upon the completion of this module, participants should be able to describe the chemical &amp; physical differences between gasoline, ethanol &amp; ethanol-blended fuels.</a:t>
            </a:r>
          </a:p>
        </p:txBody>
      </p:sp>
      <p:pic>
        <p:nvPicPr>
          <p:cNvPr id="7172" name="Picture 1">
            <a:extLst>
              <a:ext uri="{FF2B5EF4-FFF2-40B4-BE49-F238E27FC236}">
                <a16:creationId xmlns:a16="http://schemas.microsoft.com/office/drawing/2014/main" id="{7F113BB1-71F5-47BA-8741-6029CEDFD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819400"/>
            <a:ext cx="4419600" cy="30273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8776024-FBF1-478B-B9EF-3AE736DFF407}"/>
              </a:ext>
            </a:extLst>
          </p:cNvPr>
          <p:cNvSpPr>
            <a:spLocks noGrp="1"/>
          </p:cNvSpPr>
          <p:nvPr>
            <p:ph type="title"/>
          </p:nvPr>
        </p:nvSpPr>
        <p:spPr>
          <a:xfrm>
            <a:off x="609600" y="0"/>
            <a:ext cx="9525000"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Introduction</a:t>
            </a:r>
          </a:p>
        </p:txBody>
      </p:sp>
      <p:sp>
        <p:nvSpPr>
          <p:cNvPr id="9219" name="Rectangle 3">
            <a:extLst>
              <a:ext uri="{FF2B5EF4-FFF2-40B4-BE49-F238E27FC236}">
                <a16:creationId xmlns:a16="http://schemas.microsoft.com/office/drawing/2014/main" id="{8E41C74E-6EB5-4201-9AFB-5454600E0221}"/>
              </a:ext>
            </a:extLst>
          </p:cNvPr>
          <p:cNvSpPr>
            <a:spLocks noGrp="1"/>
          </p:cNvSpPr>
          <p:nvPr>
            <p:ph type="body" idx="1"/>
          </p:nvPr>
        </p:nvSpPr>
        <p:spPr>
          <a:xfrm>
            <a:off x="609600" y="1600200"/>
            <a:ext cx="10972800" cy="4419600"/>
          </a:xfrm>
        </p:spPr>
        <p:txBody>
          <a:bodyPr/>
          <a:lstStyle/>
          <a:p>
            <a:pPr eaLnBrk="1" hangingPunct="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Characteristics of gasoline </a:t>
            </a:r>
          </a:p>
          <a:p>
            <a:pPr eaLnBrk="1" hangingPunct="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Characteristics of ethanol</a:t>
            </a:r>
          </a:p>
          <a:p>
            <a:pPr eaLnBrk="1" hangingPunct="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Conditions under which ethanol-blended fuels will retain chemical characteristics different than an all hydrocarbon fuel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7478D4A-4CD3-4D02-AFF6-64065D0EC31A}"/>
              </a:ext>
            </a:extLst>
          </p:cNvPr>
          <p:cNvSpPr>
            <a:spLocks noGrp="1"/>
          </p:cNvSpPr>
          <p:nvPr>
            <p:ph type="title"/>
          </p:nvPr>
        </p:nvSpPr>
        <p:spPr>
          <a:xfrm>
            <a:off x="609600" y="0"/>
            <a:ext cx="9601200" cy="808038"/>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Characteristics of Gasoline</a:t>
            </a:r>
          </a:p>
        </p:txBody>
      </p:sp>
      <p:sp>
        <p:nvSpPr>
          <p:cNvPr id="11267" name="Rectangle 3">
            <a:extLst>
              <a:ext uri="{FF2B5EF4-FFF2-40B4-BE49-F238E27FC236}">
                <a16:creationId xmlns:a16="http://schemas.microsoft.com/office/drawing/2014/main" id="{C20CD298-55F8-4D1B-B25F-A8FAF56B6D22}"/>
              </a:ext>
            </a:extLst>
          </p:cNvPr>
          <p:cNvSpPr>
            <a:spLocks noGrp="1"/>
          </p:cNvSpPr>
          <p:nvPr>
            <p:ph idx="1"/>
          </p:nvPr>
        </p:nvSpPr>
        <p:spPr>
          <a:xfrm>
            <a:off x="609600" y="1600200"/>
            <a:ext cx="6400800" cy="4449763"/>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rPr>
              <a:t>Insoluble in water</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rPr>
              <a:t>Produced from crude oil </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rPr>
              <a:t>Harmful effects after long-term &amp; high-level exposure</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rPr>
              <a:t>Smoke from burning gasoline is black &amp; has toxic components</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rPr>
              <a:t>Significant hazard is flammability:</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rPr>
              <a:t>Fairly narrow range of flammability</a:t>
            </a:r>
          </a:p>
          <a:p>
            <a:pPr lvl="2" eaLnBrk="1" hangingPunct="1">
              <a:lnSpc>
                <a:spcPct val="90000"/>
              </a:lnSpc>
            </a:pPr>
            <a:r>
              <a:rPr lang="en-US" altLang="en-US" dirty="0">
                <a:solidFill>
                  <a:srgbClr val="FFC000"/>
                </a:solidFill>
                <a:latin typeface="Arial" panose="020B0604020202020204" pitchFamily="34" charset="0"/>
                <a:ea typeface="ＭＳ Ｐゴシック" panose="020B0600070205080204" pitchFamily="34" charset="-128"/>
              </a:rPr>
              <a:t>1.4% - 7.6% by volume in air</a:t>
            </a:r>
          </a:p>
        </p:txBody>
      </p:sp>
      <p:pic>
        <p:nvPicPr>
          <p:cNvPr id="2" name="Picture 1">
            <a:extLst>
              <a:ext uri="{FF2B5EF4-FFF2-40B4-BE49-F238E27FC236}">
                <a16:creationId xmlns:a16="http://schemas.microsoft.com/office/drawing/2014/main" id="{F8F6514E-4838-49E0-8142-13BF86819D0C}"/>
              </a:ext>
            </a:extLst>
          </p:cNvPr>
          <p:cNvPicPr>
            <a:picLocks noChangeAspect="1"/>
          </p:cNvPicPr>
          <p:nvPr/>
        </p:nvPicPr>
        <p:blipFill rotWithShape="1">
          <a:blip r:embed="rId3"/>
          <a:srcRect l="4282" t="4638" r="4214" b="4928"/>
          <a:stretch/>
        </p:blipFill>
        <p:spPr>
          <a:xfrm>
            <a:off x="6919913" y="1943100"/>
            <a:ext cx="4510087" cy="308610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123E336-93E5-47D3-BBCB-7FDB5AFCA903}"/>
              </a:ext>
            </a:extLst>
          </p:cNvPr>
          <p:cNvSpPr>
            <a:spLocks noGrp="1"/>
          </p:cNvSpPr>
          <p:nvPr>
            <p:ph type="title" idx="4294967295"/>
          </p:nvPr>
        </p:nvSpPr>
        <p:spPr>
          <a:xfrm>
            <a:off x="609600" y="0"/>
            <a:ext cx="9525000" cy="838200"/>
          </a:xfrm>
        </p:spPr>
        <p:txBody>
          <a:bodyPr/>
          <a:lstStyle/>
          <a:p>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Gasoline Production</a:t>
            </a:r>
          </a:p>
        </p:txBody>
      </p:sp>
      <p:sp>
        <p:nvSpPr>
          <p:cNvPr id="13315" name="Rectangle 5">
            <a:extLst>
              <a:ext uri="{FF2B5EF4-FFF2-40B4-BE49-F238E27FC236}">
                <a16:creationId xmlns:a16="http://schemas.microsoft.com/office/drawing/2014/main" id="{11F4607E-49CB-48AE-8FB1-2FF72EA930C1}"/>
              </a:ext>
            </a:extLst>
          </p:cNvPr>
          <p:cNvSpPr>
            <a:spLocks noChangeArrowheads="1"/>
          </p:cNvSpPr>
          <p:nvPr/>
        </p:nvSpPr>
        <p:spPr bwMode="auto">
          <a:xfrm>
            <a:off x="3895725" y="221456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cs typeface="Arial" panose="020B0604020202020204" pitchFamily="34" charset="0"/>
            </a:endParaRPr>
          </a:p>
        </p:txBody>
      </p:sp>
      <p:pic>
        <p:nvPicPr>
          <p:cNvPr id="14340" name="Picture 1">
            <a:extLst>
              <a:ext uri="{FF2B5EF4-FFF2-40B4-BE49-F238E27FC236}">
                <a16:creationId xmlns:a16="http://schemas.microsoft.com/office/drawing/2014/main" id="{D81FC62E-8F78-4F5A-A205-D4870AC94F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143000"/>
            <a:ext cx="5715000" cy="4572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078EC69-DB20-44E2-A8A0-1C6B719D1732}"/>
              </a:ext>
            </a:extLst>
          </p:cNvPr>
          <p:cNvSpPr>
            <a:spLocks noGrp="1"/>
          </p:cNvSpPr>
          <p:nvPr>
            <p:ph type="title"/>
          </p:nvPr>
        </p:nvSpPr>
        <p:spPr>
          <a:xfrm>
            <a:off x="609600" y="0"/>
            <a:ext cx="9601200"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Characteristics of Ethanol</a:t>
            </a:r>
          </a:p>
        </p:txBody>
      </p:sp>
      <p:sp>
        <p:nvSpPr>
          <p:cNvPr id="15363" name="Rectangle 3">
            <a:extLst>
              <a:ext uri="{FF2B5EF4-FFF2-40B4-BE49-F238E27FC236}">
                <a16:creationId xmlns:a16="http://schemas.microsoft.com/office/drawing/2014/main" id="{558DBB55-86A8-4383-9076-1A0A14647F2B}"/>
              </a:ext>
            </a:extLst>
          </p:cNvPr>
          <p:cNvSpPr>
            <a:spLocks noGrp="1"/>
          </p:cNvSpPr>
          <p:nvPr>
            <p:ph idx="1"/>
          </p:nvPr>
        </p:nvSpPr>
        <p:spPr>
          <a:xfrm>
            <a:off x="609600" y="1600200"/>
            <a:ext cx="10972800" cy="4419600"/>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Renewable fuel source produced by fermentation &amp; distillation processes</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Most common feedstock in U.S. is corn</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Other feedstock include corn cobs, corn </a:t>
            </a:r>
            <a:r>
              <a:rPr lang="en-US" altLang="en-US" sz="26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stover</a:t>
            </a: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switchgrass, etc.</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 used with motor fuels must be denatured with 2% - 5% natural gasoline or similar hydrocarbon before transportation to bulk storage facilities</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Denaturant has minimal effects on characteristics except for flash point</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The addition of denaturant further depresses the flash point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54071F1-C921-4333-BB6C-80B8D388A0D5}"/>
              </a:ext>
            </a:extLst>
          </p:cNvPr>
          <p:cNvSpPr>
            <a:spLocks noGrp="1"/>
          </p:cNvSpPr>
          <p:nvPr>
            <p:ph type="title"/>
          </p:nvPr>
        </p:nvSpPr>
        <p:spPr>
          <a:xfrm>
            <a:off x="609600" y="0"/>
            <a:ext cx="9601200"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Ethanol Production</a:t>
            </a:r>
          </a:p>
        </p:txBody>
      </p:sp>
      <p:pic>
        <p:nvPicPr>
          <p:cNvPr id="3" name="Picture 2" descr="A screenshot of a cell phone&#10;&#10;Description automatically generated">
            <a:extLst>
              <a:ext uri="{FF2B5EF4-FFF2-40B4-BE49-F238E27FC236}">
                <a16:creationId xmlns:a16="http://schemas.microsoft.com/office/drawing/2014/main" id="{76221CE7-05CF-4CA5-A867-CDE708AD2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088" y="1112838"/>
            <a:ext cx="6473825" cy="4632325"/>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1FDAA13-0C81-4585-B37B-4E00DB72FF85}"/>
              </a:ext>
            </a:extLst>
          </p:cNvPr>
          <p:cNvSpPr>
            <a:spLocks noGrp="1"/>
          </p:cNvSpPr>
          <p:nvPr>
            <p:ph type="title"/>
          </p:nvPr>
        </p:nvSpPr>
        <p:spPr>
          <a:xfrm>
            <a:off x="609600" y="152400"/>
            <a:ext cx="8839200" cy="1295400"/>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Characteristics of Denatured </a:t>
            </a:r>
            <a:b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Fuel Ethanol </a:t>
            </a:r>
          </a:p>
        </p:txBody>
      </p:sp>
      <p:sp>
        <p:nvSpPr>
          <p:cNvPr id="19459" name="Rectangle 3">
            <a:extLst>
              <a:ext uri="{FF2B5EF4-FFF2-40B4-BE49-F238E27FC236}">
                <a16:creationId xmlns:a16="http://schemas.microsoft.com/office/drawing/2014/main" id="{913B88FD-0350-4E69-99E9-137A1F0BAE35}"/>
              </a:ext>
            </a:extLst>
          </p:cNvPr>
          <p:cNvSpPr>
            <a:spLocks noGrp="1"/>
          </p:cNvSpPr>
          <p:nvPr>
            <p:ph idx="1"/>
          </p:nvPr>
        </p:nvSpPr>
        <p:spPr>
          <a:xfrm>
            <a:off x="609600" y="1600200"/>
            <a:ext cx="8458200" cy="5105400"/>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Polar solvent</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Miscible in water</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Greatest hazard as motor fuel component is flammability</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Wider flammable range than gasoline:</a:t>
            </a:r>
          </a:p>
          <a:p>
            <a:pPr lvl="2" eaLnBrk="1" hangingPunct="1">
              <a:lnSpc>
                <a:spcPct val="90000"/>
              </a:lnSpc>
            </a:pPr>
            <a:r>
              <a:rPr lang="en-US" altLang="en-US" dirty="0">
                <a:solidFill>
                  <a:srgbClr val="FFB005"/>
                </a:solidFill>
                <a:latin typeface="Arial" panose="020B0604020202020204" pitchFamily="34" charset="0"/>
                <a:ea typeface="ＭＳ Ｐゴシック" panose="020B0600070205080204" pitchFamily="34" charset="-128"/>
                <a:cs typeface="Arial" panose="020B0604020202020204" pitchFamily="34" charset="0"/>
              </a:rPr>
              <a:t>3% - 19% by volume in air</a:t>
            </a:r>
          </a:p>
          <a:p>
            <a:pPr marL="914400" lvl="2" indent="0" eaLnBrk="1" hangingPunct="1">
              <a:lnSpc>
                <a:spcPct val="90000"/>
              </a:lnSpc>
              <a:buNone/>
            </a:pPr>
            <a:endParaRPr lang="en-US" altLang="en-US" dirty="0">
              <a:solidFill>
                <a:srgbClr val="FFFF00"/>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2" name="Picture 1">
            <a:extLst>
              <a:ext uri="{FF2B5EF4-FFF2-40B4-BE49-F238E27FC236}">
                <a16:creationId xmlns:a16="http://schemas.microsoft.com/office/drawing/2014/main" id="{E40D06F7-1676-4F1B-B65F-7A2B942B2E67}"/>
              </a:ext>
            </a:extLst>
          </p:cNvPr>
          <p:cNvPicPr>
            <a:picLocks noChangeAspect="1"/>
          </p:cNvPicPr>
          <p:nvPr/>
        </p:nvPicPr>
        <p:blipFill rotWithShape="1">
          <a:blip r:embed="rId3"/>
          <a:srcRect l="68750" t="14444" r="19375" b="18704"/>
          <a:stretch/>
        </p:blipFill>
        <p:spPr>
          <a:xfrm>
            <a:off x="8382000" y="1257300"/>
            <a:ext cx="2743200" cy="434340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0A7BFBD-7F55-4F2E-9A52-FA2D5FCFAFAE}"/>
              </a:ext>
            </a:extLst>
          </p:cNvPr>
          <p:cNvSpPr>
            <a:spLocks noGrp="1"/>
          </p:cNvSpPr>
          <p:nvPr>
            <p:ph type="title"/>
          </p:nvPr>
        </p:nvSpPr>
        <p:spPr>
          <a:xfrm>
            <a:off x="609600" y="0"/>
            <a:ext cx="10134600" cy="881063"/>
          </a:xfrm>
        </p:spPr>
        <p:txBody>
          <a:bodyPr/>
          <a:lstStyle/>
          <a:p>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Chemical Properties Comparison</a:t>
            </a:r>
          </a:p>
        </p:txBody>
      </p:sp>
      <p:graphicFrame>
        <p:nvGraphicFramePr>
          <p:cNvPr id="3" name="Content Placeholder 2">
            <a:extLst>
              <a:ext uri="{FF2B5EF4-FFF2-40B4-BE49-F238E27FC236}">
                <a16:creationId xmlns:a16="http://schemas.microsoft.com/office/drawing/2014/main" id="{7739E0AC-21C1-4A70-8BE1-DB367DD6F059}"/>
              </a:ext>
            </a:extLst>
          </p:cNvPr>
          <p:cNvGraphicFramePr>
            <a:graphicFrameLocks noGrp="1"/>
          </p:cNvGraphicFramePr>
          <p:nvPr>
            <p:ph idx="1"/>
            <p:extLst>
              <p:ext uri="{D42A27DB-BD31-4B8C-83A1-F6EECF244321}">
                <p14:modId xmlns:p14="http://schemas.microsoft.com/office/powerpoint/2010/main" val="3219000038"/>
              </p:ext>
            </p:extLst>
          </p:nvPr>
        </p:nvGraphicFramePr>
        <p:xfrm>
          <a:off x="2476500" y="1169988"/>
          <a:ext cx="7239000" cy="4545498"/>
        </p:xfrm>
        <a:graphic>
          <a:graphicData uri="http://schemas.openxmlformats.org/drawingml/2006/table">
            <a:tbl>
              <a:tblPr>
                <a:effectLst>
                  <a:outerShdw blurRad="50800" dist="38100" dir="2700000" algn="tl" rotWithShape="0">
                    <a:prstClr val="black">
                      <a:alpha val="40000"/>
                    </a:prstClr>
                  </a:outerShdw>
                </a:effectLst>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830957">
                <a:tc>
                  <a:txBody>
                    <a:bodyPr/>
                    <a:lstStyle/>
                    <a:p>
                      <a:pPr marL="0" marR="0" algn="ctr" fontAlgn="base">
                        <a:lnSpc>
                          <a:spcPct val="115000"/>
                        </a:lnSpc>
                        <a:spcBef>
                          <a:spcPts val="0"/>
                        </a:spcBef>
                        <a:spcAft>
                          <a:spcPts val="0"/>
                        </a:spcAft>
                      </a:pPr>
                      <a:r>
                        <a:rPr lang="en-US" sz="2200" kern="1200" dirty="0">
                          <a:solidFill>
                            <a:srgbClr val="FFFFFF"/>
                          </a:solidFill>
                          <a:effectLst/>
                          <a:latin typeface="Calibri"/>
                          <a:ea typeface="MS PGothic"/>
                          <a:cs typeface="Arial"/>
                        </a:rPr>
                        <a:t>Property</a:t>
                      </a:r>
                      <a:endParaRPr lang="en-US" sz="1100" dirty="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fontAlgn="base">
                        <a:lnSpc>
                          <a:spcPct val="115000"/>
                        </a:lnSpc>
                        <a:spcBef>
                          <a:spcPts val="0"/>
                        </a:spcBef>
                        <a:spcAft>
                          <a:spcPts val="0"/>
                        </a:spcAft>
                      </a:pPr>
                      <a:r>
                        <a:rPr lang="en-US" sz="2200" kern="1200" dirty="0">
                          <a:solidFill>
                            <a:srgbClr val="FFFFFF"/>
                          </a:solidFill>
                          <a:effectLst/>
                          <a:latin typeface="Calibri"/>
                          <a:ea typeface="MS PGothic"/>
                          <a:cs typeface="Arial"/>
                        </a:rPr>
                        <a:t>Gasoline</a:t>
                      </a:r>
                      <a:endParaRPr lang="en-US" sz="1100" dirty="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fontAlgn="base">
                        <a:lnSpc>
                          <a:spcPct val="115000"/>
                        </a:lnSpc>
                        <a:spcBef>
                          <a:spcPts val="0"/>
                        </a:spcBef>
                        <a:spcAft>
                          <a:spcPts val="0"/>
                        </a:spcAft>
                      </a:pPr>
                      <a:r>
                        <a:rPr lang="en-US" sz="2200" kern="1200" dirty="0">
                          <a:solidFill>
                            <a:srgbClr val="FFFFFF"/>
                          </a:solidFill>
                          <a:effectLst/>
                          <a:latin typeface="Calibri"/>
                          <a:ea typeface="MS PGothic"/>
                          <a:cs typeface="Arial"/>
                        </a:rPr>
                        <a:t>Denatured Fuel Ethanol</a:t>
                      </a:r>
                      <a:endParaRPr lang="en-US" sz="1100" dirty="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377625">
                <a:tc>
                  <a:txBody>
                    <a:bodyPr/>
                    <a:lstStyle/>
                    <a:p>
                      <a:pPr marL="0" marR="0" fontAlgn="base">
                        <a:lnSpc>
                          <a:spcPct val="115000"/>
                        </a:lnSpc>
                        <a:spcBef>
                          <a:spcPts val="0"/>
                        </a:spcBef>
                        <a:spcAft>
                          <a:spcPts val="0"/>
                        </a:spcAft>
                      </a:pPr>
                      <a:r>
                        <a:rPr lang="en-US" sz="1800" kern="1200">
                          <a:solidFill>
                            <a:srgbClr val="000000"/>
                          </a:solidFill>
                          <a:effectLst/>
                          <a:latin typeface="Arial"/>
                          <a:ea typeface="MS PGothic"/>
                          <a:cs typeface="Times New Roman"/>
                        </a:rPr>
                        <a:t>Flash Point</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fontAlgn="base">
                        <a:lnSpc>
                          <a:spcPct val="115000"/>
                        </a:lnSpc>
                        <a:spcBef>
                          <a:spcPts val="430"/>
                        </a:spcBef>
                        <a:spcAft>
                          <a:spcPts val="0"/>
                        </a:spcAft>
                      </a:pPr>
                      <a:r>
                        <a:rPr lang="en-US" sz="1800" kern="1200" spc="300" dirty="0">
                          <a:solidFill>
                            <a:srgbClr val="000000"/>
                          </a:solidFill>
                          <a:effectLst/>
                          <a:latin typeface="Arial"/>
                          <a:ea typeface="MS PGothic"/>
                          <a:cs typeface="Times New Roman"/>
                        </a:rPr>
                        <a:t>-</a:t>
                      </a:r>
                      <a:r>
                        <a:rPr lang="en-US" sz="1800" kern="1200" dirty="0">
                          <a:solidFill>
                            <a:srgbClr val="000000"/>
                          </a:solidFill>
                          <a:effectLst/>
                          <a:latin typeface="Arial"/>
                          <a:ea typeface="MS PGothic"/>
                          <a:cs typeface="Times New Roman"/>
                        </a:rPr>
                        <a:t>45</a:t>
                      </a:r>
                      <a:r>
                        <a:rPr lang="en-US" sz="1800" kern="1200" baseline="30000" dirty="0">
                          <a:solidFill>
                            <a:srgbClr val="000000"/>
                          </a:solidFill>
                          <a:effectLst/>
                          <a:latin typeface="Arial"/>
                          <a:ea typeface="MS PGothic"/>
                          <a:cs typeface="Times New Roman"/>
                        </a:rPr>
                        <a:t>0</a:t>
                      </a:r>
                      <a:r>
                        <a:rPr lang="en-US" sz="1800" kern="1200" dirty="0">
                          <a:solidFill>
                            <a:srgbClr val="000000"/>
                          </a:solidFill>
                          <a:effectLst/>
                          <a:latin typeface="Arial"/>
                          <a:ea typeface="MS PGothic"/>
                          <a:cs typeface="Times New Roman"/>
                        </a:rPr>
                        <a:t>F</a:t>
                      </a:r>
                      <a:endParaRPr lang="en-US" sz="1100" dirty="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fontAlgn="base">
                        <a:lnSpc>
                          <a:spcPct val="115000"/>
                        </a:lnSpc>
                        <a:spcBef>
                          <a:spcPts val="430"/>
                        </a:spcBef>
                        <a:spcAft>
                          <a:spcPts val="0"/>
                        </a:spcAft>
                      </a:pPr>
                      <a:r>
                        <a:rPr lang="en-US" sz="1800" kern="1200" spc="300" dirty="0">
                          <a:solidFill>
                            <a:srgbClr val="000000"/>
                          </a:solidFill>
                          <a:effectLst/>
                          <a:latin typeface="Arial"/>
                          <a:ea typeface="MS PGothic"/>
                          <a:cs typeface="Times New Roman"/>
                        </a:rPr>
                        <a:t>-</a:t>
                      </a:r>
                      <a:r>
                        <a:rPr lang="en-US" sz="1800" kern="1200" dirty="0">
                          <a:solidFill>
                            <a:srgbClr val="000000"/>
                          </a:solidFill>
                          <a:effectLst/>
                          <a:latin typeface="Arial"/>
                          <a:ea typeface="MS PGothic"/>
                          <a:cs typeface="Times New Roman"/>
                        </a:rPr>
                        <a:t>5</a:t>
                      </a:r>
                      <a:r>
                        <a:rPr lang="en-US" sz="1800" kern="1200" baseline="30000" dirty="0">
                          <a:solidFill>
                            <a:srgbClr val="000000"/>
                          </a:solidFill>
                          <a:effectLst/>
                          <a:latin typeface="Arial"/>
                          <a:ea typeface="MS PGothic"/>
                          <a:cs typeface="Times New Roman"/>
                        </a:rPr>
                        <a:t>0</a:t>
                      </a:r>
                      <a:r>
                        <a:rPr lang="en-US" sz="1800" kern="1200" dirty="0">
                          <a:solidFill>
                            <a:srgbClr val="000000"/>
                          </a:solidFill>
                          <a:effectLst/>
                          <a:latin typeface="Arial"/>
                          <a:ea typeface="MS PGothic"/>
                          <a:cs typeface="Times New Roman"/>
                        </a:rPr>
                        <a:t>F</a:t>
                      </a:r>
                      <a:endParaRPr lang="en-US" sz="1100" dirty="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377625">
                <a:tc>
                  <a:txBody>
                    <a:bodyPr/>
                    <a:lstStyle/>
                    <a:p>
                      <a:pPr marL="0" marR="0" fontAlgn="base">
                        <a:lnSpc>
                          <a:spcPct val="115000"/>
                        </a:lnSpc>
                        <a:spcBef>
                          <a:spcPts val="0"/>
                        </a:spcBef>
                        <a:spcAft>
                          <a:spcPts val="0"/>
                        </a:spcAft>
                      </a:pPr>
                      <a:r>
                        <a:rPr lang="en-US" sz="1800" kern="1200">
                          <a:solidFill>
                            <a:srgbClr val="000000"/>
                          </a:solidFill>
                          <a:effectLst/>
                          <a:latin typeface="Arial"/>
                          <a:ea typeface="MS PGothic"/>
                          <a:cs typeface="Times New Roman"/>
                        </a:rPr>
                        <a:t>Auto Ignition Temp</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530 - 853</a:t>
                      </a:r>
                      <a:r>
                        <a:rPr lang="en-US" sz="1800" kern="1200" baseline="30000">
                          <a:solidFill>
                            <a:srgbClr val="000000"/>
                          </a:solidFill>
                          <a:effectLst/>
                          <a:latin typeface="Arial"/>
                          <a:ea typeface="MS PGothic"/>
                          <a:cs typeface="Times New Roman"/>
                        </a:rPr>
                        <a:t>0</a:t>
                      </a:r>
                      <a:r>
                        <a:rPr lang="en-US" sz="1800" kern="1200">
                          <a:solidFill>
                            <a:srgbClr val="000000"/>
                          </a:solidFill>
                          <a:effectLst/>
                          <a:latin typeface="Arial"/>
                          <a:ea typeface="MS PGothic"/>
                          <a:cs typeface="Times New Roman"/>
                        </a:rPr>
                        <a:t>F</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fontAlgn="base">
                        <a:lnSpc>
                          <a:spcPct val="115000"/>
                        </a:lnSpc>
                        <a:spcBef>
                          <a:spcPts val="430"/>
                        </a:spcBef>
                        <a:spcAft>
                          <a:spcPts val="0"/>
                        </a:spcAft>
                      </a:pPr>
                      <a:r>
                        <a:rPr lang="en-US" sz="1800" kern="1200" dirty="0">
                          <a:solidFill>
                            <a:srgbClr val="000000"/>
                          </a:solidFill>
                          <a:effectLst/>
                          <a:latin typeface="Arial"/>
                          <a:ea typeface="MS PGothic"/>
                          <a:cs typeface="Times New Roman"/>
                        </a:rPr>
                        <a:t>709</a:t>
                      </a:r>
                      <a:r>
                        <a:rPr lang="en-US" sz="1800" kern="1200" baseline="30000" dirty="0">
                          <a:solidFill>
                            <a:srgbClr val="000000"/>
                          </a:solidFill>
                          <a:effectLst/>
                          <a:latin typeface="Arial"/>
                          <a:ea typeface="MS PGothic"/>
                          <a:cs typeface="Times New Roman"/>
                        </a:rPr>
                        <a:t>0</a:t>
                      </a:r>
                      <a:r>
                        <a:rPr lang="en-US" sz="1800" kern="1200" dirty="0">
                          <a:solidFill>
                            <a:srgbClr val="000000"/>
                          </a:solidFill>
                          <a:effectLst/>
                          <a:latin typeface="Arial"/>
                          <a:ea typeface="MS PGothic"/>
                          <a:cs typeface="Times New Roman"/>
                        </a:rPr>
                        <a:t>F</a:t>
                      </a:r>
                      <a:endParaRPr lang="en-US" sz="1100" dirty="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377625">
                <a:tc>
                  <a:txBody>
                    <a:bodyPr/>
                    <a:lstStyle/>
                    <a:p>
                      <a:pPr marL="0" marR="0" fontAlgn="base">
                        <a:lnSpc>
                          <a:spcPct val="115000"/>
                        </a:lnSpc>
                        <a:spcBef>
                          <a:spcPts val="0"/>
                        </a:spcBef>
                        <a:spcAft>
                          <a:spcPts val="0"/>
                        </a:spcAft>
                      </a:pPr>
                      <a:r>
                        <a:rPr lang="en-US" sz="1800" kern="1200">
                          <a:solidFill>
                            <a:srgbClr val="000000"/>
                          </a:solidFill>
                          <a:effectLst/>
                          <a:latin typeface="Arial"/>
                          <a:ea typeface="MS PGothic"/>
                          <a:cs typeface="Times New Roman"/>
                        </a:rPr>
                        <a:t>Specific Gravity</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0.72 – 0.76</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0.79</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377625">
                <a:tc>
                  <a:txBody>
                    <a:bodyPr/>
                    <a:lstStyle/>
                    <a:p>
                      <a:pPr marL="0" marR="0" fontAlgn="base">
                        <a:lnSpc>
                          <a:spcPct val="115000"/>
                        </a:lnSpc>
                        <a:spcBef>
                          <a:spcPts val="0"/>
                        </a:spcBef>
                        <a:spcAft>
                          <a:spcPts val="0"/>
                        </a:spcAft>
                      </a:pPr>
                      <a:r>
                        <a:rPr lang="en-US" sz="1800" kern="1200">
                          <a:solidFill>
                            <a:srgbClr val="000000"/>
                          </a:solidFill>
                          <a:effectLst/>
                          <a:latin typeface="Arial"/>
                          <a:ea typeface="MS PGothic"/>
                          <a:cs typeface="Times New Roman"/>
                        </a:rPr>
                        <a:t>Vapor Density</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fontAlgn="base">
                        <a:lnSpc>
                          <a:spcPct val="115000"/>
                        </a:lnSpc>
                        <a:spcBef>
                          <a:spcPts val="430"/>
                        </a:spcBef>
                        <a:spcAft>
                          <a:spcPts val="0"/>
                        </a:spcAft>
                      </a:pPr>
                      <a:r>
                        <a:rPr lang="en-US" sz="1800" kern="1200" dirty="0">
                          <a:solidFill>
                            <a:srgbClr val="000000"/>
                          </a:solidFill>
                          <a:effectLst/>
                          <a:latin typeface="Arial"/>
                          <a:ea typeface="MS PGothic"/>
                          <a:cs typeface="Times New Roman"/>
                        </a:rPr>
                        <a:t>3 - 4</a:t>
                      </a:r>
                      <a:endParaRPr lang="en-US" sz="1100" dirty="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1.5</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377625">
                <a:tc>
                  <a:txBody>
                    <a:bodyPr/>
                    <a:lstStyle/>
                    <a:p>
                      <a:pPr marL="0" marR="0" fontAlgn="base">
                        <a:lnSpc>
                          <a:spcPct val="115000"/>
                        </a:lnSpc>
                        <a:spcBef>
                          <a:spcPts val="0"/>
                        </a:spcBef>
                        <a:spcAft>
                          <a:spcPts val="0"/>
                        </a:spcAft>
                      </a:pPr>
                      <a:r>
                        <a:rPr lang="en-US" sz="1800" kern="1200">
                          <a:solidFill>
                            <a:srgbClr val="000000"/>
                          </a:solidFill>
                          <a:effectLst/>
                          <a:latin typeface="Arial"/>
                          <a:ea typeface="MS PGothic"/>
                          <a:cs typeface="Times New Roman"/>
                        </a:rPr>
                        <a:t>Vapor Pressure</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8 - 15psi</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~3psi</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377625">
                <a:tc>
                  <a:txBody>
                    <a:bodyPr/>
                    <a:lstStyle/>
                    <a:p>
                      <a:pPr marL="0" marR="0" fontAlgn="base">
                        <a:lnSpc>
                          <a:spcPct val="115000"/>
                        </a:lnSpc>
                        <a:spcBef>
                          <a:spcPts val="0"/>
                        </a:spcBef>
                        <a:spcAft>
                          <a:spcPts val="0"/>
                        </a:spcAft>
                      </a:pPr>
                      <a:r>
                        <a:rPr lang="en-US" sz="1800" kern="1200">
                          <a:solidFill>
                            <a:srgbClr val="000000"/>
                          </a:solidFill>
                          <a:effectLst/>
                          <a:latin typeface="Arial"/>
                          <a:ea typeface="MS PGothic"/>
                          <a:cs typeface="Times New Roman"/>
                        </a:rPr>
                        <a:t>Boiling Point</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100 - 400</a:t>
                      </a:r>
                      <a:r>
                        <a:rPr lang="en-US" sz="1800" kern="1200" baseline="30000">
                          <a:solidFill>
                            <a:srgbClr val="000000"/>
                          </a:solidFill>
                          <a:effectLst/>
                          <a:latin typeface="Arial"/>
                          <a:ea typeface="MS PGothic"/>
                          <a:cs typeface="Times New Roman"/>
                        </a:rPr>
                        <a:t>0</a:t>
                      </a:r>
                      <a:r>
                        <a:rPr lang="en-US" sz="1800" kern="1200">
                          <a:solidFill>
                            <a:srgbClr val="000000"/>
                          </a:solidFill>
                          <a:effectLst/>
                          <a:latin typeface="Arial"/>
                          <a:ea typeface="MS PGothic"/>
                          <a:cs typeface="Times New Roman"/>
                        </a:rPr>
                        <a:t>F</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165 - 175</a:t>
                      </a:r>
                      <a:r>
                        <a:rPr lang="en-US" sz="1800" kern="1200" baseline="30000">
                          <a:solidFill>
                            <a:srgbClr val="000000"/>
                          </a:solidFill>
                          <a:effectLst/>
                          <a:latin typeface="Arial"/>
                          <a:ea typeface="MS PGothic"/>
                          <a:cs typeface="Times New Roman"/>
                        </a:rPr>
                        <a:t>0</a:t>
                      </a:r>
                      <a:r>
                        <a:rPr lang="en-US" sz="1800" kern="1200">
                          <a:solidFill>
                            <a:srgbClr val="000000"/>
                          </a:solidFill>
                          <a:effectLst/>
                          <a:latin typeface="Arial"/>
                          <a:ea typeface="MS PGothic"/>
                          <a:cs typeface="Times New Roman"/>
                        </a:rPr>
                        <a:t>F</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6"/>
                  </a:ext>
                </a:extLst>
              </a:tr>
              <a:tr h="377625">
                <a:tc>
                  <a:txBody>
                    <a:bodyPr/>
                    <a:lstStyle/>
                    <a:p>
                      <a:pPr marL="0" marR="0" fontAlgn="base">
                        <a:lnSpc>
                          <a:spcPct val="115000"/>
                        </a:lnSpc>
                        <a:spcBef>
                          <a:spcPts val="0"/>
                        </a:spcBef>
                        <a:spcAft>
                          <a:spcPts val="0"/>
                        </a:spcAft>
                      </a:pPr>
                      <a:r>
                        <a:rPr lang="en-US" sz="1800" kern="1200">
                          <a:solidFill>
                            <a:srgbClr val="000000"/>
                          </a:solidFill>
                          <a:effectLst/>
                          <a:latin typeface="Arial"/>
                          <a:ea typeface="MS PGothic"/>
                          <a:cs typeface="Times New Roman"/>
                        </a:rPr>
                        <a:t>Flammable Range</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1.4% - 7.6%</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3% - 19%</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7"/>
                  </a:ext>
                </a:extLst>
              </a:tr>
              <a:tr h="693053">
                <a:tc>
                  <a:txBody>
                    <a:bodyPr/>
                    <a:lstStyle/>
                    <a:p>
                      <a:pPr marL="0" marR="0" fontAlgn="base">
                        <a:lnSpc>
                          <a:spcPct val="115000"/>
                        </a:lnSpc>
                        <a:spcBef>
                          <a:spcPts val="0"/>
                        </a:spcBef>
                        <a:spcAft>
                          <a:spcPts val="0"/>
                        </a:spcAft>
                      </a:pPr>
                      <a:r>
                        <a:rPr lang="en-US" sz="1800" kern="1200" dirty="0">
                          <a:solidFill>
                            <a:srgbClr val="000000"/>
                          </a:solidFill>
                          <a:effectLst/>
                          <a:latin typeface="Arial"/>
                          <a:ea typeface="MS PGothic"/>
                          <a:cs typeface="Times New Roman"/>
                        </a:rPr>
                        <a:t>Smoke Characteristics</a:t>
                      </a:r>
                      <a:endParaRPr lang="en-US" sz="1100" dirty="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Black</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Slight</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8"/>
                  </a:ext>
                </a:extLst>
              </a:tr>
              <a:tr h="377625">
                <a:tc>
                  <a:txBody>
                    <a:bodyPr/>
                    <a:lstStyle/>
                    <a:p>
                      <a:pPr marL="0" marR="0" fontAlgn="base">
                        <a:lnSpc>
                          <a:spcPct val="115000"/>
                        </a:lnSpc>
                        <a:spcBef>
                          <a:spcPts val="0"/>
                        </a:spcBef>
                        <a:spcAft>
                          <a:spcPts val="0"/>
                        </a:spcAft>
                      </a:pPr>
                      <a:r>
                        <a:rPr lang="en-US" sz="1800" kern="1200" dirty="0">
                          <a:solidFill>
                            <a:srgbClr val="000000"/>
                          </a:solidFill>
                          <a:effectLst/>
                          <a:latin typeface="Arial"/>
                          <a:ea typeface="MS PGothic"/>
                          <a:cs typeface="Times New Roman"/>
                        </a:rPr>
                        <a:t>Solubility</a:t>
                      </a:r>
                      <a:endParaRPr lang="en-US" sz="1100" dirty="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Trace</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fontAlgn="base">
                        <a:lnSpc>
                          <a:spcPct val="115000"/>
                        </a:lnSpc>
                        <a:spcBef>
                          <a:spcPts val="430"/>
                        </a:spcBef>
                        <a:spcAft>
                          <a:spcPts val="0"/>
                        </a:spcAft>
                      </a:pPr>
                      <a:r>
                        <a:rPr lang="en-US" sz="1800" kern="1200" dirty="0">
                          <a:solidFill>
                            <a:srgbClr val="000000"/>
                          </a:solidFill>
                          <a:effectLst/>
                          <a:latin typeface="Arial"/>
                          <a:ea typeface="MS PGothic"/>
                          <a:cs typeface="Times New Roman"/>
                        </a:rPr>
                        <a:t>High</a:t>
                      </a:r>
                      <a:endParaRPr lang="en-US" sz="1100" dirty="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9"/>
                  </a:ext>
                </a:extLst>
              </a:tr>
            </a:tbl>
          </a:graphicData>
        </a:graphic>
      </p:graphicFrame>
      <p:sp>
        <p:nvSpPr>
          <p:cNvPr id="4" name="Oval 3">
            <a:extLst>
              <a:ext uri="{FF2B5EF4-FFF2-40B4-BE49-F238E27FC236}">
                <a16:creationId xmlns:a16="http://schemas.microsoft.com/office/drawing/2014/main" id="{8BA69DC1-2670-49AF-9B1B-3C69882C1459}"/>
              </a:ext>
            </a:extLst>
          </p:cNvPr>
          <p:cNvSpPr/>
          <p:nvPr/>
        </p:nvSpPr>
        <p:spPr>
          <a:xfrm>
            <a:off x="5181600" y="4267200"/>
            <a:ext cx="4114800" cy="381000"/>
          </a:xfrm>
          <a:prstGeom prst="ellipse">
            <a:avLst/>
          </a:prstGeom>
          <a:noFill/>
          <a:ln>
            <a:solidFill>
              <a:srgbClr val="C00000"/>
            </a:solidFill>
          </a:ln>
          <a:effectLst>
            <a:outerShdw blurRad="50800" dist="50800" dir="5400000" algn="ctr" rotWithShape="0">
              <a:schemeClr val="bg1">
                <a:alpha val="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8BD9980522ED479C512EC977991EAE" ma:contentTypeVersion="13" ma:contentTypeDescription="Create a new document." ma:contentTypeScope="" ma:versionID="14ee48337cd9bca6bcec809af2f25d54">
  <xsd:schema xmlns:xsd="http://www.w3.org/2001/XMLSchema" xmlns:xs="http://www.w3.org/2001/XMLSchema" xmlns:p="http://schemas.microsoft.com/office/2006/metadata/properties" xmlns:ns2="9659d145-d520-4658-b925-eca3bc946a0b" xmlns:ns3="679f892f-2c11-43a9-b10f-e0092ef5799b" targetNamespace="http://schemas.microsoft.com/office/2006/metadata/properties" ma:root="true" ma:fieldsID="cf40a550308b68aefc8db5915aa2ac90" ns2:_="" ns3:_="">
    <xsd:import namespace="9659d145-d520-4658-b925-eca3bc946a0b"/>
    <xsd:import namespace="679f892f-2c11-43a9-b10f-e0092ef579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59d145-d520-4658-b925-eca3bc946a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9f892f-2c11-43a9-b10f-e0092ef5799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745A25-C81A-4FCC-B7B0-281773293026}">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64a4db33-2e30-4ca9-9a6e-bddb39c6c07a"/>
    <ds:schemaRef ds:uri="http://www.w3.org/XML/1998/namespace"/>
  </ds:schemaRefs>
</ds:datastoreItem>
</file>

<file path=customXml/itemProps2.xml><?xml version="1.0" encoding="utf-8"?>
<ds:datastoreItem xmlns:ds="http://schemas.openxmlformats.org/officeDocument/2006/customXml" ds:itemID="{F08E09EC-3EC5-4668-9B73-EF01AF130A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59d145-d520-4658-b925-eca3bc946a0b"/>
    <ds:schemaRef ds:uri="679f892f-2c11-43a9-b10f-e0092ef579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47524C-050C-46EB-B1ED-1559E9EAB6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73825</TotalTime>
  <Words>3829</Words>
  <Application>Microsoft Office PowerPoint</Application>
  <PresentationFormat>Widescreen</PresentationFormat>
  <Paragraphs>278</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Objective</vt:lpstr>
      <vt:lpstr>Introduction</vt:lpstr>
      <vt:lpstr>Characteristics of Gasoline</vt:lpstr>
      <vt:lpstr>Gasoline Production</vt:lpstr>
      <vt:lpstr>Characteristics of Ethanol</vt:lpstr>
      <vt:lpstr>Ethanol Production</vt:lpstr>
      <vt:lpstr>Characteristics of Denatured  Fuel Ethanol </vt:lpstr>
      <vt:lpstr>Chemical Properties Comparison</vt:lpstr>
      <vt:lpstr>Considerations for Ethanol Fires</vt:lpstr>
      <vt:lpstr>Invisible Flames - Ethanol</vt:lpstr>
      <vt:lpstr>Characteristics of  Ethanol-Blended Fuels</vt:lpstr>
      <vt:lpstr>Characteristics of  Ethanol-Blended Fuels</vt:lpstr>
      <vt:lpstr>Activity 3.1:  Comparison of Gasoline and Ethanol</vt:lpstr>
      <vt:lpstr>Consideration for  Ethanol-Blended Fuel Fires</vt:lpstr>
      <vt:lpstr>Activity 3.2:  Definitions</vt:lpstr>
      <vt:lpstr>Worksheet 3.2:  Definitions</vt:lpstr>
      <vt:lpstr>Summary</vt:lpstr>
    </vt:vector>
  </TitlesOfParts>
  <Company>Andrew Johnson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RFA</dc:creator>
  <cp:lastModifiedBy>Missy Ruff</cp:lastModifiedBy>
  <cp:revision>334</cp:revision>
  <cp:lastPrinted>2020-03-03T00:16:48Z</cp:lastPrinted>
  <dcterms:modified xsi:type="dcterms:W3CDTF">2021-12-01T21:27:12Z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0x010100238BD9980522ED479C512EC977991EAE</vt:lpwstr>
  </property>
</Properties>
</file>