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44"/>
  </p:notesMasterIdLst>
  <p:handoutMasterIdLst>
    <p:handoutMasterId r:id="rId45"/>
  </p:handoutMasterIdLst>
  <p:sldIdLst>
    <p:sldId id="369" r:id="rId5"/>
    <p:sldId id="307" r:id="rId6"/>
    <p:sldId id="308" r:id="rId7"/>
    <p:sldId id="309" r:id="rId8"/>
    <p:sldId id="363" r:id="rId9"/>
    <p:sldId id="313" r:id="rId10"/>
    <p:sldId id="318" r:id="rId11"/>
    <p:sldId id="348" r:id="rId12"/>
    <p:sldId id="362" r:id="rId13"/>
    <p:sldId id="350" r:id="rId14"/>
    <p:sldId id="351" r:id="rId15"/>
    <p:sldId id="352" r:id="rId16"/>
    <p:sldId id="342" r:id="rId17"/>
    <p:sldId id="322" r:id="rId18"/>
    <p:sldId id="323" r:id="rId19"/>
    <p:sldId id="324" r:id="rId20"/>
    <p:sldId id="325" r:id="rId21"/>
    <p:sldId id="326" r:id="rId22"/>
    <p:sldId id="327" r:id="rId23"/>
    <p:sldId id="353" r:id="rId24"/>
    <p:sldId id="361" r:id="rId25"/>
    <p:sldId id="328" r:id="rId26"/>
    <p:sldId id="347" r:id="rId27"/>
    <p:sldId id="343" r:id="rId28"/>
    <p:sldId id="332" r:id="rId29"/>
    <p:sldId id="334" r:id="rId30"/>
    <p:sldId id="333" r:id="rId31"/>
    <p:sldId id="335" r:id="rId32"/>
    <p:sldId id="371" r:id="rId33"/>
    <p:sldId id="370" r:id="rId34"/>
    <p:sldId id="354" r:id="rId35"/>
    <p:sldId id="364" r:id="rId36"/>
    <p:sldId id="345" r:id="rId37"/>
    <p:sldId id="355" r:id="rId38"/>
    <p:sldId id="356" r:id="rId39"/>
    <p:sldId id="357" r:id="rId40"/>
    <p:sldId id="366" r:id="rId41"/>
    <p:sldId id="368" r:id="rId42"/>
    <p:sldId id="340" r:id="rId43"/>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0000"/>
    <a:srgbClr val="003175"/>
    <a:srgbClr val="FF5050"/>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D62E1-8DEB-4429-A6C3-DF4CB981E86A}" v="99" dt="2021-12-05T01:00:10.420"/>
    <p1510:client id="{52F2E13A-711F-4CE4-9A6C-0445DCE9DAD1}" v="3" dt="2021-12-05T19:00:24.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2639" autoAdjust="0"/>
  </p:normalViewPr>
  <p:slideViewPr>
    <p:cSldViewPr>
      <p:cViewPr varScale="1">
        <p:scale>
          <a:sx n="66" d="100"/>
          <a:sy n="66" d="100"/>
        </p:scale>
        <p:origin x="2268" y="102"/>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15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52F2E13A-711F-4CE4-9A6C-0445DCE9DAD1}"/>
    <pc:docChg chg="custSel modSld">
      <pc:chgData name="Missy Ruff" userId="2fedf697-c7c4-47e5-81d4-5bd69038a8f8" providerId="ADAL" clId="{52F2E13A-711F-4CE4-9A6C-0445DCE9DAD1}" dt="2021-12-05T19:00:24.125" v="10" actId="14826"/>
      <pc:docMkLst>
        <pc:docMk/>
      </pc:docMkLst>
      <pc:sldChg chg="modNotes">
        <pc:chgData name="Missy Ruff" userId="2fedf697-c7c4-47e5-81d4-5bd69038a8f8" providerId="ADAL" clId="{52F2E13A-711F-4CE4-9A6C-0445DCE9DAD1}" dt="2021-12-05T18:36:59.276" v="1" actId="27636"/>
        <pc:sldMkLst>
          <pc:docMk/>
          <pc:sldMk cId="0" sldId="340"/>
        </pc:sldMkLst>
      </pc:sldChg>
      <pc:sldChg chg="addSp delSp modSp mod">
        <pc:chgData name="Missy Ruff" userId="2fedf697-c7c4-47e5-81d4-5bd69038a8f8" providerId="ADAL" clId="{52F2E13A-711F-4CE4-9A6C-0445DCE9DAD1}" dt="2021-12-05T19:00:24.125" v="10" actId="14826"/>
        <pc:sldMkLst>
          <pc:docMk/>
          <pc:sldMk cId="0" sldId="345"/>
        </pc:sldMkLst>
        <pc:picChg chg="add mod">
          <ac:chgData name="Missy Ruff" userId="2fedf697-c7c4-47e5-81d4-5bd69038a8f8" providerId="ADAL" clId="{52F2E13A-711F-4CE4-9A6C-0445DCE9DAD1}" dt="2021-12-05T19:00:24.125" v="10" actId="14826"/>
          <ac:picMkLst>
            <pc:docMk/>
            <pc:sldMk cId="0" sldId="345"/>
            <ac:picMk id="3" creationId="{7DA77996-6728-4A8E-A49E-6A00C128C763}"/>
          </ac:picMkLst>
        </pc:picChg>
        <pc:picChg chg="del">
          <ac:chgData name="Missy Ruff" userId="2fedf697-c7c4-47e5-81d4-5bd69038a8f8" providerId="ADAL" clId="{52F2E13A-711F-4CE4-9A6C-0445DCE9DAD1}" dt="2021-12-05T18:37:08.197" v="5" actId="478"/>
          <ac:picMkLst>
            <pc:docMk/>
            <pc:sldMk cId="0" sldId="345"/>
            <ac:picMk id="73730" creationId="{6B77F49F-41E3-49FC-B209-16C3CBB18503}"/>
          </ac:picMkLst>
        </pc:picChg>
      </pc:sldChg>
    </pc:docChg>
  </pc:docChgLst>
  <pc:docChgLst>
    <pc:chgData name="Missy Ruff" userId="2fedf697-c7c4-47e5-81d4-5bd69038a8f8" providerId="ADAL" clId="{DC5394D4-9FBF-4DA8-AC07-7009D8EFCF7B}"/>
    <pc:docChg chg="modSld">
      <pc:chgData name="Missy Ruff" userId="2fedf697-c7c4-47e5-81d4-5bd69038a8f8" providerId="ADAL" clId="{DC5394D4-9FBF-4DA8-AC07-7009D8EFCF7B}" dt="2021-11-15T02:45:02.603" v="22" actId="1036"/>
      <pc:docMkLst>
        <pc:docMk/>
      </pc:docMkLst>
      <pc:sldChg chg="modSp mod">
        <pc:chgData name="Missy Ruff" userId="2fedf697-c7c4-47e5-81d4-5bd69038a8f8" providerId="ADAL" clId="{DC5394D4-9FBF-4DA8-AC07-7009D8EFCF7B}" dt="2021-11-15T02:45:02.603" v="22" actId="1036"/>
        <pc:sldMkLst>
          <pc:docMk/>
          <pc:sldMk cId="0" sldId="355"/>
        </pc:sldMkLst>
        <pc:spChg chg="mod">
          <ac:chgData name="Missy Ruff" userId="2fedf697-c7c4-47e5-81d4-5bd69038a8f8" providerId="ADAL" clId="{DC5394D4-9FBF-4DA8-AC07-7009D8EFCF7B}" dt="2021-11-15T02:44:56.480" v="21" actId="1036"/>
          <ac:spMkLst>
            <pc:docMk/>
            <pc:sldMk cId="0" sldId="355"/>
            <ac:spMk id="75823" creationId="{4CFFF285-AA34-4F79-862F-940A8538F54F}"/>
          </ac:spMkLst>
        </pc:spChg>
        <pc:graphicFrameChg chg="mod">
          <ac:chgData name="Missy Ruff" userId="2fedf697-c7c4-47e5-81d4-5bd69038a8f8" providerId="ADAL" clId="{DC5394D4-9FBF-4DA8-AC07-7009D8EFCF7B}" dt="2021-11-15T02:45:02.603" v="22" actId="1036"/>
          <ac:graphicFrameMkLst>
            <pc:docMk/>
            <pc:sldMk cId="0" sldId="355"/>
            <ac:graphicFrameMk id="9" creationId="{C2B618AF-A36F-4D01-913D-DBE542A216BF}"/>
          </ac:graphicFrameMkLst>
        </pc:graphicFrameChg>
      </pc:sldChg>
    </pc:docChg>
  </pc:docChgLst>
  <pc:docChgLst>
    <pc:chgData name="Missy Ruff" userId="2fedf697-c7c4-47e5-81d4-5bd69038a8f8" providerId="ADAL" clId="{2BCD62E1-8DEB-4429-A6C3-DF4CB981E86A}"/>
    <pc:docChg chg="undo custSel addSld delSld modSld">
      <pc:chgData name="Missy Ruff" userId="2fedf697-c7c4-47e5-81d4-5bd69038a8f8" providerId="ADAL" clId="{2BCD62E1-8DEB-4429-A6C3-DF4CB981E86A}" dt="2021-12-05T17:45:13.065" v="264" actId="2711"/>
      <pc:docMkLst>
        <pc:docMk/>
      </pc:docMkLst>
      <pc:sldChg chg="modNotesTx">
        <pc:chgData name="Missy Ruff" userId="2fedf697-c7c4-47e5-81d4-5bd69038a8f8" providerId="ADAL" clId="{2BCD62E1-8DEB-4429-A6C3-DF4CB981E86A}" dt="2021-12-04T23:53:25.519" v="180" actId="20577"/>
        <pc:sldMkLst>
          <pc:docMk/>
          <pc:sldMk cId="0" sldId="308"/>
        </pc:sldMkLst>
      </pc:sldChg>
      <pc:sldChg chg="modNotesTx">
        <pc:chgData name="Missy Ruff" userId="2fedf697-c7c4-47e5-81d4-5bd69038a8f8" providerId="ADAL" clId="{2BCD62E1-8DEB-4429-A6C3-DF4CB981E86A}" dt="2021-12-05T17:45:13.065" v="264" actId="2711"/>
        <pc:sldMkLst>
          <pc:docMk/>
          <pc:sldMk cId="0" sldId="309"/>
        </pc:sldMkLst>
      </pc:sldChg>
      <pc:sldChg chg="modSp modNotesTx">
        <pc:chgData name="Missy Ruff" userId="2fedf697-c7c4-47e5-81d4-5bd69038a8f8" providerId="ADAL" clId="{2BCD62E1-8DEB-4429-A6C3-DF4CB981E86A}" dt="2021-12-04T21:53:16.309" v="35"/>
        <pc:sldMkLst>
          <pc:docMk/>
          <pc:sldMk cId="0" sldId="313"/>
        </pc:sldMkLst>
        <pc:picChg chg="mod">
          <ac:chgData name="Missy Ruff" userId="2fedf697-c7c4-47e5-81d4-5bd69038a8f8" providerId="ADAL" clId="{2BCD62E1-8DEB-4429-A6C3-DF4CB981E86A}" dt="2021-12-04T21:52:15.721" v="34" actId="14826"/>
          <ac:picMkLst>
            <pc:docMk/>
            <pc:sldMk cId="0" sldId="313"/>
            <ac:picMk id="20484" creationId="{AF6CF2F8-01C5-4C53-A34E-E3A9DA6D69B3}"/>
          </ac:picMkLst>
        </pc:picChg>
      </pc:sldChg>
      <pc:sldChg chg="modNotesTx">
        <pc:chgData name="Missy Ruff" userId="2fedf697-c7c4-47e5-81d4-5bd69038a8f8" providerId="ADAL" clId="{2BCD62E1-8DEB-4429-A6C3-DF4CB981E86A}" dt="2021-12-04T23:41:44.449" v="168" actId="12"/>
        <pc:sldMkLst>
          <pc:docMk/>
          <pc:sldMk cId="0" sldId="318"/>
        </pc:sldMkLst>
      </pc:sldChg>
      <pc:sldChg chg="add del modNotesTx">
        <pc:chgData name="Missy Ruff" userId="2fedf697-c7c4-47e5-81d4-5bd69038a8f8" providerId="ADAL" clId="{2BCD62E1-8DEB-4429-A6C3-DF4CB981E86A}" dt="2021-12-04T23:49:56.961" v="175" actId="20577"/>
        <pc:sldMkLst>
          <pc:docMk/>
          <pc:sldMk cId="0" sldId="322"/>
        </pc:sldMkLst>
      </pc:sldChg>
      <pc:sldChg chg="modNotesTx">
        <pc:chgData name="Missy Ruff" userId="2fedf697-c7c4-47e5-81d4-5bd69038a8f8" providerId="ADAL" clId="{2BCD62E1-8DEB-4429-A6C3-DF4CB981E86A}" dt="2021-12-05T00:00:15.010" v="186" actId="20577"/>
        <pc:sldMkLst>
          <pc:docMk/>
          <pc:sldMk cId="0" sldId="323"/>
        </pc:sldMkLst>
      </pc:sldChg>
      <pc:sldChg chg="modNotesTx">
        <pc:chgData name="Missy Ruff" userId="2fedf697-c7c4-47e5-81d4-5bd69038a8f8" providerId="ADAL" clId="{2BCD62E1-8DEB-4429-A6C3-DF4CB981E86A}" dt="2021-12-05T00:06:56.492" v="187"/>
        <pc:sldMkLst>
          <pc:docMk/>
          <pc:sldMk cId="0" sldId="326"/>
        </pc:sldMkLst>
      </pc:sldChg>
      <pc:sldChg chg="modNotesTx">
        <pc:chgData name="Missy Ruff" userId="2fedf697-c7c4-47e5-81d4-5bd69038a8f8" providerId="ADAL" clId="{2BCD62E1-8DEB-4429-A6C3-DF4CB981E86A}" dt="2021-12-05T00:08:53.333" v="214" actId="20577"/>
        <pc:sldMkLst>
          <pc:docMk/>
          <pc:sldMk cId="0" sldId="327"/>
        </pc:sldMkLst>
      </pc:sldChg>
      <pc:sldChg chg="modNotesTx">
        <pc:chgData name="Missy Ruff" userId="2fedf697-c7c4-47e5-81d4-5bd69038a8f8" providerId="ADAL" clId="{2BCD62E1-8DEB-4429-A6C3-DF4CB981E86A}" dt="2021-12-05T00:20:17.318" v="223" actId="20577"/>
        <pc:sldMkLst>
          <pc:docMk/>
          <pc:sldMk cId="0" sldId="328"/>
        </pc:sldMkLst>
      </pc:sldChg>
      <pc:sldChg chg="modNotesTx">
        <pc:chgData name="Missy Ruff" userId="2fedf697-c7c4-47e5-81d4-5bd69038a8f8" providerId="ADAL" clId="{2BCD62E1-8DEB-4429-A6C3-DF4CB981E86A}" dt="2021-12-05T00:24:18.922" v="226"/>
        <pc:sldMkLst>
          <pc:docMk/>
          <pc:sldMk cId="0" sldId="332"/>
        </pc:sldMkLst>
      </pc:sldChg>
      <pc:sldChg chg="modNotesTx">
        <pc:chgData name="Missy Ruff" userId="2fedf697-c7c4-47e5-81d4-5bd69038a8f8" providerId="ADAL" clId="{2BCD62E1-8DEB-4429-A6C3-DF4CB981E86A}" dt="2021-12-05T00:29:42.818" v="229" actId="20577"/>
        <pc:sldMkLst>
          <pc:docMk/>
          <pc:sldMk cId="0" sldId="333"/>
        </pc:sldMkLst>
      </pc:sldChg>
      <pc:sldChg chg="modNotesTx">
        <pc:chgData name="Missy Ruff" userId="2fedf697-c7c4-47e5-81d4-5bd69038a8f8" providerId="ADAL" clId="{2BCD62E1-8DEB-4429-A6C3-DF4CB981E86A}" dt="2021-12-05T00:28:32.325" v="227"/>
        <pc:sldMkLst>
          <pc:docMk/>
          <pc:sldMk cId="0" sldId="334"/>
        </pc:sldMkLst>
      </pc:sldChg>
      <pc:sldChg chg="modNotes modNotesTx">
        <pc:chgData name="Missy Ruff" userId="2fedf697-c7c4-47e5-81d4-5bd69038a8f8" providerId="ADAL" clId="{2BCD62E1-8DEB-4429-A6C3-DF4CB981E86A}" dt="2021-12-05T00:48:11.018" v="247" actId="27636"/>
        <pc:sldMkLst>
          <pc:docMk/>
          <pc:sldMk cId="0" sldId="335"/>
        </pc:sldMkLst>
      </pc:sldChg>
      <pc:sldChg chg="modNotesTx">
        <pc:chgData name="Missy Ruff" userId="2fedf697-c7c4-47e5-81d4-5bd69038a8f8" providerId="ADAL" clId="{2BCD62E1-8DEB-4429-A6C3-DF4CB981E86A}" dt="2021-12-05T01:00:11.940" v="260"/>
        <pc:sldMkLst>
          <pc:docMk/>
          <pc:sldMk cId="0" sldId="340"/>
        </pc:sldMkLst>
      </pc:sldChg>
      <pc:sldChg chg="modNotesTx">
        <pc:chgData name="Missy Ruff" userId="2fedf697-c7c4-47e5-81d4-5bd69038a8f8" providerId="ADAL" clId="{2BCD62E1-8DEB-4429-A6C3-DF4CB981E86A}" dt="2021-12-04T23:47:09.415" v="170" actId="20577"/>
        <pc:sldMkLst>
          <pc:docMk/>
          <pc:sldMk cId="0" sldId="342"/>
        </pc:sldMkLst>
      </pc:sldChg>
      <pc:sldChg chg="modNotesTx">
        <pc:chgData name="Missy Ruff" userId="2fedf697-c7c4-47e5-81d4-5bd69038a8f8" providerId="ADAL" clId="{2BCD62E1-8DEB-4429-A6C3-DF4CB981E86A}" dt="2021-12-05T00:23:38.024" v="225"/>
        <pc:sldMkLst>
          <pc:docMk/>
          <pc:sldMk cId="0" sldId="343"/>
        </pc:sldMkLst>
      </pc:sldChg>
      <pc:sldChg chg="modNotesTx">
        <pc:chgData name="Missy Ruff" userId="2fedf697-c7c4-47e5-81d4-5bd69038a8f8" providerId="ADAL" clId="{2BCD62E1-8DEB-4429-A6C3-DF4CB981E86A}" dt="2021-12-05T00:22:38.263" v="224"/>
        <pc:sldMkLst>
          <pc:docMk/>
          <pc:sldMk cId="0" sldId="347"/>
        </pc:sldMkLst>
      </pc:sldChg>
      <pc:sldChg chg="modSp">
        <pc:chgData name="Missy Ruff" userId="2fedf697-c7c4-47e5-81d4-5bd69038a8f8" providerId="ADAL" clId="{2BCD62E1-8DEB-4429-A6C3-DF4CB981E86A}" dt="2021-12-04T22:03:44.902" v="97" actId="1076"/>
        <pc:sldMkLst>
          <pc:docMk/>
          <pc:sldMk cId="0" sldId="350"/>
        </pc:sldMkLst>
        <pc:spChg chg="mod">
          <ac:chgData name="Missy Ruff" userId="2fedf697-c7c4-47e5-81d4-5bd69038a8f8" providerId="ADAL" clId="{2BCD62E1-8DEB-4429-A6C3-DF4CB981E86A}" dt="2021-12-04T22:03:30.021" v="95" actId="1035"/>
          <ac:spMkLst>
            <pc:docMk/>
            <pc:sldMk cId="0" sldId="350"/>
            <ac:spMk id="28674" creationId="{FBBC55FE-EA26-4800-AC75-3858E71E4BED}"/>
          </ac:spMkLst>
        </pc:spChg>
        <pc:picChg chg="mod">
          <ac:chgData name="Missy Ruff" userId="2fedf697-c7c4-47e5-81d4-5bd69038a8f8" providerId="ADAL" clId="{2BCD62E1-8DEB-4429-A6C3-DF4CB981E86A}" dt="2021-12-04T22:03:44.902" v="97" actId="1076"/>
          <ac:picMkLst>
            <pc:docMk/>
            <pc:sldMk cId="0" sldId="350"/>
            <ac:picMk id="28675" creationId="{E6D04C23-F4E2-4F19-9640-333F52DB1448}"/>
          </ac:picMkLst>
        </pc:picChg>
      </pc:sldChg>
      <pc:sldChg chg="delSp modSp mod">
        <pc:chgData name="Missy Ruff" userId="2fedf697-c7c4-47e5-81d4-5bd69038a8f8" providerId="ADAL" clId="{2BCD62E1-8DEB-4429-A6C3-DF4CB981E86A}" dt="2021-12-04T22:07:13.927" v="122" actId="1076"/>
        <pc:sldMkLst>
          <pc:docMk/>
          <pc:sldMk cId="0" sldId="351"/>
        </pc:sldMkLst>
        <pc:spChg chg="mod">
          <ac:chgData name="Missy Ruff" userId="2fedf697-c7c4-47e5-81d4-5bd69038a8f8" providerId="ADAL" clId="{2BCD62E1-8DEB-4429-A6C3-DF4CB981E86A}" dt="2021-12-04T22:04:46.785" v="104" actId="14100"/>
          <ac:spMkLst>
            <pc:docMk/>
            <pc:sldMk cId="0" sldId="351"/>
            <ac:spMk id="30722" creationId="{187ABD61-9B26-440E-AE98-6463D3C4F1F8}"/>
          </ac:spMkLst>
        </pc:spChg>
        <pc:picChg chg="mod">
          <ac:chgData name="Missy Ruff" userId="2fedf697-c7c4-47e5-81d4-5bd69038a8f8" providerId="ADAL" clId="{2BCD62E1-8DEB-4429-A6C3-DF4CB981E86A}" dt="2021-12-04T22:07:13.927" v="122" actId="1076"/>
          <ac:picMkLst>
            <pc:docMk/>
            <pc:sldMk cId="0" sldId="351"/>
            <ac:picMk id="30723" creationId="{FE62E220-162C-419E-AB85-AA7E832BD1BF}"/>
          </ac:picMkLst>
        </pc:picChg>
        <pc:cxnChg chg="del">
          <ac:chgData name="Missy Ruff" userId="2fedf697-c7c4-47e5-81d4-5bd69038a8f8" providerId="ADAL" clId="{2BCD62E1-8DEB-4429-A6C3-DF4CB981E86A}" dt="2021-12-04T22:04:26.771" v="100" actId="478"/>
          <ac:cxnSpMkLst>
            <pc:docMk/>
            <pc:sldMk cId="0" sldId="351"/>
            <ac:cxnSpMk id="3" creationId="{CA692BE8-54FB-4219-87FA-321BAA416CDC}"/>
          </ac:cxnSpMkLst>
        </pc:cxnChg>
      </pc:sldChg>
      <pc:sldChg chg="addSp delSp modSp mod modNotesTx">
        <pc:chgData name="Missy Ruff" userId="2fedf697-c7c4-47e5-81d4-5bd69038a8f8" providerId="ADAL" clId="{2BCD62E1-8DEB-4429-A6C3-DF4CB981E86A}" dt="2021-12-04T22:12:29.495" v="161" actId="255"/>
        <pc:sldMkLst>
          <pc:docMk/>
          <pc:sldMk cId="0" sldId="352"/>
        </pc:sldMkLst>
        <pc:spChg chg="add del mod">
          <ac:chgData name="Missy Ruff" userId="2fedf697-c7c4-47e5-81d4-5bd69038a8f8" providerId="ADAL" clId="{2BCD62E1-8DEB-4429-A6C3-DF4CB981E86A}" dt="2021-12-04T22:10:42.583" v="155" actId="1035"/>
          <ac:spMkLst>
            <pc:docMk/>
            <pc:sldMk cId="0" sldId="352"/>
            <ac:spMk id="14" creationId="{4E4474B3-54F2-40C4-B134-E7ED897281CD}"/>
          </ac:spMkLst>
        </pc:spChg>
        <pc:spChg chg="add del mod">
          <ac:chgData name="Missy Ruff" userId="2fedf697-c7c4-47e5-81d4-5bd69038a8f8" providerId="ADAL" clId="{2BCD62E1-8DEB-4429-A6C3-DF4CB981E86A}" dt="2021-12-04T22:10:42.583" v="155" actId="1035"/>
          <ac:spMkLst>
            <pc:docMk/>
            <pc:sldMk cId="0" sldId="352"/>
            <ac:spMk id="16" creationId="{61791FC8-B062-4C80-9FCF-94D68FEEFB90}"/>
          </ac:spMkLst>
        </pc:spChg>
        <pc:spChg chg="mod">
          <ac:chgData name="Missy Ruff" userId="2fedf697-c7c4-47e5-81d4-5bd69038a8f8" providerId="ADAL" clId="{2BCD62E1-8DEB-4429-A6C3-DF4CB981E86A}" dt="2021-12-04T22:07:36.180" v="123" actId="1076"/>
          <ac:spMkLst>
            <pc:docMk/>
            <pc:sldMk cId="0" sldId="352"/>
            <ac:spMk id="32775" creationId="{82259563-F060-4F1F-8409-9FB05624F2F4}"/>
          </ac:spMkLst>
        </pc:spChg>
        <pc:spChg chg="mod">
          <ac:chgData name="Missy Ruff" userId="2fedf697-c7c4-47e5-81d4-5bd69038a8f8" providerId="ADAL" clId="{2BCD62E1-8DEB-4429-A6C3-DF4CB981E86A}" dt="2021-12-04T22:07:36.180" v="123" actId="1076"/>
          <ac:spMkLst>
            <pc:docMk/>
            <pc:sldMk cId="0" sldId="352"/>
            <ac:spMk id="32776" creationId="{E17DF383-1B7C-4AEF-AF65-693F8AE177AD}"/>
          </ac:spMkLst>
        </pc:spChg>
        <pc:grpChg chg="add del mod">
          <ac:chgData name="Missy Ruff" userId="2fedf697-c7c4-47e5-81d4-5bd69038a8f8" providerId="ADAL" clId="{2BCD62E1-8DEB-4429-A6C3-DF4CB981E86A}" dt="2021-12-04T22:08:20.986" v="131" actId="478"/>
          <ac:grpSpMkLst>
            <pc:docMk/>
            <pc:sldMk cId="0" sldId="352"/>
            <ac:grpSpMk id="32772" creationId="{EDFD6350-D695-4F9D-A0FB-67679DA323CF}"/>
          </ac:grpSpMkLst>
        </pc:grpChg>
        <pc:picChg chg="add del mod">
          <ac:chgData name="Missy Ruff" userId="2fedf697-c7c4-47e5-81d4-5bd69038a8f8" providerId="ADAL" clId="{2BCD62E1-8DEB-4429-A6C3-DF4CB981E86A}" dt="2021-12-04T22:06:55.487" v="118"/>
          <ac:picMkLst>
            <pc:docMk/>
            <pc:sldMk cId="0" sldId="352"/>
            <ac:picMk id="3" creationId="{ED03F0AF-3DBB-440F-80A4-4E28BC177F59}"/>
          </ac:picMkLst>
        </pc:picChg>
        <pc:picChg chg="add mod">
          <ac:chgData name="Missy Ruff" userId="2fedf697-c7c4-47e5-81d4-5bd69038a8f8" providerId="ADAL" clId="{2BCD62E1-8DEB-4429-A6C3-DF4CB981E86A}" dt="2021-12-04T22:10:42.583" v="155" actId="1035"/>
          <ac:picMkLst>
            <pc:docMk/>
            <pc:sldMk cId="0" sldId="352"/>
            <ac:picMk id="5" creationId="{6C6D825B-BE51-44C0-84CE-E24ED77AD6EE}"/>
          </ac:picMkLst>
        </pc:picChg>
        <pc:picChg chg="mod">
          <ac:chgData name="Missy Ruff" userId="2fedf697-c7c4-47e5-81d4-5bd69038a8f8" providerId="ADAL" clId="{2BCD62E1-8DEB-4429-A6C3-DF4CB981E86A}" dt="2021-12-04T22:07:36.180" v="123" actId="1076"/>
          <ac:picMkLst>
            <pc:docMk/>
            <pc:sldMk cId="0" sldId="352"/>
            <ac:picMk id="32774" creationId="{D5184F3A-298F-4A77-8AC8-37E7E6B3BEB2}"/>
          </ac:picMkLst>
        </pc:picChg>
        <pc:cxnChg chg="add del mod">
          <ac:chgData name="Missy Ruff" userId="2fedf697-c7c4-47e5-81d4-5bd69038a8f8" providerId="ADAL" clId="{2BCD62E1-8DEB-4429-A6C3-DF4CB981E86A}" dt="2021-12-04T22:10:08.828" v="151" actId="478"/>
          <ac:cxnSpMkLst>
            <pc:docMk/>
            <pc:sldMk cId="0" sldId="352"/>
            <ac:cxnSpMk id="9" creationId="{245EC2DC-D247-46EB-9650-6DBB2598D25C}"/>
          </ac:cxnSpMkLst>
        </pc:cxnChg>
        <pc:cxnChg chg="add del mod">
          <ac:chgData name="Missy Ruff" userId="2fedf697-c7c4-47e5-81d4-5bd69038a8f8" providerId="ADAL" clId="{2BCD62E1-8DEB-4429-A6C3-DF4CB981E86A}" dt="2021-12-04T22:10:42.583" v="155" actId="1035"/>
          <ac:cxnSpMkLst>
            <pc:docMk/>
            <pc:sldMk cId="0" sldId="352"/>
            <ac:cxnSpMk id="15" creationId="{FE957B5C-4E17-4394-A5A8-69FD82AF5F72}"/>
          </ac:cxnSpMkLst>
        </pc:cxnChg>
        <pc:cxnChg chg="add del mod">
          <ac:chgData name="Missy Ruff" userId="2fedf697-c7c4-47e5-81d4-5bd69038a8f8" providerId="ADAL" clId="{2BCD62E1-8DEB-4429-A6C3-DF4CB981E86A}" dt="2021-12-04T22:10:42.583" v="155" actId="1035"/>
          <ac:cxnSpMkLst>
            <pc:docMk/>
            <pc:sldMk cId="0" sldId="352"/>
            <ac:cxnSpMk id="17" creationId="{98C6DA16-7832-46EE-A2DA-BFCCE569D11D}"/>
          </ac:cxnSpMkLst>
        </pc:cxnChg>
      </pc:sldChg>
      <pc:sldChg chg="modNotesTx">
        <pc:chgData name="Missy Ruff" userId="2fedf697-c7c4-47e5-81d4-5bd69038a8f8" providerId="ADAL" clId="{2BCD62E1-8DEB-4429-A6C3-DF4CB981E86A}" dt="2021-12-05T00:13:21.924" v="219"/>
        <pc:sldMkLst>
          <pc:docMk/>
          <pc:sldMk cId="0" sldId="353"/>
        </pc:sldMkLst>
      </pc:sldChg>
      <pc:sldChg chg="modNotesTx">
        <pc:chgData name="Missy Ruff" userId="2fedf697-c7c4-47e5-81d4-5bd69038a8f8" providerId="ADAL" clId="{2BCD62E1-8DEB-4429-A6C3-DF4CB981E86A}" dt="2021-12-05T00:49:53.850" v="255" actId="20577"/>
        <pc:sldMkLst>
          <pc:docMk/>
          <pc:sldMk cId="0" sldId="354"/>
        </pc:sldMkLst>
      </pc:sldChg>
      <pc:sldChg chg="modNotesTx">
        <pc:chgData name="Missy Ruff" userId="2fedf697-c7c4-47e5-81d4-5bd69038a8f8" providerId="ADAL" clId="{2BCD62E1-8DEB-4429-A6C3-DF4CB981E86A}" dt="2021-12-05T00:56:06.914" v="257"/>
        <pc:sldMkLst>
          <pc:docMk/>
          <pc:sldMk cId="0" sldId="355"/>
        </pc:sldMkLst>
      </pc:sldChg>
      <pc:sldChg chg="modNotesTx">
        <pc:chgData name="Missy Ruff" userId="2fedf697-c7c4-47e5-81d4-5bd69038a8f8" providerId="ADAL" clId="{2BCD62E1-8DEB-4429-A6C3-DF4CB981E86A}" dt="2021-12-05T17:42:37.116" v="262" actId="255"/>
        <pc:sldMkLst>
          <pc:docMk/>
          <pc:sldMk cId="0" sldId="356"/>
        </pc:sldMkLst>
      </pc:sldChg>
      <pc:sldChg chg="modNotesTx">
        <pc:chgData name="Missy Ruff" userId="2fedf697-c7c4-47e5-81d4-5bd69038a8f8" providerId="ADAL" clId="{2BCD62E1-8DEB-4429-A6C3-DF4CB981E86A}" dt="2021-12-04T23:50:54.779" v="176" actId="20577"/>
        <pc:sldMkLst>
          <pc:docMk/>
          <pc:sldMk cId="0" sldId="362"/>
        </pc:sldMkLst>
      </pc:sldChg>
      <pc:sldChg chg="modNotesTx">
        <pc:chgData name="Missy Ruff" userId="2fedf697-c7c4-47e5-81d4-5bd69038a8f8" providerId="ADAL" clId="{2BCD62E1-8DEB-4429-A6C3-DF4CB981E86A}" dt="2021-12-04T21:49:32.523" v="33" actId="6549"/>
        <pc:sldMkLst>
          <pc:docMk/>
          <pc:sldMk cId="0" sldId="363"/>
        </pc:sldMkLst>
      </pc:sldChg>
      <pc:sldChg chg="modNotesTx">
        <pc:chgData name="Missy Ruff" userId="2fedf697-c7c4-47e5-81d4-5bd69038a8f8" providerId="ADAL" clId="{2BCD62E1-8DEB-4429-A6C3-DF4CB981E86A}" dt="2021-12-05T00:52:36.042" v="256"/>
        <pc:sldMkLst>
          <pc:docMk/>
          <pc:sldMk cId="0" sldId="364"/>
        </pc:sldMkLst>
      </pc:sldChg>
      <pc:sldChg chg="modNotes modNotesTx">
        <pc:chgData name="Missy Ruff" userId="2fedf697-c7c4-47e5-81d4-5bd69038a8f8" providerId="ADAL" clId="{2BCD62E1-8DEB-4429-A6C3-DF4CB981E86A}" dt="2021-12-05T00:49:03.646" v="253" actId="27636"/>
        <pc:sldMkLst>
          <pc:docMk/>
          <pc:sldMk cId="852924021" sldId="370"/>
        </pc:sldMkLst>
      </pc:sldChg>
      <pc:sldChg chg="modNotesTx">
        <pc:chgData name="Missy Ruff" userId="2fedf697-c7c4-47e5-81d4-5bd69038a8f8" providerId="ADAL" clId="{2BCD62E1-8DEB-4429-A6C3-DF4CB981E86A}" dt="2021-12-05T00:47:07.978" v="246" actId="20577"/>
        <pc:sldMkLst>
          <pc:docMk/>
          <pc:sldMk cId="3060195406" sldId="371"/>
        </pc:sldMkLst>
      </pc:sldChg>
    </pc:docChg>
  </pc:docChgLst>
  <pc:docChgLst>
    <pc:chgData name="Missy Ruff" userId="2fedf697-c7c4-47e5-81d4-5bd69038a8f8" providerId="ADAL" clId="{C92D48BE-49AD-443B-B9DC-BAF8610906F8}"/>
    <pc:docChg chg="modSld modMainMaster">
      <pc:chgData name="Missy Ruff" userId="2fedf697-c7c4-47e5-81d4-5bd69038a8f8" providerId="ADAL" clId="{C92D48BE-49AD-443B-B9DC-BAF8610906F8}" dt="2021-02-15T18:52:08.804" v="3"/>
      <pc:docMkLst>
        <pc:docMk/>
      </pc:docMkLst>
      <pc:sldChg chg="modSp mod">
        <pc:chgData name="Missy Ruff" userId="2fedf697-c7c4-47e5-81d4-5bd69038a8f8" providerId="ADAL" clId="{C92D48BE-49AD-443B-B9DC-BAF8610906F8}" dt="2021-01-25T22:47:56.175" v="0" actId="255"/>
        <pc:sldMkLst>
          <pc:docMk/>
          <pc:sldMk cId="0" sldId="325"/>
        </pc:sldMkLst>
        <pc:spChg chg="mod">
          <ac:chgData name="Missy Ruff" userId="2fedf697-c7c4-47e5-81d4-5bd69038a8f8" providerId="ADAL" clId="{C92D48BE-49AD-443B-B9DC-BAF8610906F8}" dt="2021-01-25T22:47:56.175" v="0" actId="255"/>
          <ac:spMkLst>
            <pc:docMk/>
            <pc:sldMk cId="0" sldId="325"/>
            <ac:spMk id="43011" creationId="{F180F0F9-33E3-47F0-9A05-7822820CF4DF}"/>
          </ac:spMkLst>
        </pc:spChg>
      </pc:sldChg>
      <pc:sldChg chg="setBg">
        <pc:chgData name="Missy Ruff" userId="2fedf697-c7c4-47e5-81d4-5bd69038a8f8" providerId="ADAL" clId="{C92D48BE-49AD-443B-B9DC-BAF8610906F8}" dt="2021-02-15T18:52:08.804" v="3"/>
        <pc:sldMkLst>
          <pc:docMk/>
          <pc:sldMk cId="0" sldId="369"/>
        </pc:sldMkLst>
      </pc:sldChg>
      <pc:sldMasterChg chg="setBg modSldLayout">
        <pc:chgData name="Missy Ruff" userId="2fedf697-c7c4-47e5-81d4-5bd69038a8f8" providerId="ADAL" clId="{C92D48BE-49AD-443B-B9DC-BAF8610906F8}" dt="2021-02-15T18:52:08.804" v="3"/>
        <pc:sldMasterMkLst>
          <pc:docMk/>
          <pc:sldMasterMk cId="0" sldId="2147483802"/>
        </pc:sldMasterMkLst>
        <pc:sldLayoutChg chg="setBg">
          <pc:chgData name="Missy Ruff" userId="2fedf697-c7c4-47e5-81d4-5bd69038a8f8" providerId="ADAL" clId="{C92D48BE-49AD-443B-B9DC-BAF8610906F8}" dt="2021-02-15T18:52:08.804" v="3"/>
          <pc:sldLayoutMkLst>
            <pc:docMk/>
            <pc:sldMasterMk cId="0" sldId="2147483802"/>
            <pc:sldLayoutMk cId="158096410" sldId="2147484478"/>
          </pc:sldLayoutMkLst>
        </pc:sldLayoutChg>
        <pc:sldLayoutChg chg="setBg">
          <pc:chgData name="Missy Ruff" userId="2fedf697-c7c4-47e5-81d4-5bd69038a8f8" providerId="ADAL" clId="{C92D48BE-49AD-443B-B9DC-BAF8610906F8}" dt="2021-02-15T18:52:08.804" v="3"/>
          <pc:sldLayoutMkLst>
            <pc:docMk/>
            <pc:sldMasterMk cId="0" sldId="2147483802"/>
            <pc:sldLayoutMk cId="2867310249" sldId="2147484479"/>
          </pc:sldLayoutMkLst>
        </pc:sldLayoutChg>
        <pc:sldLayoutChg chg="setBg">
          <pc:chgData name="Missy Ruff" userId="2fedf697-c7c4-47e5-81d4-5bd69038a8f8" providerId="ADAL" clId="{C92D48BE-49AD-443B-B9DC-BAF8610906F8}" dt="2021-02-15T18:52:08.804" v="3"/>
          <pc:sldLayoutMkLst>
            <pc:docMk/>
            <pc:sldMasterMk cId="0" sldId="2147483802"/>
            <pc:sldLayoutMk cId="683581743" sldId="2147484480"/>
          </pc:sldLayoutMkLst>
        </pc:sldLayoutChg>
        <pc:sldLayoutChg chg="setBg">
          <pc:chgData name="Missy Ruff" userId="2fedf697-c7c4-47e5-81d4-5bd69038a8f8" providerId="ADAL" clId="{C92D48BE-49AD-443B-B9DC-BAF8610906F8}" dt="2021-02-15T18:52:08.804" v="3"/>
          <pc:sldLayoutMkLst>
            <pc:docMk/>
            <pc:sldMasterMk cId="0" sldId="2147483802"/>
            <pc:sldLayoutMk cId="686963920" sldId="2147484481"/>
          </pc:sldLayoutMkLst>
        </pc:sldLayoutChg>
        <pc:sldLayoutChg chg="setBg">
          <pc:chgData name="Missy Ruff" userId="2fedf697-c7c4-47e5-81d4-5bd69038a8f8" providerId="ADAL" clId="{C92D48BE-49AD-443B-B9DC-BAF8610906F8}" dt="2021-02-15T18:52:08.804" v="3"/>
          <pc:sldLayoutMkLst>
            <pc:docMk/>
            <pc:sldMasterMk cId="0" sldId="2147483802"/>
            <pc:sldLayoutMk cId="2783737725" sldId="2147484482"/>
          </pc:sldLayoutMkLst>
        </pc:sldLayoutChg>
        <pc:sldLayoutChg chg="setBg">
          <pc:chgData name="Missy Ruff" userId="2fedf697-c7c4-47e5-81d4-5bd69038a8f8" providerId="ADAL" clId="{C92D48BE-49AD-443B-B9DC-BAF8610906F8}" dt="2021-02-15T18:52:08.804" v="3"/>
          <pc:sldLayoutMkLst>
            <pc:docMk/>
            <pc:sldMasterMk cId="0" sldId="2147483802"/>
            <pc:sldLayoutMk cId="3352498784" sldId="21474844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310E15-A96B-4AEE-AFAA-04B9DA0AF1C9}"/>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8E8B4A89-2ACD-4625-8B46-E119A94D2FE1}"/>
              </a:ext>
            </a:extLst>
          </p:cNvPr>
          <p:cNvSpPr>
            <a:spLocks noGrp="1"/>
          </p:cNvSpPr>
          <p:nvPr>
            <p:ph type="dt" sz="quarter" idx="1"/>
          </p:nvPr>
        </p:nvSpPr>
        <p:spPr>
          <a:xfrm>
            <a:off x="3970338" y="0"/>
            <a:ext cx="3038475" cy="465138"/>
          </a:xfrm>
          <a:prstGeom prst="rect">
            <a:avLst/>
          </a:prstGeom>
        </p:spPr>
        <p:txBody>
          <a:bodyPr vert="horz" lIns="91431" tIns="45716" rIns="91431" bIns="45716" rtlCol="0"/>
          <a:lstStyle>
            <a:lvl1pPr algn="r" eaLnBrk="1" hangingPunct="1">
              <a:defRPr sz="1200">
                <a:latin typeface="Arial" charset="0"/>
                <a:cs typeface="+mn-cs"/>
              </a:defRPr>
            </a:lvl1pPr>
          </a:lstStyle>
          <a:p>
            <a:pPr>
              <a:defRPr/>
            </a:pPr>
            <a:fld id="{922FC238-1FC1-4ED7-A14E-802A3F91E17C}" type="datetimeFigureOut">
              <a:rPr lang="en-US"/>
              <a:pPr>
                <a:defRPr/>
              </a:pPr>
              <a:t>12/5/2021</a:t>
            </a:fld>
            <a:endParaRPr lang="en-US" dirty="0"/>
          </a:p>
        </p:txBody>
      </p:sp>
      <p:sp>
        <p:nvSpPr>
          <p:cNvPr id="4" name="Footer Placeholder 3">
            <a:extLst>
              <a:ext uri="{FF2B5EF4-FFF2-40B4-BE49-F238E27FC236}">
                <a16:creationId xmlns:a16="http://schemas.microsoft.com/office/drawing/2014/main" id="{5977BDDC-FAEC-45E0-A471-F9BD692CAA0C}"/>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34652EE2-A95C-46D0-A008-85D94A39D2B6}"/>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vl1pPr>
          </a:lstStyle>
          <a:p>
            <a:pPr>
              <a:defRPr/>
            </a:pPr>
            <a:fld id="{4C80E8BE-C6AD-4D12-96C8-144D1FD4136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7E9DD-D8E9-44A8-B32F-B8A01B4343B1}"/>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E1BED06-8C6D-4DCB-8C7E-22EE324B028A}"/>
              </a:ext>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5053D1EF-E813-498F-A7C3-8C6D30617855}" type="datetimeFigureOut">
              <a:rPr lang="en-US"/>
              <a:pPr>
                <a:defRPr/>
              </a:pPr>
              <a:t>12/5/2021</a:t>
            </a:fld>
            <a:endParaRPr lang="en-US" dirty="0"/>
          </a:p>
        </p:txBody>
      </p:sp>
      <p:sp>
        <p:nvSpPr>
          <p:cNvPr id="4" name="Slide Image Placeholder 3">
            <a:extLst>
              <a:ext uri="{FF2B5EF4-FFF2-40B4-BE49-F238E27FC236}">
                <a16:creationId xmlns:a16="http://schemas.microsoft.com/office/drawing/2014/main" id="{508A0DA7-4B15-4011-ABC0-72076F5F62D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a:endParaRPr lang="en-US" noProof="0" dirty="0"/>
          </a:p>
        </p:txBody>
      </p:sp>
      <p:sp>
        <p:nvSpPr>
          <p:cNvPr id="5" name="Notes Placeholder 4">
            <a:extLst>
              <a:ext uri="{FF2B5EF4-FFF2-40B4-BE49-F238E27FC236}">
                <a16:creationId xmlns:a16="http://schemas.microsoft.com/office/drawing/2014/main" id="{E319F3A3-9463-421B-8BBF-F20229BFC645}"/>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AEF349-6C57-47A3-8A4D-B364E7ED5A80}"/>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C0B4AC9-BF90-4AF9-80E5-8E3B9F166D8D}"/>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16C993C-0C7E-46C8-B837-B414561F4B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F_HMe-aOp7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F45FA4E-947A-4214-A04F-97F1F2B00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73D12A-BF06-4467-9ACF-6A4ADC56ADB9}"/>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a:t>
            </a:r>
            <a:r>
              <a:rPr lang="en-US" sz="1000" dirty="0">
                <a:latin typeface="Arial" pitchFamily="34" charset="0"/>
                <a:cs typeface="Arial" pitchFamily="34" charset="0"/>
              </a:rPr>
              <a:t>: 40 minutes/ 55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a:t>
            </a:r>
          </a:p>
          <a:p>
            <a:pPr marL="171450" indent="-171450">
              <a:buFont typeface="Arial" pitchFamily="34" charset="0"/>
              <a:buChar char="•"/>
              <a:defRPr/>
            </a:pPr>
            <a:r>
              <a:rPr lang="en-US" sz="1000" dirty="0">
                <a:latin typeface="Arial" pitchFamily="34" charset="0"/>
                <a:cs typeface="Arial" pitchFamily="34" charset="0"/>
              </a:rPr>
              <a:t>Emergency Response Considerations video – (Show the video segment from 12:14 to 15:41)</a:t>
            </a:r>
          </a:p>
          <a:p>
            <a:pPr>
              <a:buFont typeface="Arial" pitchFamily="34" charset="0"/>
              <a:buNone/>
              <a:defRPr/>
            </a:pPr>
            <a:endParaRPr lang="en-US" sz="1000" dirty="0">
              <a:latin typeface="Arial" pitchFamily="34" charset="0"/>
              <a:cs typeface="Arial" pitchFamily="34" charset="0"/>
            </a:endParaRPr>
          </a:p>
        </p:txBody>
      </p:sp>
      <p:sp>
        <p:nvSpPr>
          <p:cNvPr id="11268" name="Slide Number Placeholder 3">
            <a:extLst>
              <a:ext uri="{FF2B5EF4-FFF2-40B4-BE49-F238E27FC236}">
                <a16:creationId xmlns:a16="http://schemas.microsoft.com/office/drawing/2014/main" id="{08D6E50B-B6D9-424A-83FE-0E5F9BBB58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A7E47E8-826D-45F2-9015-207EB1162878}" type="slidenum">
              <a:rPr lang="en-US" altLang="en-US" smtClean="0">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A9D89C-578B-40CD-8BC5-8EE2FBDC09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4A55A7-2FD7-4E1A-AE0C-612740454532}"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
        <p:nvSpPr>
          <p:cNvPr id="29699" name="Rectangle 2">
            <a:extLst>
              <a:ext uri="{FF2B5EF4-FFF2-40B4-BE49-F238E27FC236}">
                <a16:creationId xmlns:a16="http://schemas.microsoft.com/office/drawing/2014/main" id="{212D3C54-701E-47D9-BAD6-17BE34802D61}"/>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5DA2E62E-9854-4A38-A0C8-76EB27663E65}"/>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will remove heat at a faster rate than it is released, separate the fuel from the oxidizing agent, dilute the vapor-phase concentration of the fuel and/ or oxidizing agent below that necessary for combustion, and terminate the chemical chain-reaction sequence.</a:t>
            </a:r>
            <a:endParaRPr lang="en-US" altLang="en-US" dirty="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C98536D-91FE-40F4-B37D-1F508343D0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FE8B43-9E65-46B3-8062-95843742763C}"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
        <p:nvSpPr>
          <p:cNvPr id="31747" name="Rectangle 2">
            <a:extLst>
              <a:ext uri="{FF2B5EF4-FFF2-40B4-BE49-F238E27FC236}">
                <a16:creationId xmlns:a16="http://schemas.microsoft.com/office/drawing/2014/main" id="{051FF9D9-0542-42FC-B316-C22FF44B1F64}"/>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C354F4AC-6ECA-4463-A0CB-8BCDEB236D1A}"/>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AFFF type of foam lowers surface tension, will rapidly spread across the surface, has a high burn back resistance and has quick knockdown.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52CE036-4044-4508-A7B0-58B1ABF22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71823C-023A-4311-87B1-C2813B222B2C}"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
        <p:nvSpPr>
          <p:cNvPr id="33795" name="Rectangle 2">
            <a:extLst>
              <a:ext uri="{FF2B5EF4-FFF2-40B4-BE49-F238E27FC236}">
                <a16:creationId xmlns:a16="http://schemas.microsoft.com/office/drawing/2014/main" id="{A0BCD6DE-A6DE-4E09-93A4-ED22E4466BCC}"/>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48D6EA96-CC09-4E5E-8ECB-F5844F654DA4}"/>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AFFF finished foam when applied or exposed to a water miscible fuel such as ethanol and ethanol-blended fuels is immediately attacked. The ethanol, having a greater affinity for water than the hydrocarbon it may be blended with, will aggressively mix with the water present in the AFFF finished foam, effectively collapsing and destroying the foam’s capabilities suppress vapors and/or extinguish a fire. </a:t>
            </a:r>
            <a:r>
              <a:rPr lang="en-US" sz="1000" dirty="0">
                <a:effectLst/>
                <a:highlight>
                  <a:srgbClr val="FFFF00"/>
                </a:highlight>
                <a:latin typeface="Arial" panose="020B0604020202020204" pitchFamily="34" charset="0"/>
                <a:ea typeface="Calibri" panose="020F0502020204030204" pitchFamily="34" charset="0"/>
                <a:cs typeface="Arial" panose="020B0604020202020204" pitchFamily="34" charset="0"/>
              </a:rPr>
              <a:t>The left side of the graphic</a:t>
            </a:r>
            <a:r>
              <a:rPr lang="en-US" sz="1000" dirty="0">
                <a:effectLst/>
                <a:latin typeface="Arial" panose="020B0604020202020204" pitchFamily="34" charset="0"/>
                <a:ea typeface="Calibri" panose="020F0502020204030204" pitchFamily="34" charset="0"/>
                <a:cs typeface="Arial" panose="020B0604020202020204" pitchFamily="34" charset="0"/>
              </a:rPr>
              <a:t> in this slide is visually representing this scenario.</a:t>
            </a:r>
          </a:p>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AR-AFFF finished foam includes a polymeric membrane which is released when applied on ethanol and ethanol-blended fuel incidents. The initial application of the AR-AFFF finished foam is attacked and sacrificed by the ethanol as mentioned before, but as additional AR-AFFF finished foam is continuously applied the polymeric membrane develops a layer on the surface of the ethanol or ethanol-blended fuel and becomes impenetrable for further ethanol attack. </a:t>
            </a:r>
          </a:p>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Continued application of the AR-AFFF finished foam will ultimately establish a satisfactory depth and complete coverage of the spilled or burning ethanol to suppress vapors, cool the fuel, break up the uncontrolled chain reaction of fire and stabilize the incident. </a:t>
            </a:r>
          </a:p>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All this is possible because the polymeric membrane prevented further destruction of the AR-AFFF finished foam as depicted in the </a:t>
            </a:r>
            <a:r>
              <a:rPr lang="en-US" sz="1000" dirty="0">
                <a:effectLst/>
                <a:highlight>
                  <a:srgbClr val="FFFF00"/>
                </a:highlight>
                <a:latin typeface="Arial" panose="020B0604020202020204" pitchFamily="34" charset="0"/>
                <a:ea typeface="Calibri" panose="020F0502020204030204" pitchFamily="34" charset="0"/>
                <a:cs typeface="Arial" panose="020B0604020202020204" pitchFamily="34" charset="0"/>
              </a:rPr>
              <a:t>graphic on the right side of the slide</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rId3"/>
              </a:rPr>
              <a:t>https://www.youtube.com/watch?v=F_HMe-aOp7A</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is a video emphasizing the positive attributes of AR-AFFF associated with the graphic in this slide.</a:t>
            </a:r>
          </a:p>
          <a:p>
            <a:pPr eaLnBrk="1" hangingPunct="1"/>
            <a:endParaRPr lang="en-US" altLang="en-US" dirty="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2282868-7606-4EB0-8A0C-C3F7C31AE2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93CF72D-CB98-4AF0-B26E-1D276EBED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solidFill>
                  <a:schemeClr val="bg1"/>
                </a:solidFill>
                <a:latin typeface="Arial" panose="020B0604020202020204" pitchFamily="34" charset="0"/>
                <a:ea typeface="ＭＳ Ｐゴシック" pitchFamily="34" charset="-128"/>
                <a:cs typeface="Arial" panose="020B0604020202020204" pitchFamily="34" charset="0"/>
              </a:rPr>
              <a:t>Alcohol Resistant (AR) foam is the only agent that can extinguish an ethanol or ethanol-blended fuel fire, suppressing vapors and providing visible proof of security.  The foam blanket on an un-ignited spill can prevent the spill from catching fire. The AR foam suppresses the vapors and prevents them from finding an ignition source.  The foams polymeric membrane will prevent the ethanol from mixing with the water element of finished foam.  AR foam also provides protection from flammable liquids for fire and rescue personnel during emergency operations.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 action="ppaction://noaction"/>
              </a:rPr>
              <a:t>https://www.youtube.com/watch?v=iYEzHfEaH98&amp;t=4s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is a video emphasizing what a polymeric membrane looks like.</a:t>
            </a:r>
          </a:p>
          <a:p>
            <a:endParaRPr lang="en-US" altLang="en-US" dirty="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DC2CFFEF-39AB-4B28-9647-153CC196FE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72248E7-5668-47F3-AE6D-F8F3662C8653}" type="slidenum">
              <a:rPr lang="en-US" altLang="en-US" smtClean="0">
                <a:cs typeface="Arial" panose="020B0604020202020204" pitchFamily="34" charset="0"/>
              </a:rPr>
              <a:pPr>
                <a:spcBef>
                  <a:spcPct val="0"/>
                </a:spcBef>
              </a:pPr>
              <a:t>13</a:t>
            </a:fld>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2029B62-8B40-48CA-B381-7C5B41F44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888767AC-3FAA-42DC-946E-77FA358FE55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sz="1000" b="1" i="1" dirty="0">
                <a:latin typeface="Arial" pitchFamily="34" charset="0"/>
                <a:ea typeface="ＭＳ Ｐゴシック" pitchFamily="34" charset="-128"/>
                <a:cs typeface="Arial" pitchFamily="34" charset="0"/>
              </a:rPr>
              <a:t>Foam Characteristics</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No single foam product performs the same for all classes of fires. Each foam type excels at different functions; however, performance in other areas is often diminished. Knockdown, heat resistance, fuel tolerance, vapor suppression, and alcohol tolerance are all characteristics of various foam types. Each property is explained in the text that follows. </a:t>
            </a:r>
          </a:p>
          <a:p>
            <a:pPr>
              <a:defRPr/>
            </a:pPr>
            <a:r>
              <a:rPr lang="en-US" sz="1000" b="1" dirty="0">
                <a:latin typeface="Arial" pitchFamily="34" charset="0"/>
                <a:ea typeface="ＭＳ Ｐゴシック" pitchFamily="34" charset="-128"/>
                <a:cs typeface="Arial" pitchFamily="34" charset="0"/>
              </a:rPr>
              <a:t> </a:t>
            </a:r>
            <a:endParaRPr lang="en-US" sz="1000" dirty="0">
              <a:latin typeface="Arial" pitchFamily="34" charset="0"/>
              <a:ea typeface="ＭＳ Ｐゴシック" pitchFamily="34" charset="-128"/>
              <a:cs typeface="Arial" pitchFamily="34" charset="0"/>
            </a:endParaRPr>
          </a:p>
          <a:p>
            <a:pPr>
              <a:defRPr/>
            </a:pPr>
            <a:r>
              <a:rPr lang="en-US" sz="1000" b="1" dirty="0">
                <a:latin typeface="Arial" pitchFamily="34" charset="0"/>
                <a:ea typeface="ＭＳ Ｐゴシック" pitchFamily="34" charset="-128"/>
                <a:cs typeface="Arial" pitchFamily="34" charset="0"/>
              </a:rPr>
              <a:t>Knockdown</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Knockdown is the speed at which foam spreads across the surface of a fuel. Quick knockdown is achieved by allowing the solution contained in the bubbles to spread rapidly across the fuel surface. Extremely quick knockdown sacrifices good post-fire security, which is required for a stable, long-lasting foam blanket.</a:t>
            </a:r>
          </a:p>
          <a:p>
            <a:pPr>
              <a:defRPr/>
            </a:pPr>
            <a:r>
              <a:rPr lang="en-US" sz="1000" dirty="0">
                <a:latin typeface="Arial" pitchFamily="34" charset="0"/>
                <a:ea typeface="ＭＳ Ｐゴシック" pitchFamily="34" charset="-128"/>
                <a:cs typeface="Arial" pitchFamily="34" charset="0"/>
              </a:rPr>
              <a:t> </a:t>
            </a:r>
          </a:p>
          <a:p>
            <a:pPr>
              <a:defRPr/>
            </a:pPr>
            <a:r>
              <a:rPr lang="en-US" sz="1000" b="1" dirty="0">
                <a:latin typeface="Arial" pitchFamily="34" charset="0"/>
                <a:ea typeface="ＭＳ Ｐゴシック" pitchFamily="34" charset="-128"/>
                <a:cs typeface="Arial" pitchFamily="34" charset="0"/>
              </a:rPr>
              <a:t>Heat Resistance</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Heat resistance is the ability of a foam bubble to withstand direct flame impingement or contact with elevated temperature surfaces, with little or no destruction to the foam bubble. The heat resistance of a foam blanket is often called “burn back resistance”.</a:t>
            </a:r>
          </a:p>
          <a:p>
            <a:pPr>
              <a:defRPr/>
            </a:pPr>
            <a:r>
              <a:rPr lang="en-US" sz="1000" dirty="0">
                <a:latin typeface="Arial" pitchFamily="34" charset="0"/>
                <a:ea typeface="ＭＳ Ｐゴシック" pitchFamily="34" charset="-128"/>
                <a:cs typeface="Arial" pitchFamily="34" charset="0"/>
              </a:rPr>
              <a:t> </a:t>
            </a:r>
          </a:p>
          <a:p>
            <a:pPr>
              <a:defRPr/>
            </a:pPr>
            <a:r>
              <a:rPr lang="en-US" sz="1000" b="1" dirty="0">
                <a:latin typeface="Arial" pitchFamily="34" charset="0"/>
                <a:ea typeface="ＭＳ Ｐゴシック" pitchFamily="34" charset="-128"/>
                <a:cs typeface="Arial" pitchFamily="34" charset="0"/>
              </a:rPr>
              <a:t>Fuel Tolerance</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Fuel tolerance is the ability of the foam to enter the fuel and resurface with little or no pick-up of fuel within the structure of the bubble. A foam bubble which picks up fuel while submerged would simply carry the fuel to the surface and feed the fire.</a:t>
            </a:r>
          </a:p>
          <a:p>
            <a:pPr>
              <a:defRPr/>
            </a:pPr>
            <a:endParaRPr lang="en-US" sz="1000" b="1" dirty="0">
              <a:latin typeface="Arial" pitchFamily="34" charset="0"/>
              <a:ea typeface="ＭＳ Ｐゴシック" pitchFamily="34" charset="-128"/>
              <a:cs typeface="Arial" pitchFamily="34" charset="0"/>
            </a:endParaRPr>
          </a:p>
          <a:p>
            <a:pPr>
              <a:defRPr/>
            </a:pPr>
            <a:r>
              <a:rPr lang="en-US" sz="1000" b="1" dirty="0">
                <a:latin typeface="Arial" pitchFamily="34" charset="0"/>
                <a:ea typeface="ＭＳ Ｐゴシック" pitchFamily="34" charset="-128"/>
                <a:cs typeface="Arial" pitchFamily="34" charset="0"/>
              </a:rPr>
              <a:t>Vapor Suppression</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Vapor suppression is the ability of the foam blanket to suppress flammable vapors and prevent their release. Vapor suppression is necessary to extinguish fires involving flammable liquids and to prevent ignition of </a:t>
            </a:r>
            <a:r>
              <a:rPr lang="en-US" sz="1000" dirty="0" err="1">
                <a:latin typeface="Arial" pitchFamily="34" charset="0"/>
                <a:ea typeface="ＭＳ Ｐゴシック" pitchFamily="34" charset="-128"/>
                <a:cs typeface="Arial" pitchFamily="34" charset="0"/>
              </a:rPr>
              <a:t>unignited</a:t>
            </a:r>
            <a:r>
              <a:rPr lang="en-US" sz="1000" dirty="0">
                <a:latin typeface="Arial" pitchFamily="34" charset="0"/>
                <a:ea typeface="ＭＳ Ｐゴシック" pitchFamily="34" charset="-128"/>
                <a:cs typeface="Arial" pitchFamily="34" charset="0"/>
              </a:rPr>
              <a:t> flammable liquid spills.</a:t>
            </a:r>
          </a:p>
          <a:p>
            <a:pPr>
              <a:defRPr/>
            </a:pPr>
            <a:r>
              <a:rPr lang="en-US" sz="1000" dirty="0">
                <a:latin typeface="Arial" pitchFamily="34" charset="0"/>
                <a:ea typeface="ＭＳ Ｐゴシック" pitchFamily="34" charset="-128"/>
                <a:cs typeface="Arial" pitchFamily="34" charset="0"/>
              </a:rPr>
              <a:t> </a:t>
            </a:r>
          </a:p>
          <a:p>
            <a:pPr>
              <a:defRPr/>
            </a:pPr>
            <a:r>
              <a:rPr lang="en-US" sz="1000" b="1" dirty="0">
                <a:latin typeface="Arial" pitchFamily="34" charset="0"/>
                <a:ea typeface="ＭＳ Ｐゴシック" pitchFamily="34" charset="-128"/>
                <a:cs typeface="Arial" pitchFamily="34" charset="0"/>
              </a:rPr>
              <a:t>Alcohol Tolerance</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Alcohol tolerance is the ability of the foam blanket to create a polymeric barrier between the fuel and the foam, thus preventing the absorption of the water from the foam bubbles. This absorption would result in the destruction of the foam blanket.</a:t>
            </a:r>
          </a:p>
          <a:p>
            <a:pPr>
              <a:defRPr/>
            </a:pPr>
            <a:endParaRPr lang="en-US" sz="1000" dirty="0">
              <a:latin typeface="Arial" pitchFamily="34" charset="0"/>
              <a:ea typeface="ＭＳ Ｐゴシック" pitchFamily="34" charset="-128"/>
              <a:cs typeface="Arial" pitchFamily="34" charset="0"/>
            </a:endParaRPr>
          </a:p>
        </p:txBody>
      </p:sp>
      <p:sp>
        <p:nvSpPr>
          <p:cNvPr id="37892" name="Slide Number Placeholder 3">
            <a:extLst>
              <a:ext uri="{FF2B5EF4-FFF2-40B4-BE49-F238E27FC236}">
                <a16:creationId xmlns:a16="http://schemas.microsoft.com/office/drawing/2014/main" id="{57022EAE-CF19-4E13-A4DE-EB86196163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EF45EDB-BF42-4844-9919-2D843EC3E2EF}" type="slidenum">
              <a:rPr lang="en-US" altLang="en-US" smtClean="0">
                <a:cs typeface="Arial" panose="020B0604020202020204" pitchFamily="34" charset="0"/>
              </a:rPr>
              <a:pPr>
                <a:spcBef>
                  <a:spcPct val="0"/>
                </a:spcBef>
              </a:pPr>
              <a:t>14</a:t>
            </a:fld>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57F0E8B-75C3-42F2-BC64-E3B5BACF5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93BB23-EFB4-4A75-B294-EB6AF6D96464}"/>
              </a:ext>
            </a:extLst>
          </p:cNvPr>
          <p:cNvSpPr>
            <a:spLocks noGrp="1"/>
          </p:cNvSpPr>
          <p:nvPr>
            <p:ph type="body" idx="1"/>
          </p:nvPr>
        </p:nvSpPr>
        <p:spPr/>
        <p:txBody>
          <a:bodyPr>
            <a:normAutofit fontScale="70000" lnSpcReduction="20000"/>
          </a:bodyPr>
          <a:lstStyle/>
          <a:p>
            <a:pPr>
              <a:defRPr/>
            </a:pPr>
            <a:r>
              <a:rPr lang="en-US" sz="1000" b="1" i="1" dirty="0">
                <a:latin typeface="Arial" pitchFamily="34" charset="0"/>
                <a:cs typeface="Arial" pitchFamily="34" charset="0"/>
              </a:rPr>
              <a:t>Foam Proportioning and Delivery Systems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The effectiveness of foam depends on proper proportioning and the ability to deliver finished foam to the spill or fire. </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Concentration Levels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Foams are applied at various concentration levels depending on the fuel involved and the concentrate being used. Typically for </a:t>
            </a:r>
            <a:r>
              <a:rPr lang="en-US" sz="1000" i="1" dirty="0">
                <a:latin typeface="Arial" pitchFamily="34" charset="0"/>
                <a:cs typeface="Arial" pitchFamily="34" charset="0"/>
              </a:rPr>
              <a:t>hydrocarbons</a:t>
            </a:r>
            <a:r>
              <a:rPr lang="en-US" sz="1000" dirty="0">
                <a:latin typeface="Arial" pitchFamily="34" charset="0"/>
                <a:cs typeface="Arial" pitchFamily="34" charset="0"/>
              </a:rPr>
              <a:t>, foam is proportioned at 3%: that is three parts foam concentrate to ninety-seven parts water. For </a:t>
            </a:r>
            <a:r>
              <a:rPr lang="en-US" sz="1000" i="1" dirty="0">
                <a:latin typeface="Arial" pitchFamily="34" charset="0"/>
                <a:cs typeface="Arial" pitchFamily="34" charset="0"/>
              </a:rPr>
              <a:t>polar solvents</a:t>
            </a:r>
            <a:r>
              <a:rPr lang="en-US" sz="1000" dirty="0">
                <a:latin typeface="Arial" pitchFamily="34" charset="0"/>
                <a:cs typeface="Arial" pitchFamily="34" charset="0"/>
              </a:rPr>
              <a:t>, foam is usually proportioned at 6%: that is six parts foam concentrate to ninety-four parts water. Some concentrates allow for proportioning at 1% on hydrocarbons.</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Foam Proportioning Systems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number of ways exist to proportion foam. These include:</a:t>
            </a:r>
          </a:p>
          <a:p>
            <a:pPr marL="171450" indent="-171450">
              <a:buFont typeface="Arial" pitchFamily="34" charset="0"/>
              <a:buChar char="•"/>
              <a:defRPr/>
            </a:pPr>
            <a:r>
              <a:rPr lang="en-US" sz="1000" dirty="0">
                <a:latin typeface="Arial" pitchFamily="34" charset="0"/>
                <a:cs typeface="Arial" pitchFamily="34" charset="0"/>
              </a:rPr>
              <a:t>Line </a:t>
            </a:r>
            <a:r>
              <a:rPr lang="en-US" sz="1000" dirty="0" err="1">
                <a:latin typeface="Arial" pitchFamily="34" charset="0"/>
                <a:cs typeface="Arial" pitchFamily="34" charset="0"/>
              </a:rPr>
              <a:t>eductors</a:t>
            </a:r>
            <a:endParaRPr lang="en-US" sz="1000" dirty="0">
              <a:latin typeface="Arial" pitchFamily="34" charset="0"/>
              <a:cs typeface="Arial" pitchFamily="34" charset="0"/>
            </a:endParaRPr>
          </a:p>
          <a:p>
            <a:pPr marL="171450" indent="-171450">
              <a:buFont typeface="Arial" pitchFamily="34" charset="0"/>
              <a:buChar char="•"/>
              <a:defRPr/>
            </a:pPr>
            <a:r>
              <a:rPr lang="en-US" sz="1000" dirty="0">
                <a:latin typeface="Arial" pitchFamily="34" charset="0"/>
                <a:cs typeface="Arial" pitchFamily="34" charset="0"/>
              </a:rPr>
              <a:t>Self-</a:t>
            </a:r>
            <a:r>
              <a:rPr lang="en-US" sz="1000" dirty="0" err="1">
                <a:latin typeface="Arial" pitchFamily="34" charset="0"/>
                <a:cs typeface="Arial" pitchFamily="34" charset="0"/>
              </a:rPr>
              <a:t>educting</a:t>
            </a:r>
            <a:r>
              <a:rPr lang="en-US" sz="1000" dirty="0">
                <a:latin typeface="Arial" pitchFamily="34" charset="0"/>
                <a:cs typeface="Arial" pitchFamily="34" charset="0"/>
              </a:rPr>
              <a:t> nozzles</a:t>
            </a:r>
          </a:p>
          <a:p>
            <a:pPr marL="171450" indent="-171450">
              <a:buFont typeface="Arial" pitchFamily="34" charset="0"/>
              <a:buChar char="•"/>
              <a:defRPr/>
            </a:pPr>
            <a:r>
              <a:rPr lang="en-US" sz="1000" dirty="0">
                <a:latin typeface="Arial" pitchFamily="34" charset="0"/>
                <a:cs typeface="Arial" pitchFamily="34" charset="0"/>
              </a:rPr>
              <a:t>Pressure systems</a:t>
            </a:r>
          </a:p>
          <a:p>
            <a:pPr marL="171450" indent="-171450">
              <a:buFont typeface="Arial" pitchFamily="34" charset="0"/>
              <a:buChar char="•"/>
              <a:defRPr/>
            </a:pPr>
            <a:r>
              <a:rPr lang="en-US" sz="1000" dirty="0">
                <a:latin typeface="Arial" pitchFamily="34" charset="0"/>
                <a:cs typeface="Arial" pitchFamily="34" charset="0"/>
              </a:rPr>
              <a:t>Pump proportioning systems</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This section will discuss the most common proportioning systems: line </a:t>
            </a:r>
            <a:r>
              <a:rPr lang="en-US" sz="1000" dirty="0" err="1">
                <a:latin typeface="Arial" pitchFamily="34" charset="0"/>
                <a:cs typeface="Arial" pitchFamily="34" charset="0"/>
              </a:rPr>
              <a:t>eductors</a:t>
            </a:r>
            <a:r>
              <a:rPr lang="en-US" sz="1000" dirty="0">
                <a:latin typeface="Arial" pitchFamily="34" charset="0"/>
                <a:cs typeface="Arial" pitchFamily="34" charset="0"/>
              </a:rPr>
              <a:t> and foam nozzle </a:t>
            </a:r>
            <a:r>
              <a:rPr lang="en-US" sz="1000" dirty="0" err="1">
                <a:latin typeface="Arial" pitchFamily="34" charset="0"/>
                <a:cs typeface="Arial" pitchFamily="34" charset="0"/>
              </a:rPr>
              <a:t>proportioners</a:t>
            </a:r>
            <a:r>
              <a:rPr lang="en-US" sz="1000" dirty="0">
                <a:latin typeface="Arial" pitchFamily="34" charset="0"/>
                <a:cs typeface="Arial" pitchFamily="34" charset="0"/>
              </a:rPr>
              <a:t> (foam nozzles with pickup tubes).</a:t>
            </a:r>
          </a:p>
          <a:p>
            <a:pPr>
              <a:defRPr/>
            </a:pPr>
            <a:r>
              <a:rPr lang="en-US" sz="1000" dirty="0">
                <a:latin typeface="Arial" pitchFamily="34" charset="0"/>
                <a:cs typeface="Arial" pitchFamily="34" charset="0"/>
              </a:rPr>
              <a:t> </a:t>
            </a:r>
          </a:p>
          <a:p>
            <a:pPr>
              <a:defRPr/>
            </a:pPr>
            <a:r>
              <a:rPr lang="en-US" sz="1000" b="1" i="1" dirty="0" err="1">
                <a:latin typeface="Arial" pitchFamily="34" charset="0"/>
                <a:cs typeface="Arial" pitchFamily="34" charset="0"/>
              </a:rPr>
              <a:t>Eductors</a:t>
            </a:r>
            <a:endParaRPr lang="en-US" sz="1000" dirty="0">
              <a:latin typeface="Arial" pitchFamily="34" charset="0"/>
              <a:cs typeface="Arial" pitchFamily="34" charset="0"/>
            </a:endParaRPr>
          </a:p>
          <a:p>
            <a:pPr>
              <a:defRPr/>
            </a:pPr>
            <a:r>
              <a:rPr lang="en-US" sz="1000" dirty="0" err="1">
                <a:latin typeface="Arial" pitchFamily="34" charset="0"/>
                <a:cs typeface="Arial" pitchFamily="34" charset="0"/>
              </a:rPr>
              <a:t>Eductors</a:t>
            </a:r>
            <a:r>
              <a:rPr lang="en-US" sz="1000" dirty="0">
                <a:latin typeface="Arial" pitchFamily="34" charset="0"/>
                <a:cs typeface="Arial" pitchFamily="34" charset="0"/>
              </a:rPr>
              <a:t> use the Venturi Principle to pull foam into the water stream. The flow of water under pressure and velocity past an orifice or opening creates a vacuum or negative pressure that draws the concentrate through the metering valve. The metering valve controls the amount of concentrate allowed to flow into the water stream. The ball check valve prevents water from flowing back into the pickup tube and the concentrate container. Major elements of the </a:t>
            </a:r>
            <a:r>
              <a:rPr lang="en-US" sz="1000" dirty="0" err="1">
                <a:latin typeface="Arial" pitchFamily="34" charset="0"/>
                <a:cs typeface="Arial" pitchFamily="34" charset="0"/>
              </a:rPr>
              <a:t>eductor</a:t>
            </a:r>
            <a:r>
              <a:rPr lang="en-US" sz="1000" dirty="0">
                <a:latin typeface="Arial" pitchFamily="34" charset="0"/>
                <a:cs typeface="Arial" pitchFamily="34" charset="0"/>
              </a:rPr>
              <a:t> setup include foam concentrate supply, water supply, </a:t>
            </a:r>
            <a:r>
              <a:rPr lang="en-US" sz="1000" dirty="0" err="1">
                <a:latin typeface="Arial" pitchFamily="34" charset="0"/>
                <a:cs typeface="Arial" pitchFamily="34" charset="0"/>
              </a:rPr>
              <a:t>eductor</a:t>
            </a:r>
            <a:r>
              <a:rPr lang="en-US" sz="1000" dirty="0">
                <a:latin typeface="Arial" pitchFamily="34" charset="0"/>
                <a:cs typeface="Arial" pitchFamily="34" charset="0"/>
              </a:rPr>
              <a:t> arrangement, metering valve, pickup tube, and foam solution discharge. Two common types of </a:t>
            </a:r>
            <a:r>
              <a:rPr lang="en-US" sz="1000" dirty="0" err="1">
                <a:latin typeface="Arial" pitchFamily="34" charset="0"/>
                <a:cs typeface="Arial" pitchFamily="34" charset="0"/>
              </a:rPr>
              <a:t>eductors</a:t>
            </a:r>
            <a:r>
              <a:rPr lang="en-US" sz="1000" dirty="0">
                <a:latin typeface="Arial" pitchFamily="34" charset="0"/>
                <a:cs typeface="Arial" pitchFamily="34" charset="0"/>
              </a:rPr>
              <a:t> are in-line </a:t>
            </a:r>
            <a:r>
              <a:rPr lang="en-US" sz="1000" dirty="0" err="1">
                <a:latin typeface="Arial" pitchFamily="34" charset="0"/>
                <a:cs typeface="Arial" pitchFamily="34" charset="0"/>
              </a:rPr>
              <a:t>eductors</a:t>
            </a:r>
            <a:r>
              <a:rPr lang="en-US" sz="1000" dirty="0">
                <a:latin typeface="Arial" pitchFamily="34" charset="0"/>
                <a:cs typeface="Arial" pitchFamily="34" charset="0"/>
              </a:rPr>
              <a:t> and bypass </a:t>
            </a:r>
            <a:r>
              <a:rPr lang="en-US" sz="1000" dirty="0" err="1">
                <a:latin typeface="Arial" pitchFamily="34" charset="0"/>
                <a:cs typeface="Arial" pitchFamily="34" charset="0"/>
              </a:rPr>
              <a:t>eductors</a:t>
            </a:r>
            <a:r>
              <a:rPr lang="en-US" sz="1000" dirty="0">
                <a:latin typeface="Arial" pitchFamily="34" charset="0"/>
                <a:cs typeface="Arial" pitchFamily="34" charset="0"/>
              </a:rPr>
              <a:t>.</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In-Line </a:t>
            </a:r>
            <a:r>
              <a:rPr lang="en-US" sz="1000" b="1" dirty="0" err="1">
                <a:latin typeface="Arial" pitchFamily="34" charset="0"/>
                <a:cs typeface="Arial" pitchFamily="34" charset="0"/>
              </a:rPr>
              <a:t>Eductors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In-line </a:t>
            </a:r>
            <a:r>
              <a:rPr lang="en-US" sz="1000" dirty="0" err="1">
                <a:latin typeface="Arial" pitchFamily="34" charset="0"/>
                <a:cs typeface="Arial" pitchFamily="34" charset="0"/>
              </a:rPr>
              <a:t>eductors</a:t>
            </a:r>
            <a:r>
              <a:rPr lang="en-US" sz="1000" dirty="0">
                <a:latin typeface="Arial" pitchFamily="34" charset="0"/>
                <a:cs typeface="Arial" pitchFamily="34" charset="0"/>
              </a:rPr>
              <a:t> are some of the least expensive and simplest pieces of proportioning equipment available (see Figures 6.1 and 6.2 in Participant Guide). For this reason, they are perhaps the most common type of foam </a:t>
            </a:r>
            <a:r>
              <a:rPr lang="en-US" sz="1000" dirty="0" err="1">
                <a:latin typeface="Arial" pitchFamily="34" charset="0"/>
                <a:cs typeface="Arial" pitchFamily="34" charset="0"/>
              </a:rPr>
              <a:t>proportioner</a:t>
            </a:r>
            <a:r>
              <a:rPr lang="en-US" sz="1000" dirty="0">
                <a:latin typeface="Arial" pitchFamily="34" charset="0"/>
                <a:cs typeface="Arial" pitchFamily="34" charset="0"/>
              </a:rPr>
              <a:t> used in the fire service. Some advantages include: </a:t>
            </a:r>
          </a:p>
          <a:p>
            <a:pPr marL="171450" indent="-171450">
              <a:buFont typeface="Arial" pitchFamily="34" charset="0"/>
              <a:buChar char="•"/>
              <a:defRPr/>
            </a:pPr>
            <a:r>
              <a:rPr lang="en-US" sz="1000" dirty="0">
                <a:latin typeface="Arial" pitchFamily="34" charset="0"/>
                <a:cs typeface="Arial" pitchFamily="34" charset="0"/>
              </a:rPr>
              <a:t>Low cost</a:t>
            </a:r>
          </a:p>
          <a:p>
            <a:pPr marL="171450" indent="-171450">
              <a:buFont typeface="Arial" pitchFamily="34" charset="0"/>
              <a:buChar char="•"/>
              <a:defRPr/>
            </a:pPr>
            <a:r>
              <a:rPr lang="en-US" sz="1000" dirty="0">
                <a:latin typeface="Arial" pitchFamily="34" charset="0"/>
                <a:cs typeface="Arial" pitchFamily="34" charset="0"/>
              </a:rPr>
              <a:t>Minimal maintenance</a:t>
            </a:r>
          </a:p>
          <a:p>
            <a:pPr marL="171450" indent="-171450">
              <a:buFont typeface="Arial" pitchFamily="34" charset="0"/>
              <a:buChar char="•"/>
              <a:defRPr/>
            </a:pPr>
            <a:r>
              <a:rPr lang="en-US" sz="1000" dirty="0">
                <a:latin typeface="Arial" pitchFamily="34" charset="0"/>
                <a:cs typeface="Arial" pitchFamily="34" charset="0"/>
              </a:rPr>
              <a:t>Simple operation</a:t>
            </a:r>
          </a:p>
          <a:p>
            <a:pPr>
              <a:defRPr/>
            </a:pPr>
            <a:endParaRPr lang="en-US" sz="1000" dirty="0">
              <a:latin typeface="Arial" pitchFamily="34" charset="0"/>
              <a:cs typeface="Arial" pitchFamily="34" charset="0"/>
            </a:endParaRPr>
          </a:p>
        </p:txBody>
      </p:sp>
      <p:sp>
        <p:nvSpPr>
          <p:cNvPr id="39940" name="Slide Number Placeholder 3">
            <a:extLst>
              <a:ext uri="{FF2B5EF4-FFF2-40B4-BE49-F238E27FC236}">
                <a16:creationId xmlns:a16="http://schemas.microsoft.com/office/drawing/2014/main" id="{C0A7CE3C-A5AA-4427-8894-12AB76313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BA42DE-D7C3-410A-B861-EAE12EB1B9E4}" type="slidenum">
              <a:rPr lang="en-US" altLang="en-US" smtClean="0">
                <a:cs typeface="Arial" panose="020B0604020202020204" pitchFamily="34" charset="0"/>
              </a:rPr>
              <a:pPr>
                <a:spcBef>
                  <a:spcPct val="0"/>
                </a:spcBef>
              </a:pPr>
              <a:t>15</a:t>
            </a:fld>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B9C70C4-1A94-4917-B8B3-4CB81B0EF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36455A-9287-4814-8330-42043C4A8E57}"/>
              </a:ext>
            </a:extLst>
          </p:cNvPr>
          <p:cNvSpPr>
            <a:spLocks noGrp="1"/>
          </p:cNvSpPr>
          <p:nvPr>
            <p:ph type="body" idx="1"/>
          </p:nvPr>
        </p:nvSpPr>
        <p:spPr/>
        <p:txBody>
          <a:bodyPr/>
          <a:lstStyle/>
          <a:p>
            <a:pPr>
              <a:defRPr/>
            </a:pPr>
            <a:r>
              <a:rPr lang="en-US" sz="1000" b="1" dirty="0">
                <a:latin typeface="Arial" pitchFamily="34" charset="0"/>
                <a:cs typeface="Arial" pitchFamily="34" charset="0"/>
              </a:rPr>
              <a:t>Bypass </a:t>
            </a:r>
            <a:r>
              <a:rPr lang="en-US" sz="1000" b="1" dirty="0" err="1">
                <a:latin typeface="Arial" pitchFamily="34" charset="0"/>
                <a:cs typeface="Arial" pitchFamily="34" charset="0"/>
              </a:rPr>
              <a:t>Eductors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Bypass </a:t>
            </a:r>
            <a:r>
              <a:rPr lang="en-US" sz="1000" dirty="0" err="1">
                <a:latin typeface="Arial" pitchFamily="34" charset="0"/>
                <a:cs typeface="Arial" pitchFamily="34" charset="0"/>
              </a:rPr>
              <a:t>eductors</a:t>
            </a:r>
            <a:r>
              <a:rPr lang="en-US" sz="1000" dirty="0">
                <a:latin typeface="Arial" pitchFamily="34" charset="0"/>
                <a:cs typeface="Arial" pitchFamily="34" charset="0"/>
              </a:rPr>
              <a:t> (see Figures 6.3 and 6.4 in the Participant Guide) differ in that they have a ball valve to divert flow from foam to just water, allowing time for cooling without wasting foam and with less flow restriction.</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Common </a:t>
            </a:r>
            <a:r>
              <a:rPr lang="en-US" sz="1000" b="1" dirty="0" err="1">
                <a:latin typeface="Arial" pitchFamily="34" charset="0"/>
                <a:cs typeface="Arial" pitchFamily="34" charset="0"/>
              </a:rPr>
              <a:t>Eductor</a:t>
            </a:r>
            <a:r>
              <a:rPr lang="en-US" sz="1000" b="1" dirty="0">
                <a:latin typeface="Arial" pitchFamily="34" charset="0"/>
                <a:cs typeface="Arial" pitchFamily="34" charset="0"/>
              </a:rPr>
              <a:t> Failures</a:t>
            </a:r>
            <a:endParaRPr lang="en-US" sz="1000" dirty="0">
              <a:latin typeface="Arial" pitchFamily="34" charset="0"/>
              <a:cs typeface="Arial" pitchFamily="34" charset="0"/>
            </a:endParaRPr>
          </a:p>
          <a:p>
            <a:pPr>
              <a:defRPr/>
            </a:pPr>
            <a:r>
              <a:rPr lang="en-US" sz="1000" b="0" dirty="0">
                <a:latin typeface="Arial" pitchFamily="34" charset="0"/>
                <a:cs typeface="Arial" pitchFamily="34" charset="0"/>
              </a:rPr>
              <a:t>The most common causes for </a:t>
            </a:r>
            <a:r>
              <a:rPr lang="en-US" sz="1000" b="0" dirty="0" err="1">
                <a:latin typeface="Arial" pitchFamily="34" charset="0"/>
                <a:cs typeface="Arial" pitchFamily="34" charset="0"/>
              </a:rPr>
              <a:t>eductor</a:t>
            </a:r>
            <a:r>
              <a:rPr lang="en-US" sz="1000" b="0" dirty="0">
                <a:latin typeface="Arial" pitchFamily="34" charset="0"/>
                <a:cs typeface="Arial" pitchFamily="34" charset="0"/>
              </a:rPr>
              <a:t> failure include:</a:t>
            </a:r>
          </a:p>
          <a:p>
            <a:pPr marL="171450" indent="-171450">
              <a:buFont typeface="Arial" pitchFamily="34" charset="0"/>
              <a:buChar char="•"/>
              <a:defRPr/>
            </a:pPr>
            <a:r>
              <a:rPr lang="en-US" sz="1000" b="0" dirty="0">
                <a:latin typeface="Arial" pitchFamily="34" charset="0"/>
                <a:cs typeface="Arial" pitchFamily="34" charset="0"/>
              </a:rPr>
              <a:t>Mismatched </a:t>
            </a:r>
            <a:r>
              <a:rPr lang="en-US" sz="1000" b="0" dirty="0" err="1">
                <a:latin typeface="Arial" pitchFamily="34" charset="0"/>
                <a:cs typeface="Arial" pitchFamily="34" charset="0"/>
              </a:rPr>
              <a:t>eductor</a:t>
            </a:r>
            <a:r>
              <a:rPr lang="en-US" sz="1000" b="0" dirty="0">
                <a:latin typeface="Arial" pitchFamily="34" charset="0"/>
                <a:cs typeface="Arial" pitchFamily="34" charset="0"/>
              </a:rPr>
              <a:t> and nozzle</a:t>
            </a:r>
          </a:p>
          <a:p>
            <a:pPr marL="171450" indent="-171450">
              <a:buFont typeface="Arial" pitchFamily="34" charset="0"/>
              <a:buChar char="•"/>
              <a:defRPr/>
            </a:pPr>
            <a:r>
              <a:rPr lang="en-US" sz="1000" b="0" dirty="0">
                <a:latin typeface="Arial" pitchFamily="34" charset="0"/>
                <a:cs typeface="Arial" pitchFamily="34" charset="0"/>
              </a:rPr>
              <a:t>Air leaks in the pickup tube</a:t>
            </a:r>
          </a:p>
          <a:p>
            <a:pPr marL="171450" indent="-171450">
              <a:buFont typeface="Arial" pitchFamily="34" charset="0"/>
              <a:buChar char="•"/>
              <a:defRPr/>
            </a:pPr>
            <a:r>
              <a:rPr lang="en-US" sz="1000" b="0" dirty="0">
                <a:latin typeface="Arial" pitchFamily="34" charset="0"/>
                <a:cs typeface="Arial" pitchFamily="34" charset="0"/>
              </a:rPr>
              <a:t>Improper flushing after use</a:t>
            </a:r>
          </a:p>
          <a:p>
            <a:pPr marL="171450" indent="-171450">
              <a:buFont typeface="Arial" pitchFamily="34" charset="0"/>
              <a:buChar char="•"/>
              <a:defRPr/>
            </a:pPr>
            <a:r>
              <a:rPr lang="en-US" sz="1000" b="0" dirty="0">
                <a:latin typeface="Arial" pitchFamily="34" charset="0"/>
                <a:cs typeface="Arial" pitchFamily="34" charset="0"/>
              </a:rPr>
              <a:t>Kinked discharge </a:t>
            </a:r>
            <a:r>
              <a:rPr lang="en-US" sz="1000" b="0" dirty="0" err="1">
                <a:latin typeface="Arial" pitchFamily="34" charset="0"/>
                <a:cs typeface="Arial" pitchFamily="34" charset="0"/>
              </a:rPr>
              <a:t>hoseline</a:t>
            </a:r>
            <a:endParaRPr lang="en-US" sz="1000" b="0" dirty="0">
              <a:latin typeface="Arial" pitchFamily="34" charset="0"/>
              <a:cs typeface="Arial" pitchFamily="34" charset="0"/>
            </a:endParaRPr>
          </a:p>
          <a:p>
            <a:pPr marL="171450" indent="-171450">
              <a:buFont typeface="Arial" pitchFamily="34" charset="0"/>
              <a:buChar char="•"/>
              <a:defRPr/>
            </a:pPr>
            <a:r>
              <a:rPr lang="en-US" sz="1000" b="0" dirty="0">
                <a:latin typeface="Arial" pitchFamily="34" charset="0"/>
                <a:cs typeface="Arial" pitchFamily="34" charset="0"/>
              </a:rPr>
              <a:t>Improper nozzle elevation</a:t>
            </a:r>
          </a:p>
          <a:p>
            <a:pPr marL="171450" indent="-171450">
              <a:buFont typeface="Arial" pitchFamily="34" charset="0"/>
              <a:buChar char="•"/>
              <a:defRPr/>
            </a:pPr>
            <a:r>
              <a:rPr lang="en-US" sz="1000" b="0" dirty="0">
                <a:latin typeface="Arial" pitchFamily="34" charset="0"/>
                <a:cs typeface="Arial" pitchFamily="34" charset="0"/>
              </a:rPr>
              <a:t>Too much hose between </a:t>
            </a:r>
            <a:r>
              <a:rPr lang="en-US" sz="1000" b="0" dirty="0" err="1">
                <a:latin typeface="Arial" pitchFamily="34" charset="0"/>
                <a:cs typeface="Arial" pitchFamily="34" charset="0"/>
              </a:rPr>
              <a:t>eductor</a:t>
            </a:r>
            <a:r>
              <a:rPr lang="en-US" sz="1000" b="0" dirty="0">
                <a:latin typeface="Arial" pitchFamily="34" charset="0"/>
                <a:cs typeface="Arial" pitchFamily="34" charset="0"/>
              </a:rPr>
              <a:t> and nozzle</a:t>
            </a:r>
          </a:p>
          <a:p>
            <a:pPr marL="171450" indent="-171450">
              <a:buFont typeface="Arial" pitchFamily="34" charset="0"/>
              <a:buChar char="•"/>
              <a:defRPr/>
            </a:pPr>
            <a:r>
              <a:rPr lang="en-US" sz="1000" b="0" dirty="0">
                <a:latin typeface="Arial" pitchFamily="34" charset="0"/>
                <a:cs typeface="Arial" pitchFamily="34" charset="0"/>
              </a:rPr>
              <a:t>Incorrectly set nozzle flow</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These may be eliminated by careful preparation, inspection, and use of the </a:t>
            </a:r>
            <a:r>
              <a:rPr lang="en-US" sz="1000" dirty="0" err="1">
                <a:latin typeface="Arial" pitchFamily="34" charset="0"/>
                <a:cs typeface="Arial" pitchFamily="34" charset="0"/>
              </a:rPr>
              <a:t>eductor</a:t>
            </a:r>
            <a:r>
              <a:rPr lang="en-US" sz="1000" dirty="0">
                <a:latin typeface="Arial" pitchFamily="34" charset="0"/>
                <a:cs typeface="Arial" pitchFamily="34" charset="0"/>
              </a:rPr>
              <a:t>, nozzle, and hose. Other </a:t>
            </a:r>
            <a:r>
              <a:rPr lang="en-US" sz="1000" dirty="0" err="1">
                <a:latin typeface="Arial" pitchFamily="34" charset="0"/>
                <a:cs typeface="Arial" pitchFamily="34" charset="0"/>
              </a:rPr>
              <a:t>eductor</a:t>
            </a:r>
            <a:r>
              <a:rPr lang="en-US" sz="1000" dirty="0">
                <a:latin typeface="Arial" pitchFamily="34" charset="0"/>
                <a:cs typeface="Arial" pitchFamily="34" charset="0"/>
              </a:rPr>
              <a:t> failures may be caused by:</a:t>
            </a:r>
          </a:p>
          <a:p>
            <a:pPr marL="171450" indent="-171450">
              <a:buFont typeface="Arial" pitchFamily="34" charset="0"/>
              <a:buChar char="•"/>
              <a:defRPr/>
            </a:pPr>
            <a:r>
              <a:rPr lang="en-US" sz="1000" dirty="0">
                <a:latin typeface="Arial" pitchFamily="34" charset="0"/>
                <a:cs typeface="Arial" pitchFamily="34" charset="0"/>
              </a:rPr>
              <a:t>Incorrect inlet pressure to educator</a:t>
            </a:r>
          </a:p>
          <a:p>
            <a:pPr marL="171450" indent="-171450">
              <a:buFont typeface="Arial" pitchFamily="34" charset="0"/>
              <a:buChar char="•"/>
              <a:defRPr/>
            </a:pPr>
            <a:r>
              <a:rPr lang="en-US" sz="1000" dirty="0">
                <a:latin typeface="Arial" pitchFamily="34" charset="0"/>
                <a:cs typeface="Arial" pitchFamily="34" charset="0"/>
              </a:rPr>
              <a:t>Partially closed nozzle shutoff</a:t>
            </a:r>
          </a:p>
          <a:p>
            <a:pPr marL="171450" indent="-171450">
              <a:buFont typeface="Arial" pitchFamily="34" charset="0"/>
              <a:buChar char="•"/>
              <a:defRPr/>
            </a:pPr>
            <a:r>
              <a:rPr lang="en-US" sz="1000" dirty="0">
                <a:latin typeface="Arial" pitchFamily="34" charset="0"/>
                <a:cs typeface="Arial" pitchFamily="34" charset="0"/>
              </a:rPr>
              <a:t>Collapsed or obstructed pickup tube</a:t>
            </a:r>
          </a:p>
          <a:p>
            <a:pPr marL="171450" indent="-171450">
              <a:buFont typeface="Arial" pitchFamily="34" charset="0"/>
              <a:buChar char="•"/>
              <a:defRPr/>
            </a:pPr>
            <a:r>
              <a:rPr lang="en-US" sz="1000" dirty="0">
                <a:latin typeface="Arial" pitchFamily="34" charset="0"/>
                <a:cs typeface="Arial" pitchFamily="34" charset="0"/>
              </a:rPr>
              <a:t>A pickup tube which is too long</a:t>
            </a:r>
          </a:p>
          <a:p>
            <a:pPr>
              <a:defRPr/>
            </a:pPr>
            <a:endParaRPr lang="en-US" sz="1000" dirty="0">
              <a:latin typeface="Arial" pitchFamily="34" charset="0"/>
              <a:cs typeface="Arial" pitchFamily="34" charset="0"/>
            </a:endParaRPr>
          </a:p>
        </p:txBody>
      </p:sp>
      <p:sp>
        <p:nvSpPr>
          <p:cNvPr id="41988" name="Slide Number Placeholder 3">
            <a:extLst>
              <a:ext uri="{FF2B5EF4-FFF2-40B4-BE49-F238E27FC236}">
                <a16:creationId xmlns:a16="http://schemas.microsoft.com/office/drawing/2014/main" id="{3D136129-52D3-43DE-A165-AC775DA189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D9FF991-2303-48D2-85E3-43FED051221C}" type="slidenum">
              <a:rPr lang="en-US" altLang="en-US" smtClean="0">
                <a:cs typeface="Arial" panose="020B0604020202020204" pitchFamily="34" charset="0"/>
              </a:rPr>
              <a:pPr>
                <a:spcBef>
                  <a:spcPct val="0"/>
                </a:spcBef>
              </a:pPr>
              <a:t>16</a:t>
            </a:fld>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A80FCE-BDC5-43DF-9C80-20D5E6F37D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1A16252-5A67-4259-A037-F72BB8F64F99}"/>
              </a:ext>
            </a:extLst>
          </p:cNvPr>
          <p:cNvSpPr>
            <a:spLocks noGrp="1"/>
          </p:cNvSpPr>
          <p:nvPr>
            <p:ph type="body" idx="1"/>
          </p:nvPr>
        </p:nvSpPr>
        <p:spPr/>
        <p:txBody>
          <a:bodyPr/>
          <a:lstStyle/>
          <a:p>
            <a:pPr>
              <a:defRPr/>
            </a:pPr>
            <a:r>
              <a:rPr lang="en-US" sz="1000" b="1" dirty="0">
                <a:latin typeface="Arial" pitchFamily="34" charset="0"/>
                <a:cs typeface="Arial" pitchFamily="34" charset="0"/>
              </a:rPr>
              <a:t>Foam Nozzles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nozzles are either foam proportioning, air aspirating, or non-air aspirating.</a:t>
            </a: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Foam Proportioning Nozzles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proportioning nozzles (see Figure 6.5 in the Participant Guide) have built-in orifice plates and utilize the </a:t>
            </a:r>
            <a:r>
              <a:rPr lang="en-US" sz="1000" dirty="0" err="1">
                <a:latin typeface="Arial" pitchFamily="34" charset="0"/>
                <a:cs typeface="Arial" pitchFamily="34" charset="0"/>
              </a:rPr>
              <a:t>Venturi</a:t>
            </a:r>
            <a:r>
              <a:rPr lang="en-US" sz="1000" dirty="0">
                <a:latin typeface="Arial" pitchFamily="34" charset="0"/>
                <a:cs typeface="Arial" pitchFamily="34" charset="0"/>
              </a:rPr>
              <a:t> Principle of operation, producing a very effective foam. These monitor nozzles have the ability to deliver significant volumes of finished foam. Due to the insignificant pressure drop across the </a:t>
            </a:r>
            <a:r>
              <a:rPr lang="en-US" sz="1000" dirty="0" err="1">
                <a:latin typeface="Arial" pitchFamily="34" charset="0"/>
                <a:cs typeface="Arial" pitchFamily="34" charset="0"/>
              </a:rPr>
              <a:t>eductor</a:t>
            </a:r>
            <a:r>
              <a:rPr lang="en-US" sz="1000" dirty="0">
                <a:latin typeface="Arial" pitchFamily="34" charset="0"/>
                <a:cs typeface="Arial" pitchFamily="34" charset="0"/>
              </a:rPr>
              <a:t>, they are able to project foam over long distances.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Advantages of foam proportioning nozzles include:</a:t>
            </a:r>
          </a:p>
          <a:p>
            <a:pPr marL="171450" indent="-171450">
              <a:buFont typeface="Arial" pitchFamily="34" charset="0"/>
              <a:buChar char="•"/>
              <a:defRPr/>
            </a:pPr>
            <a:r>
              <a:rPr lang="en-US" sz="1000" b="0" dirty="0">
                <a:latin typeface="Arial" pitchFamily="34" charset="0"/>
                <a:cs typeface="Arial" pitchFamily="34" charset="0"/>
              </a:rPr>
              <a:t>They are easy to operate</a:t>
            </a:r>
          </a:p>
          <a:p>
            <a:pPr marL="171450" indent="-171450">
              <a:buFont typeface="Arial" pitchFamily="34" charset="0"/>
              <a:buChar char="•"/>
              <a:defRPr/>
            </a:pPr>
            <a:r>
              <a:rPr lang="en-US" sz="1000" b="0" dirty="0">
                <a:latin typeface="Arial" pitchFamily="34" charset="0"/>
                <a:cs typeface="Arial" pitchFamily="34" charset="0"/>
              </a:rPr>
              <a:t>They are easy to clean</a:t>
            </a:r>
          </a:p>
          <a:p>
            <a:pPr marL="171450" indent="-171450">
              <a:buFont typeface="Arial" pitchFamily="34" charset="0"/>
              <a:buChar char="•"/>
              <a:defRPr/>
            </a:pPr>
            <a:r>
              <a:rPr lang="en-US" sz="1000" b="0" dirty="0">
                <a:latin typeface="Arial" pitchFamily="34" charset="0"/>
                <a:cs typeface="Arial" pitchFamily="34" charset="0"/>
              </a:rPr>
              <a:t>There are no moving parts</a:t>
            </a:r>
          </a:p>
          <a:p>
            <a:pPr marL="171450" indent="-171450">
              <a:buFont typeface="Arial" pitchFamily="34" charset="0"/>
              <a:buChar char="•"/>
              <a:defRPr/>
            </a:pPr>
            <a:r>
              <a:rPr lang="en-US" sz="1000" b="0" dirty="0">
                <a:latin typeface="Arial" pitchFamily="34" charset="0"/>
                <a:cs typeface="Arial" pitchFamily="34" charset="0"/>
              </a:rPr>
              <a:t>There is no additional foam equipment needed</a:t>
            </a:r>
          </a:p>
          <a:p>
            <a:pPr>
              <a:defRPr/>
            </a:pPr>
            <a:endParaRPr lang="en-US" sz="1000" dirty="0">
              <a:latin typeface="Arial" pitchFamily="34" charset="0"/>
              <a:cs typeface="Arial" pitchFamily="34" charset="0"/>
            </a:endParaRPr>
          </a:p>
        </p:txBody>
      </p:sp>
      <p:sp>
        <p:nvSpPr>
          <p:cNvPr id="44036" name="Slide Number Placeholder 3">
            <a:extLst>
              <a:ext uri="{FF2B5EF4-FFF2-40B4-BE49-F238E27FC236}">
                <a16:creationId xmlns:a16="http://schemas.microsoft.com/office/drawing/2014/main" id="{39424B5A-FBFF-4D6D-9D67-868278F4F0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1BDF38A-2D7E-4B94-9D3E-463C21FC7293}" type="slidenum">
              <a:rPr lang="en-US" altLang="en-US" smtClean="0">
                <a:cs typeface="Arial" panose="020B0604020202020204" pitchFamily="34" charset="0"/>
              </a:rPr>
              <a:pPr>
                <a:spcBef>
                  <a:spcPct val="0"/>
                </a:spcBef>
              </a:pPr>
              <a:t>17</a:t>
            </a:fld>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F3CA11C-40FF-4A56-960C-16EC37695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14A2765-E6FE-4E0C-8EB4-EF3B2F6CB7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Some bulk storage and ethanol production facilities have engineered, and professionally designed fire protection systems installed. As depicted by the graphic in this slide, by the flip of a switch in the “foam pump house” or when activated by a detection device this nozzle is automatically provided the appropriate amount of water at the required pressure.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incumbent upon emergency responders, facility owners and operators to understand the design, capabilities, and limitations of these specific systems.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this instance, this may be a self-proportioning master stream foam nozzle that has a foam concentrate pick-up tube directly attached. Note that the coupling on the pick-up tube is specifically designed to be attached to a foam concentrate tote or similar container which has a quick coupling connection.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As part of the pre-planning process, emergency responders, facility owners and operators need to understand the resource needs to support a long-term foam operation for this foam nozzle and all others present at the bulk storage or production facility.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For example, if we assume this nozzle has a flow capacity of 1,000 gallons per minute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and the AR-AFFF foam concentrate we are using requires a 3% proportioning for ethanol-blended fuels, then this nozzle consumes 30 gallons of foam concentrate every minute.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long-term foam operation could easily last for 2 hours and well beyond. The AR-AFFF foam concentrate needed to support the use of this nozzle just for 2 hours is 3,600 gallons.</a:t>
            </a:r>
          </a:p>
        </p:txBody>
      </p:sp>
      <p:sp>
        <p:nvSpPr>
          <p:cNvPr id="46084" name="Slide Number Placeholder 3">
            <a:extLst>
              <a:ext uri="{FF2B5EF4-FFF2-40B4-BE49-F238E27FC236}">
                <a16:creationId xmlns:a16="http://schemas.microsoft.com/office/drawing/2014/main" id="{22B779C4-B281-4320-8995-B856F6F5A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926C66-1675-4EB4-BEB9-DC68A0532327}" type="slidenum">
              <a:rPr lang="en-US" altLang="en-US" smtClean="0">
                <a:cs typeface="Arial" panose="020B0604020202020204" pitchFamily="34" charset="0"/>
              </a:rPr>
              <a:pPr>
                <a:spcBef>
                  <a:spcPct val="0"/>
                </a:spcBef>
              </a:pPr>
              <a:t>18</a:t>
            </a:fld>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07C12BF-71AA-4B73-842E-0052DF465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1CCEFA9-8678-4AB0-A24D-FFC4DD5E0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Air Aspirating Nozzles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Air aspirating nozzles are foam generating nozzles that mix air and atmospheric pressure with foam solution (see Figure 6.6 in the Participant Guide). These nozzles produce an expansion ratio of between 8:1 and 10:1 and produce a good-quality, low-expansion foam.</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Non-Air Aspirating Nozzles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Fog nozzles are an example of non-air aspirating nozzles (see Figure 6.7 in the Participant Guide). Non-air aspirating nozzles produce an expansion ratio of between 3:1 and 5:1. This expansion ratio is not as good as that of air aspirating nozzles, but these nozzles often add some versatility which can be beneficial in various fire attack situations. Versatility includes the ability to switch from a foam solution to water in order to protect personnel and provide area cooling. Air aspirating nozzles do not offer this advantage.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disadvantage of aspirating and non-air aspirating nozzles is that you must have additional equipment in order to generate foam. In addition, the gallonage setting on the nozzle must match the set flow for the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eductor</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It is important to understand the benefits of both types of nozzles in order to select the most appropriate one for the specific encounter. </a:t>
            </a:r>
          </a:p>
          <a:p>
            <a:endParaRPr lang="en-US" altLang="en-US"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AE6376D9-67B9-430E-8B58-24452034E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2600">
                <a:solidFill>
                  <a:srgbClr val="FFFFFF"/>
                </a:solidFill>
                <a:latin typeface="Arial" panose="020B0604020202020204" pitchFamily="34" charset="0"/>
                <a:cs typeface="Arial" panose="020B0604020202020204" pitchFamily="34" charset="0"/>
              </a:rPr>
              <a:t>(100% ethanol) </a:t>
            </a:r>
            <a:fld id="{484B9676-96E8-42B6-91F7-81A8081BEF41}" type="slidenum">
              <a:rPr lang="en-US" altLang="en-US" smtClean="0">
                <a:cs typeface="Arial" panose="020B0604020202020204" pitchFamily="34" charset="0"/>
              </a:rPr>
              <a:pPr>
                <a:spcBef>
                  <a:spcPct val="0"/>
                </a:spcBef>
              </a:pPr>
              <a:t>19</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0966B4A-42E3-47D4-BA8F-AAFC6D27F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A21CB65-947D-481B-AEB1-5E70D8ABF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1. Describe the manner in which foam applications can be used to fight fuel fires.</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2. List the ways in which foam applications suppress fire.</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3. Predict when to fight fuel fires and when to simply protect surrounding areas.</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4. State the generally accepted “rule of thumb” for the use of foam applications on ethanol-blended fuel fires.</a:t>
            </a:r>
          </a:p>
        </p:txBody>
      </p:sp>
      <p:sp>
        <p:nvSpPr>
          <p:cNvPr id="13316" name="Slide Number Placeholder 3">
            <a:extLst>
              <a:ext uri="{FF2B5EF4-FFF2-40B4-BE49-F238E27FC236}">
                <a16:creationId xmlns:a16="http://schemas.microsoft.com/office/drawing/2014/main" id="{EC5D825A-018A-4A29-A15F-84E68C2326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A790A9-B196-46D7-BFD0-1A4E9560978A}" type="slidenum">
              <a:rPr lang="en-US" altLang="en-US" smtClean="0">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A5199A3-9EFD-4893-84A3-93360C1CBF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1742A639-E9AF-4336-81E3-A55E58CFF85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defRPr/>
            </a:pPr>
            <a:r>
              <a:rPr lang="en-US" altLang="en-US" sz="1000" dirty="0">
                <a:latin typeface="Arial" charset="0"/>
                <a:ea typeface="ＭＳ Ｐゴシック" pitchFamily="34" charset="-128"/>
                <a:cs typeface="Arial" charset="0"/>
              </a:rPr>
              <a:t>This portable foam trailer is equipped with:</a:t>
            </a:r>
          </a:p>
          <a:p>
            <a:pPr marL="171450" indent="-171450" eaLnBrk="1" hangingPunct="1">
              <a:buFontTx/>
              <a:buChar char="•"/>
              <a:defRPr/>
            </a:pPr>
            <a:r>
              <a:rPr lang="en-US" altLang="en-US" sz="1000" dirty="0">
                <a:latin typeface="Arial" charset="0"/>
                <a:ea typeface="ＭＳ Ｐゴシック" pitchFamily="34" charset="-128"/>
                <a:cs typeface="Arial" charset="0"/>
              </a:rPr>
              <a:t>1,000 </a:t>
            </a:r>
            <a:r>
              <a:rPr lang="en-US" altLang="en-US" sz="1000" dirty="0" err="1">
                <a:latin typeface="Arial" charset="0"/>
                <a:ea typeface="ＭＳ Ｐゴシック" pitchFamily="34" charset="-128"/>
                <a:cs typeface="Arial" charset="0"/>
              </a:rPr>
              <a:t>gpm</a:t>
            </a:r>
            <a:r>
              <a:rPr lang="en-US" altLang="en-US" sz="1000" dirty="0">
                <a:latin typeface="Arial" charset="0"/>
                <a:ea typeface="ＭＳ Ｐゴシック" pitchFamily="34" charset="-128"/>
                <a:cs typeface="Arial" charset="0"/>
              </a:rPr>
              <a:t> self </a:t>
            </a:r>
            <a:r>
              <a:rPr lang="en-US" altLang="en-US" sz="1000" dirty="0" err="1">
                <a:latin typeface="Arial" charset="0"/>
                <a:ea typeface="ＭＳ Ｐゴシック" pitchFamily="34" charset="-128"/>
                <a:cs typeface="Arial" charset="0"/>
              </a:rPr>
              <a:t>educting</a:t>
            </a:r>
            <a:r>
              <a:rPr lang="en-US" altLang="en-US" sz="1000" dirty="0">
                <a:latin typeface="Arial" charset="0"/>
                <a:ea typeface="ＭＳ Ｐゴシック" pitchFamily="34" charset="-128"/>
                <a:cs typeface="Arial" charset="0"/>
              </a:rPr>
              <a:t> foam nozzle</a:t>
            </a:r>
          </a:p>
          <a:p>
            <a:pPr marL="171450" indent="-171450" eaLnBrk="1" hangingPunct="1">
              <a:buFontTx/>
              <a:buChar char="•"/>
              <a:defRPr/>
            </a:pPr>
            <a:r>
              <a:rPr lang="en-US" altLang="en-US" sz="1000" dirty="0">
                <a:latin typeface="Arial" charset="0"/>
                <a:ea typeface="ＭＳ Ｐゴシック" pitchFamily="34" charset="-128"/>
                <a:cs typeface="Arial" charset="0"/>
              </a:rPr>
              <a:t>Air aspirated and non-air aspirated </a:t>
            </a:r>
          </a:p>
          <a:p>
            <a:pPr marL="171450" indent="-171450" eaLnBrk="1" hangingPunct="1">
              <a:buFontTx/>
              <a:buChar char="•"/>
              <a:defRPr/>
            </a:pPr>
            <a:r>
              <a:rPr lang="en-US" altLang="en-US" sz="1000" dirty="0">
                <a:latin typeface="Arial" charset="0"/>
                <a:ea typeface="ＭＳ Ｐゴシック" pitchFamily="34" charset="-128"/>
                <a:cs typeface="Arial" charset="0"/>
              </a:rPr>
              <a:t>Two totes of AR-AFFF </a:t>
            </a:r>
          </a:p>
          <a:p>
            <a:pPr marL="171450" indent="-171450" eaLnBrk="1" hangingPunct="1">
              <a:buFontTx/>
              <a:buChar char="•"/>
              <a:defRPr/>
            </a:pPr>
            <a:endParaRPr lang="en-US" altLang="en-US" sz="1000" dirty="0">
              <a:latin typeface="Arial" charset="0"/>
              <a:ea typeface="ＭＳ Ｐゴシック" pitchFamily="34" charset="-128"/>
              <a:cs typeface="Arial" charset="0"/>
            </a:endParaRPr>
          </a:p>
          <a:p>
            <a:pPr eaLnBrk="1" hangingPunct="1">
              <a:defRPr/>
            </a:pPr>
            <a:r>
              <a:rPr lang="en-US" altLang="en-US" sz="1000" dirty="0">
                <a:latin typeface="Arial" charset="0"/>
                <a:ea typeface="ＭＳ Ｐゴシック" pitchFamily="34" charset="-128"/>
                <a:cs typeface="Arial" charset="0"/>
              </a:rPr>
              <a:t>Portable foam trailers may be found at certain fire departments, local facilities for example airports and also stationed at major railroad facilities along principle routes.</a:t>
            </a:r>
          </a:p>
        </p:txBody>
      </p:sp>
      <p:sp>
        <p:nvSpPr>
          <p:cNvPr id="50180" name="Slide Number Placeholder 3">
            <a:extLst>
              <a:ext uri="{FF2B5EF4-FFF2-40B4-BE49-F238E27FC236}">
                <a16:creationId xmlns:a16="http://schemas.microsoft.com/office/drawing/2014/main" id="{57892D8A-86E5-4525-843B-A5E1A5407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2600">
                <a:solidFill>
                  <a:srgbClr val="FFFFFF"/>
                </a:solidFill>
                <a:latin typeface="Arial" panose="020B0604020202020204" pitchFamily="34" charset="0"/>
                <a:cs typeface="Arial" panose="020B0604020202020204" pitchFamily="34" charset="0"/>
              </a:rPr>
              <a:t>(100% ethanol) </a:t>
            </a:r>
            <a:fld id="{FE67062E-F19C-490B-8C50-56E929D2AFD4}" type="slidenum">
              <a:rPr lang="en-US" altLang="en-US" smtClean="0">
                <a:cs typeface="Arial" panose="020B0604020202020204" pitchFamily="34" charset="0"/>
              </a:rPr>
              <a:pPr>
                <a:spcBef>
                  <a:spcPct val="0"/>
                </a:spcBef>
              </a:pPr>
              <a:t>20</a:t>
            </a:fld>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3373C2A-01FA-48C8-8882-57BA45BDDA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7305FB-5DFF-4A0E-B8D6-691D7C4BC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These pictures represent typical specialized foam firefighting equipment that may be in use by emergency service providers, bulk storage and/ or ethanol production facilities with their own fire brigades. In addition, private contractors who specialize in flammable and combustible liquid firefighting may have larger capacity and inventory available to them based on the scope and magnitude of any given ethanol-blended fuel incident. </a:t>
            </a:r>
          </a:p>
          <a:p>
            <a:endParaRPr lang="en-US" altLang="en-US" dirty="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8C5B7A5F-779B-4133-B0C8-B449BDD738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5E5C99B-629D-4E14-9689-234BE44CD1AE}" type="slidenum">
              <a:rPr lang="en-US" altLang="en-US" smtClean="0">
                <a:cs typeface="Arial" panose="020B0604020202020204" pitchFamily="34" charset="0"/>
              </a:rPr>
              <a:pPr>
                <a:spcBef>
                  <a:spcPct val="0"/>
                </a:spcBef>
              </a:pPr>
              <a:t>21</a:t>
            </a:fld>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CD967F2-DC9F-4727-9862-EDC98EE5B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4F9639-4323-4DDA-977A-84A9223D7F35}"/>
              </a:ext>
            </a:extLst>
          </p:cNvPr>
          <p:cNvSpPr>
            <a:spLocks noGrp="1"/>
          </p:cNvSpPr>
          <p:nvPr>
            <p:ph type="body" idx="1"/>
          </p:nvPr>
        </p:nvSpPr>
        <p:spPr/>
        <p:txBody>
          <a:bodyPr>
            <a:normAutofit lnSpcReduction="10000"/>
          </a:bodyPr>
          <a:lstStyle/>
          <a:p>
            <a:pPr>
              <a:defRPr/>
            </a:pPr>
            <a:r>
              <a:rPr lang="en-US" sz="1000" b="1" i="1" dirty="0">
                <a:latin typeface="Arial" pitchFamily="34" charset="0"/>
                <a:cs typeface="Arial" pitchFamily="34" charset="0"/>
              </a:rPr>
              <a:t>Application Techniques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Proper application is critical for foam. The key to foam application is to apply the foam as gently as possible to minimize agitation of the fuel and creation of additional vapors. The most important thing to remember is to </a:t>
            </a:r>
            <a:r>
              <a:rPr lang="en-US" sz="1000" b="1" i="1" dirty="0">
                <a:latin typeface="Arial" pitchFamily="34" charset="0"/>
                <a:cs typeface="Arial" pitchFamily="34" charset="0"/>
              </a:rPr>
              <a:t>never plunge the foam directly into the fuel</a:t>
            </a:r>
            <a:r>
              <a:rPr lang="en-US" sz="1000" dirty="0">
                <a:latin typeface="Arial" pitchFamily="34" charset="0"/>
                <a:cs typeface="Arial" pitchFamily="34" charset="0"/>
              </a:rPr>
              <a:t>. </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Bounce-Off</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The bounce-off method is effective if there is an object in or behind the spill area. The foam stream can be directed at the object, which will break the force of the stream, allowing the foam to gently flow onto the fuel surface.</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Bank-In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When no obstacles exist to bounce the foam off, firefighters should attempt to roll the foam onto the fire. By hitting the ground in front of the fire, the foam will pile up increasing in depth and as the angle of nozzle in relation to the ground is decreased the velocity and direction of the foam stream will push or roll the blanket of foam into the spill area as firefighters move forward.</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Rain-Down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An alternative application technique is the rain-down method. The nozzle is elevated and falls over or rained onto the spill as gently as possible.</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Remember! </a:t>
            </a:r>
            <a:r>
              <a:rPr lang="en-US" sz="1000" b="1" i="1" dirty="0">
                <a:latin typeface="Arial" pitchFamily="34" charset="0"/>
                <a:cs typeface="Arial" pitchFamily="34" charset="0"/>
              </a:rPr>
              <a:t>Never </a:t>
            </a:r>
            <a:r>
              <a:rPr lang="en-US" sz="1000" b="1" dirty="0">
                <a:latin typeface="Arial" pitchFamily="34" charset="0"/>
                <a:cs typeface="Arial" pitchFamily="34" charset="0"/>
              </a:rPr>
              <a:t>plunge a stream of foam </a:t>
            </a:r>
            <a:r>
              <a:rPr lang="en-US" sz="1000" b="1" i="1" dirty="0">
                <a:latin typeface="Arial" pitchFamily="34" charset="0"/>
                <a:cs typeface="Arial" pitchFamily="34" charset="0"/>
              </a:rPr>
              <a:t>directly </a:t>
            </a:r>
            <a:r>
              <a:rPr lang="en-US" sz="1000" b="1" dirty="0">
                <a:latin typeface="Arial" pitchFamily="34" charset="0"/>
                <a:cs typeface="Arial" pitchFamily="34" charset="0"/>
              </a:rPr>
              <a:t>into fuel!</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This is the end of the section that is the property of TEEX. </a:t>
            </a: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p:txBody>
      </p:sp>
      <p:sp>
        <p:nvSpPr>
          <p:cNvPr id="54276" name="Slide Number Placeholder 3">
            <a:extLst>
              <a:ext uri="{FF2B5EF4-FFF2-40B4-BE49-F238E27FC236}">
                <a16:creationId xmlns:a16="http://schemas.microsoft.com/office/drawing/2014/main" id="{82044BD0-D395-406D-A227-D3A444D221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12AF-0DA2-4F3E-8FCE-915AC44DC463}" type="slidenum">
              <a:rPr lang="en-US" altLang="en-US" smtClean="0">
                <a:cs typeface="Arial" panose="020B0604020202020204" pitchFamily="34" charset="0"/>
              </a:rPr>
              <a:pPr>
                <a:spcBef>
                  <a:spcPct val="0"/>
                </a:spcBef>
              </a:pPr>
              <a:t>22</a:t>
            </a:fld>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82C96BF-084A-46F5-90E4-A476885282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A1E064B-A22F-43C1-87EB-260F999A6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Pictures of actual application methods and approach as explained in the previous slide. The first three images are showing the bank-in or roll-on method. The picture in the lower right corner depicts the rain-down method of foam application.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most important factor to consider when using AR-AFFF finished foam on an ethanol-blended fuel incident is to apply the foam AS GENTLY AS POSSIBLE to your spill or fire.  Proper application choice and technique will minimize AR-AFFF finished foam degradation, reduce risk to operational personnel and increase potential for successful management of the incident.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6324" name="Slide Number Placeholder 3">
            <a:extLst>
              <a:ext uri="{FF2B5EF4-FFF2-40B4-BE49-F238E27FC236}">
                <a16:creationId xmlns:a16="http://schemas.microsoft.com/office/drawing/2014/main" id="{88714C1C-CC68-4997-83A8-D7C5AD07E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43FDFD-E70D-4F43-939F-E51AC6B9AC08}" type="slidenum">
              <a:rPr lang="en-US" altLang="en-US" smtClean="0">
                <a:cs typeface="Arial" panose="020B0604020202020204" pitchFamily="34" charset="0"/>
              </a:rPr>
              <a:pPr>
                <a:spcBef>
                  <a:spcPct val="0"/>
                </a:spcBef>
              </a:pPr>
              <a:t>23</a:t>
            </a:fld>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B2A9B06-B67E-48A3-B78C-54A091D6D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F174BFC-A00A-4862-87F6-2FB0A1D18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Some of the foams mentioned in the previous sections have been around for over fifty years and have proven to be very effective on hydrocarbon fuels. However, these foams were not developed for application on ethanol-blended fuels and are simply ineffective.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is because the alcohol or ethanol content of the blended fuel literally attacks the foam solution, absorbing the water component of the foam solution into the ethanol-blended fuel. Foam that is designed to be alcohol resistant forms a non-permeable membrane between the foam blanket and the alcohol-type fuel. It is crucial that these AR foams are used in combating ethanol-blended fuel fires, including E10. This is an important point.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Additionally, to be effective, these foams must be applied gently to the surface of the alcohol- or ethanol-blended fuels. Otherwise, the foam is absorbed into the fuel and will not resurface to form an encapsulating blanket.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Extensive testing done at the Ansul Fire Technology Center indicated that even at low-level blends of ethanol with gasoline, such as E10, there is a major effect on foam performance. The testing also indicated that with high-level blends of ethanol with gasoline, even AR foams required careful application methodology and techniques to control fires, suppress vapors, and stabilize the incident.</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Using the proper foam and application technique will also reduce the risk to emergency responders and possibly increase the time before re-application of the finished foam is required to maintain incident stabilization.</a:t>
            </a:r>
          </a:p>
          <a:p>
            <a:endParaRPr lang="en-US" altLang="en-US" dirty="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D3C541B3-DCEC-4183-937B-A928FFD12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183FBA7-1A45-416D-B7E0-D471FFB16B76}" type="slidenum">
              <a:rPr lang="en-US" altLang="en-US" smtClean="0">
                <a:cs typeface="Arial" panose="020B0604020202020204" pitchFamily="34" charset="0"/>
              </a:rPr>
              <a:pPr>
                <a:spcBef>
                  <a:spcPct val="0"/>
                </a:spcBef>
              </a:pPr>
              <a:t>24</a:t>
            </a:fld>
            <a:endParaRPr lang="en-US" altLang="en-US">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2326D17-BA5F-455D-AE99-73F4B7A9F0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C5D4DF3-B9F3-42AC-9209-E6DE583E56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AR-type foams must be applied to ethanol fires using Type II gentle application techniques. For responding emergency services, this will mean directing the foam stream onto a vertical surface and allowing it to run down onto the fuel. Direct application to the fuel surface will likely be ineffective unless the fuel depth is very shallow (i.e., 0.25 inches or less).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Type III application (fixed and handline nozzle application) is prone to failure in ethanol-blended fuels of any substantial depth. The only time it is effective is when it is deflected off surfaces, such as tank walls, to create a gentle style application.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has also been determined that even with indirect foam application techniques it may require substantial increases in flow rates to accomplish extinguishments.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Therefore, in situations where AR foam cannot be applied indirectly by deflection of the foam off tank walls or other surfaces or there is no built-in application device to provide gentle application, the best option may be to protect surrounding exposures.</a:t>
            </a:r>
          </a:p>
        </p:txBody>
      </p:sp>
      <p:sp>
        <p:nvSpPr>
          <p:cNvPr id="60420" name="Slide Number Placeholder 3">
            <a:extLst>
              <a:ext uri="{FF2B5EF4-FFF2-40B4-BE49-F238E27FC236}">
                <a16:creationId xmlns:a16="http://schemas.microsoft.com/office/drawing/2014/main" id="{A8EE45D8-2E1A-4C0C-99DE-FE1E12696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3D77BC-AEFF-4985-B913-2C5FCDECD8E4}" type="slidenum">
              <a:rPr lang="en-US" altLang="en-US" smtClean="0">
                <a:cs typeface="Arial" panose="020B0604020202020204" pitchFamily="34" charset="0"/>
              </a:rPr>
              <a:pPr>
                <a:spcBef>
                  <a:spcPct val="0"/>
                </a:spcBef>
              </a:pPr>
              <a:t>25</a:t>
            </a:fld>
            <a:endParaRPr lang="en-US"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56B1286-6642-4F0A-BBB1-F1BA73912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145919E-220F-474F-9EBE-CBB4A3ACF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Departments that are subject to incidents involving the various ethanol-blended fuels found on highway incidents or at storage facilities should strongly consider converting to AR-AFFF foam concentrates or develop a means of having a cache of AR-AFFF foam readily available. When purchasing foam, ensure it is Underwriters Laboratory (UL) certified to remain compliant with NFPA standards.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Significant amounts of AR foam may be required for successful incident management. If your emergency response plan involves relying on mutual aid, and mutual aid assets, be sure to confirm what type of aid will be provided, what firefighting resources are available and what type of foam concentrate is being used.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mixing of different brands of foam can potentially hinder the desired outcome and efficiency anticipated in which to be performed. It is imperative that departments verify the compatibility of the foams with their mutual aid partners. Also be sure to train emergency responders to use these assets.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4516" name="Slide Number Placeholder 3">
            <a:extLst>
              <a:ext uri="{FF2B5EF4-FFF2-40B4-BE49-F238E27FC236}">
                <a16:creationId xmlns:a16="http://schemas.microsoft.com/office/drawing/2014/main" id="{2ACB6140-638A-4B6A-8B00-A1846DDC8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A8AB128-E489-4D1E-BE5C-67C606851C4E}" type="slidenum">
              <a:rPr lang="en-US" altLang="en-US" smtClean="0">
                <a:cs typeface="Arial" panose="020B0604020202020204" pitchFamily="34" charset="0"/>
              </a:rPr>
              <a:pPr>
                <a:spcBef>
                  <a:spcPct val="0"/>
                </a:spcBef>
              </a:pPr>
              <a:t>26</a:t>
            </a:fld>
            <a:endParaRPr lang="en-US" altLang="en-US">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19B97AA-3930-4691-A019-AF770A1497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E74C0BD-7EC6-4882-8252-A5623F8B0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AFFF-type foams require approximately 1 gallon per minute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foam solution flow for every 10 square feet of burning surface on a hydrocarbon-type fuel. Ethanol-blended fuels require approximately double that flow (2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10 square feet) of an AR-type foam solution.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As with all types of foam, mixing percentage, application rate and flow rate are dependent upon the type and design of the foam concentrate. It is important to refer to the foam manufacturers recommendations.</a:t>
            </a:r>
          </a:p>
          <a:p>
            <a:endParaRPr lang="en-US" altLang="en-US" dirty="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517E55FF-EE70-4A9C-B385-7CD79F9B1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7D0E160-EAA5-48E7-B1CC-6036FBBAB6F1}" type="slidenum">
              <a:rPr lang="en-US" altLang="en-US" smtClean="0">
                <a:cs typeface="Arial" panose="020B0604020202020204" pitchFamily="34" charset="0"/>
              </a:rPr>
              <a:pPr>
                <a:spcBef>
                  <a:spcPct val="0"/>
                </a:spcBef>
              </a:pPr>
              <a:t>27</a:t>
            </a:fld>
            <a:endParaRPr lang="en-US" altLang="en-US">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97FD1B3-FDEA-459E-A4B1-681EE12D3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C08127C-7E3A-4EB7-AF5E-B2F50C53BF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There are quite a few new foam concentrates on the market that are challenging the fire protection standards for flammable and combustible liquids to include ethanol-blended fuels. As new testing and certification methods are adopted and approved by organizations such as NFPA (National Fire Protection Association) and UL (Underwriters Laboratories) it is absolutely critical that organizations and agencies purchase foam concentrates from reputable manufacturers.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These globally recognized foam concentrate manufacturers have tested their foam products to these industry standards and the foam concentrates PASSED these tests. UL-162 is currently an industry standard relating to foam concentrate performance on ethanol and ethanol-blended fuels. Foam concentrate manufacturers will more than likely include their UL-162 certification within the product documentation and be visible on the foam concentrate container.</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Keep in mind that alcohol resistant (AR) foams are effective on both alcohol and hydrocarbon fires. AR foams have a special polymer that forms a protective membrane between the fuel and the foam as it contacts the polar fuel, making fire extinguishment possible. AR foams also make the foam more stable and heat tolerant, resulting in better burn back resistance when compared to conventional foams.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As a matter of fact, some of the AR foams have quicker knockdown abilities and longer foam retention times than some of the traditional protein-based hydrocarbon foams. </a:t>
            </a:r>
            <a:r>
              <a:rPr lang="en-US" altLang="en-US" sz="1000" b="1" i="0" dirty="0">
                <a:latin typeface="Arial" panose="020B0604020202020204" pitchFamily="34" charset="0"/>
                <a:ea typeface="ＭＳ Ｐゴシック" panose="020B0600070205080204" pitchFamily="34" charset="-128"/>
                <a:cs typeface="Arial" panose="020B0604020202020204" pitchFamily="34" charset="0"/>
              </a:rPr>
              <a:t>It is recommended that a thermal imaging camera be used to more accurately determine if a fire is completely extinguished, especially during daylight hours. </a:t>
            </a:r>
          </a:p>
          <a:p>
            <a:pPr>
              <a:defRPr/>
            </a:pPr>
            <a:endParaRPr lang="en-US" altLang="en-US" sz="1000" b="1"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All foam concentrates have a shelf life and will deteriorate over time. Shelf life can exceed 20 years if the foam concentrates are properly managed and maintained in a suitable storage environment according to manufacturer’s requirements.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In addition, to keep the particulates or critical ingredients of the foam in suspension and mixed, a maintenance program must be developed whereby the foam concentrate is re-agitated and rotated periodically. Foam concentrate manufacturers typically require a concentrate sample to be taken and tested on an annual basis to ensure the integrity of their product.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If a department has a specific hazard that only involves non-alcohol or non-ethanol-blended fuels, they may want to consider non-AR foam for that specific hazard. For ethanol production, transportation and retail fuel station related incidents emergency response agencies should have AR foam readily available.</a:t>
            </a:r>
          </a:p>
        </p:txBody>
      </p:sp>
      <p:sp>
        <p:nvSpPr>
          <p:cNvPr id="66564" name="Slide Number Placeholder 3">
            <a:extLst>
              <a:ext uri="{FF2B5EF4-FFF2-40B4-BE49-F238E27FC236}">
                <a16:creationId xmlns:a16="http://schemas.microsoft.com/office/drawing/2014/main" id="{74B38C8C-230C-44CD-9A95-4A55EE691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D97158-C301-44DC-BF65-B9BCDF9B8B30}" type="slidenum">
              <a:rPr lang="en-US" altLang="en-US" smtClean="0">
                <a:cs typeface="Arial" panose="020B0604020202020204" pitchFamily="34" charset="0"/>
              </a:rPr>
              <a:pPr>
                <a:spcBef>
                  <a:spcPct val="0"/>
                </a:spcBef>
              </a:pPr>
              <a:t>28</a:t>
            </a:fld>
            <a:endParaRPr lang="en-US" altLang="en-US">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Proper scene evaluation will assist in making the right choices for successful incident management and mitigation. Benchmarks that need to be considered are: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Size-up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Situation report to include addressing life safety issues and/or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Evacuate impacted areas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Establish Unified Command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Establish hot, warm and cold zones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Continued on next slide.</a:t>
            </a:r>
          </a:p>
        </p:txBody>
      </p:sp>
      <p:sp>
        <p:nvSpPr>
          <p:cNvPr id="4" name="Slide Number Placeholder 3"/>
          <p:cNvSpPr>
            <a:spLocks noGrp="1"/>
          </p:cNvSpPr>
          <p:nvPr>
            <p:ph type="sldNum" sz="quarter" idx="5"/>
          </p:nvPr>
        </p:nvSpPr>
        <p:spPr/>
        <p:txBody>
          <a:bodyPr/>
          <a:lstStyle/>
          <a:p>
            <a:pPr>
              <a:defRPr/>
            </a:pPr>
            <a:fld id="{716C993C-0C7E-46C8-B837-B414561F4B7E}" type="slidenum">
              <a:rPr lang="en-US" altLang="en-US" smtClean="0"/>
              <a:pPr>
                <a:defRPr/>
              </a:pPr>
              <a:t>29</a:t>
            </a:fld>
            <a:endParaRPr lang="en-US" altLang="en-US"/>
          </a:p>
        </p:txBody>
      </p:sp>
    </p:spTree>
    <p:extLst>
      <p:ext uri="{BB962C8B-B14F-4D97-AF65-F5344CB8AC3E}">
        <p14:creationId xmlns:p14="http://schemas.microsoft.com/office/powerpoint/2010/main" val="147218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7CD8C6B-4664-4BBC-8100-AC968D4E9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46BBBD2-4631-446E-81A5-2CDD0DF7B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(12:14 to 15:41).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As discussed previously, we have seen a tremendous growth of the ethanol industry and it will continue to expand. As always, emergency responders should be ready for emergencies associated with flammable liquids. Ethanol-blended fuels are similar to other flammable liquids and their hazards. The predominate danger from ethanol emergencies is not from incidents involving cars and trucks running on ethanol-blended fuel, but instead from cargo tank trucks and rail tank cars carrying large amounts of ethanol, manufacturing facilities, and storage facilities. Responders need to anticipate large-scale emergencies and where appropriate engage in operational activities using the most effective techniques and extinguishing media. This module will focus on foam basics and then foam applied specifically to ethanol-related emergencies.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this program it is recommend to us AR-AFFF foam.  Please note that fire protection foams have changed composition in recent year due to health and environmental effects of the older fluorinated foams. A new formulation know as Fluorine Free Foams is now being manufactured. It is recommended that you consult the safety data sheet (SDS) for your current foam supply and use caution if using older foams. For more information on per and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polyfluoroaklyl</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substance (PFAS) or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perfluoroctane</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acid (PFOA) please visit https://www.epa.gov/pfas.  </a:t>
            </a:r>
          </a:p>
          <a:p>
            <a:endParaRPr lang="en-US" altLang="en-US" dirty="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5F82D4C1-3D57-40D1-A23A-31AAAA674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A73CC3-EAE5-4A5E-A3AF-966C764AEA64}" type="slidenum">
              <a:rPr lang="en-US" altLang="en-US" smtClean="0">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Continued -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Protect exposures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Deny entry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Assemble resources to engage in mitigation activities in staging area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Be sure to use the application rate recommended for ethanol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AR-AFFF is the foam of choice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Keep in mind that AR foams are effective on both alcohol fires and hydrocarbon fires. Regardless of the type of incident, scope or magnitude, emergency responders adhere to the universal professional benchmarks of Life Safety, Incident Stabilization and Property Conservation (LIP) which ultimately lead to recovery activities.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every incident, some type of management process must be initiated to “organize the chaos.” This incident management system (ICS) becomes even more important when the nature of these incidents increases in complexity, geography and as mentioned before scope, magnitude and involving multiple response organizations with statutory responsibility and/ or functional capabilities.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Within the concept of the incident management system, standardized benchmarks need to be addressed at every single ethanol-blended fuel incident. This will ensure the health, safety and welfare of the emergency responders and impacted community. Additionally, the benchmarks noted above ensures that the incident management process is initiated and that objectives are developed.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Strategies or solutions to achieve the objectives are identified, and resources (human and equipment) with the appropriate knowledge, skills and abilities are assigned to perform the work necessary to achieve the specific incident objectives and universal benchmarks previously discussed.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Finally, the intent of this information is to assist emergency responders following the ICS management process to arrive at an educated conclusion on whether their specific incident is going to become offensive or defensive in nature.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*Please note that offensive operations involving the use AR-AFFF foam, specialized foam fire firefighting equipment and personnel may not always be the best strategy or solutions for every ethanol-blended fuel incident.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16C993C-0C7E-46C8-B837-B414561F4B7E}" type="slidenum">
              <a:rPr lang="en-US" altLang="en-US" smtClean="0"/>
              <a:pPr>
                <a:defRPr/>
              </a:pPr>
              <a:t>30</a:t>
            </a:fld>
            <a:endParaRPr lang="en-US" altLang="en-US"/>
          </a:p>
        </p:txBody>
      </p:sp>
    </p:spTree>
    <p:extLst>
      <p:ext uri="{BB962C8B-B14F-4D97-AF65-F5344CB8AC3E}">
        <p14:creationId xmlns:p14="http://schemas.microsoft.com/office/powerpoint/2010/main" val="333404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BDFD081-143A-4DE2-B0BD-52144D048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2166562-23D3-40D9-B51B-293EC7E35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To determine the amount of foam concentrate required, you must find out the type of fuel and the area of involvement. The square footage multiplied by the application rate will give the recommended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The whole formula will give the concentrate total, this includes the time duration for the attack and percentage rate for the concentrate to be used. As a note, double the amount of foam concentrate on hand prior to initiating fire attack (covers fire attack and maintaining foam blanket following knockdown). Time duration depends on the nature of the incident. Typical times are 60 minutes for tanks and 20 minutes for ground spills for hydrocarbon only based incidents.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*Foam calculations courtesy of Williams Fire and Hazard Control.</a:t>
            </a:r>
          </a:p>
        </p:txBody>
      </p:sp>
      <p:sp>
        <p:nvSpPr>
          <p:cNvPr id="72708" name="Slide Number Placeholder 3">
            <a:extLst>
              <a:ext uri="{FF2B5EF4-FFF2-40B4-BE49-F238E27FC236}">
                <a16:creationId xmlns:a16="http://schemas.microsoft.com/office/drawing/2014/main" id="{5374CD69-54F6-441D-8932-380289794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F96E1C-482F-4629-B726-E966AD91E2E1}" type="slidenum">
              <a:rPr lang="en-US" altLang="en-US" smtClean="0">
                <a:cs typeface="Arial" panose="020B0604020202020204" pitchFamily="34" charset="0"/>
              </a:rPr>
              <a:pPr>
                <a:spcBef>
                  <a:spcPct val="0"/>
                </a:spcBef>
              </a:pPr>
              <a:t>31</a:t>
            </a:fld>
            <a:endParaRPr lang="en-US" altLang="en-US">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37EF4E0-9F25-46AA-8534-BD594A7448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78B6236-6798-4142-8E21-22926FC7C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Application rates recommended for ethanol spill fires of shallow depth follow NFPA 11. Increasing the foam application rate over the minimum recommendation will generally reduce the time required for extinguishment.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NFPA recommended application rate for hydrocarbon only based incidents with film-forming type foams equals 0.1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(foam solution) per square foot of identified surface area with a minimum finished foam flow time of 15 minutes.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For ethanol-blended fuel incidents of any kind, flow times are based on specific manufacturer recommendations as well as the application rate which will be at least doubled to 0.2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of surface area identified within the incident.</a:t>
            </a:r>
          </a:p>
          <a:p>
            <a:endParaRPr lang="en-US" altLang="en-US" dirty="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3FC5FEF1-B6DD-4597-BDF8-526A8987C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5B73B7-D858-4E43-ADF1-812E17C55A4E}" type="slidenum">
              <a:rPr lang="en-US" altLang="en-US" smtClean="0">
                <a:cs typeface="Arial" panose="020B0604020202020204" pitchFamily="34" charset="0"/>
              </a:rPr>
              <a:pPr>
                <a:spcBef>
                  <a:spcPct val="0"/>
                </a:spcBef>
              </a:pPr>
              <a:t>32</a:t>
            </a:fld>
            <a:endParaRPr lang="en-US" altLang="en-US">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9287A00-E3E5-498E-AFB7-DB9296668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9E7AE09-6662-4073-840A-196A649A2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For ethanol-blended fuel incidents the application time is based on the recommendations from the manufacturer of the foam and the type of foam that will be used.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Examples of application rates for ethanol-blended fuels: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An area of 2,000 square feet of ethanol-blended fuel is burning. You have universal </a:t>
            </a:r>
            <a:r>
              <a:rPr lang="fr-FR" altLang="en-US" sz="1000" dirty="0">
                <a:latin typeface="Arial" panose="020B0604020202020204" pitchFamily="34" charset="0"/>
                <a:ea typeface="ＭＳ Ｐゴシック" panose="020B0600070205080204" pitchFamily="34" charset="-128"/>
                <a:cs typeface="Arial" panose="020B0604020202020204" pitchFamily="34" charset="0"/>
              </a:rPr>
              <a:t>plus 3%/ 6% </a:t>
            </a:r>
            <a:r>
              <a:rPr lang="fr-FR" altLang="en-US" sz="1000" dirty="0" err="1">
                <a:latin typeface="Arial" panose="020B0604020202020204" pitchFamily="34" charset="0"/>
                <a:ea typeface="ＭＳ Ｐゴシック" panose="020B0600070205080204" pitchFamily="34" charset="-128"/>
                <a:cs typeface="Arial" panose="020B0604020202020204" pitchFamily="34" charset="0"/>
              </a:rPr>
              <a:t>foam</a:t>
            </a:r>
            <a:r>
              <a:rPr lang="fr-FR" altLang="en-US" sz="1000" dirty="0">
                <a:latin typeface="Arial" panose="020B0604020202020204" pitchFamily="34" charset="0"/>
                <a:ea typeface="ＭＳ Ｐゴシック" panose="020B0600070205080204" pitchFamily="34" charset="-128"/>
                <a:cs typeface="Arial" panose="020B0604020202020204" pitchFamily="34" charset="0"/>
              </a:rPr>
              <a:t> </a:t>
            </a:r>
            <a:r>
              <a:rPr lang="fr-FR" altLang="en-US" sz="1000" dirty="0" err="1">
                <a:latin typeface="Arial" panose="020B0604020202020204" pitchFamily="34" charset="0"/>
                <a:ea typeface="ＭＳ Ｐゴシック" panose="020B0600070205080204" pitchFamily="34" charset="-128"/>
                <a:cs typeface="Arial" panose="020B0604020202020204" pitchFamily="34" charset="0"/>
              </a:rPr>
              <a:t>available</a:t>
            </a:r>
            <a:r>
              <a:rPr lang="fr-FR" altLang="en-US" sz="1000" dirty="0">
                <a:latin typeface="Arial" panose="020B0604020202020204" pitchFamily="34" charset="0"/>
                <a:ea typeface="ＭＳ Ｐゴシック" panose="020B0600070205080204" pitchFamily="34" charset="-128"/>
                <a:cs typeface="Arial" panose="020B0604020202020204" pitchFamily="34" charset="0"/>
              </a:rPr>
              <a:t> for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securing the flame.</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0.20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X 2,000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 400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of foam solution required.</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0.03 X 400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 12 gallons of 3% concentrate required per minute.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12 gallon X 30 minutes = 360 gallons of 3% AFFF concentrate required to control, extinguish and initially secure a 2,000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ethanol-blended fuel fire.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Application rate calculations tell you more than just “How much foam do I need?”; they also tell you what hardware, tools, appliances and even possibly what application technique may prove most effective based on the incident specifics such as weather and terrain.   </a:t>
            </a:r>
          </a:p>
        </p:txBody>
      </p:sp>
      <p:sp>
        <p:nvSpPr>
          <p:cNvPr id="74756" name="Slide Number Placeholder 3">
            <a:extLst>
              <a:ext uri="{FF2B5EF4-FFF2-40B4-BE49-F238E27FC236}">
                <a16:creationId xmlns:a16="http://schemas.microsoft.com/office/drawing/2014/main" id="{8C379D61-5340-446D-A2B7-3EC3A9880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F5E1673-5A8B-4775-99F0-211EB47DEB2A}" type="slidenum">
              <a:rPr lang="en-US" altLang="en-US" smtClean="0">
                <a:cs typeface="Arial" panose="020B0604020202020204" pitchFamily="34" charset="0"/>
              </a:rPr>
              <a:pPr>
                <a:spcBef>
                  <a:spcPct val="0"/>
                </a:spcBef>
              </a:pPr>
              <a:t>33</a:t>
            </a:fld>
            <a:endParaRPr lang="en-US" altLang="en-US">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579FBFB-6931-467A-BB5B-0C16F14600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77C03B8-965F-4473-AF44-A0B29DF91E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specific form provides resource need guidance as part of a detailed pre-plan for any flammable/ combustible liquid bulk storage facility, ethanol or hydrocarbon production facility bulk storage and large scale above ground storage tanks at a retail facility.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NOTE that the recommended application rates or densities indicated are for hydrocarbon fuels. The RED highlighted information is a starting point for ethanol-blended fuels. Current methodology indicates that greater application rates or densities are required as tank diameter increases.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organizations with statutory responsibilities or functional capabilities should work closely with owners and operators of these facilities during pre-plan development. It is highly encouraged to tank advantage of fire protection engineers and other nationally recognized private contractors who engage in ethanol-blended fuel incidents of scope and magnitude when calculating resource needs to include AR-AFFF foam concentrate needs, water supply and specialized foam firefighting equipment.</a:t>
            </a:r>
          </a:p>
          <a:p>
            <a:endParaRPr lang="en-US" altLang="en-US" dirty="0">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02F885F9-AB8F-4422-A75A-91801150CA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85EF381-F634-4EBF-A111-1350EF800E0B}" type="slidenum">
              <a:rPr lang="en-US" altLang="en-US" smtClean="0">
                <a:cs typeface="Arial" panose="020B0604020202020204" pitchFamily="34" charset="0"/>
              </a:rPr>
              <a:pPr>
                <a:spcBef>
                  <a:spcPct val="0"/>
                </a:spcBef>
              </a:pPr>
              <a:t>34</a:t>
            </a:fld>
            <a:endParaRPr lang="en-US" altLang="en-US">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4A5A07F-966A-4526-833E-BCCF85429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F0343A2-3638-419C-B584-6ACBB0B0EE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Remember that due to the characteristics of ethanol and ethanol-blended fuels, additional foam concentrate needs and increased finished foam flow times may be required or doubled to achieve incident objectives and scene safety. </a:t>
            </a:r>
          </a:p>
          <a:p>
            <a:endParaRPr lang="en-US" altLang="en-US" dirty="0">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B2244FF2-2AFB-4088-89EA-24675E90B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571BE7-E63C-497E-856E-3E55C86DFB98}" type="slidenum">
              <a:rPr lang="en-US" altLang="en-US" smtClean="0">
                <a:cs typeface="Arial" panose="020B0604020202020204" pitchFamily="34" charset="0"/>
              </a:rPr>
              <a:pPr>
                <a:spcBef>
                  <a:spcPct val="0"/>
                </a:spcBef>
              </a:pPr>
              <a:t>35</a:t>
            </a:fld>
            <a:endParaRPr lang="en-US" altLang="en-US">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609459E-20EC-4A3E-8420-3E6A263FAE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26683F7-3C62-4FA0-B745-6824242520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Incident foam needs rule of thumb is to double the amount of foam concentrate on hand prior to initiating fire attack (covers fire attack and maintaining foam blanket following knockdown). </a:t>
            </a:r>
          </a:p>
          <a:p>
            <a:endParaRPr lang="en-US" altLang="en-US" dirty="0">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8C245CC8-273B-47A3-AA58-7D0886C93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4BE304-8983-4D59-B167-76209174FD1A}" type="slidenum">
              <a:rPr lang="en-US" altLang="en-US" smtClean="0">
                <a:cs typeface="Arial" panose="020B0604020202020204" pitchFamily="34" charset="0"/>
              </a:rPr>
              <a:pPr>
                <a:spcBef>
                  <a:spcPct val="0"/>
                </a:spcBef>
              </a:pPr>
              <a:t>36</a:t>
            </a:fld>
            <a:endParaRPr lang="en-US" altLang="en-US">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708802E-78D5-4FB8-97F7-8CCDD9763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E449E04-3EDA-48FA-A2B9-E0B4E4D31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Group Discussion:</a:t>
            </a: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Walk participants through Example: Spill Calculation, which shows the calculations to determine the appropriate amount of foam needed for a mock transportation incident involving ethanol.</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a:ea typeface="ＭＳ Ｐゴシック" panose="020B0600070205080204" pitchFamily="34" charset="-128"/>
            </a:endParaRPr>
          </a:p>
        </p:txBody>
      </p:sp>
      <p:sp>
        <p:nvSpPr>
          <p:cNvPr id="82948" name="Slide Number Placeholder 3">
            <a:extLst>
              <a:ext uri="{FF2B5EF4-FFF2-40B4-BE49-F238E27FC236}">
                <a16:creationId xmlns:a16="http://schemas.microsoft.com/office/drawing/2014/main" id="{620465E9-E490-4D46-9A25-C0C1D7FBE6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F907F1-0905-45EA-9A46-C22B9F95F3C4}" type="slidenum">
              <a:rPr lang="en-US" altLang="en-US" smtClean="0">
                <a:cs typeface="Arial" panose="020B0604020202020204" pitchFamily="34" charset="0"/>
              </a:rPr>
              <a:pPr>
                <a:spcBef>
                  <a:spcPct val="0"/>
                </a:spcBef>
              </a:pPr>
              <a:t>37</a:t>
            </a:fld>
            <a:endParaRPr lang="en-US" altLang="en-US">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0857C46-4E60-42C4-AB07-EB1468FB9B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A6B7F92E-19B5-4E3D-9ABA-5C0B2AFF2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4996" name="Slide Number Placeholder 3">
            <a:extLst>
              <a:ext uri="{FF2B5EF4-FFF2-40B4-BE49-F238E27FC236}">
                <a16:creationId xmlns:a16="http://schemas.microsoft.com/office/drawing/2014/main" id="{9A83F7BC-A051-4CA5-8D66-7BC97C30BB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3B6F16-C558-476F-B935-946975A65562}" type="slidenum">
              <a:rPr lang="en-US" altLang="en-US" smtClean="0">
                <a:cs typeface="Arial" panose="020B0604020202020204" pitchFamily="34" charset="0"/>
              </a:rPr>
              <a:pPr>
                <a:spcBef>
                  <a:spcPct val="0"/>
                </a:spcBef>
              </a:pPr>
              <a:t>38</a:t>
            </a:fld>
            <a:endParaRPr lang="en-US" altLang="en-US">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D8F6836-AA02-405D-9413-C37B44F5C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E7C02C7-B4B1-4E0C-BCD7-386054CC20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altLang="en-US" sz="1000" dirty="0">
                <a:latin typeface="Arial" panose="020B0604020202020204" pitchFamily="34" charset="0"/>
                <a:ea typeface="ＭＳ Ｐゴシック" pitchFamily="34" charset="-128"/>
                <a:cs typeface="Arial" panose="020B0604020202020204" pitchFamily="34" charset="0"/>
              </a:rPr>
              <a:t>AR foam is accepted as the best fire suppression/ firefighting agent for use in incidents involving hydrocarbons and ethanol-blended fuels. </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altLang="en-US" sz="1000" dirty="0">
                <a:latin typeface="Arial" panose="020B0604020202020204" pitchFamily="34" charset="0"/>
                <a:ea typeface="ＭＳ Ｐゴシック" pitchFamily="34" charset="-128"/>
                <a:cs typeface="Arial" panose="020B0604020202020204" pitchFamily="34" charset="0"/>
              </a:rPr>
              <a:t>Because of its ability to develop a protective polymeric membrane layer when applied on ethanol-blended fuels, AR-AFFF foam turned out to be the best choice for incidents involving these types of fuel. </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altLang="en-US" sz="1000" dirty="0">
                <a:latin typeface="Arial" panose="020B0604020202020204" pitchFamily="34" charset="0"/>
                <a:ea typeface="ＭＳ Ｐゴシック" pitchFamily="34" charset="-128"/>
                <a:cs typeface="Arial" panose="020B0604020202020204" pitchFamily="34" charset="0"/>
              </a:rPr>
              <a:t>Because AR-AFFF foam also works well on gasoline fires, it is the recommended choice for all fuel fires involving either gasoline or ethanol-blended fuels. </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altLang="en-US" sz="1000" dirty="0">
                <a:latin typeface="Arial" panose="020B0604020202020204" pitchFamily="34" charset="0"/>
                <a:ea typeface="ＭＳ Ｐゴシック" pitchFamily="34" charset="-128"/>
                <a:cs typeface="Arial" panose="020B0604020202020204" pitchFamily="34" charset="0"/>
              </a:rPr>
              <a:t>If it is unclear the chemical nature of the burning fuel, AR-AFFF is the preferred choice from a response standpoint. Refer to the foam manufacturer for the recommended application rate.</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To reinforce what was discussed in this module, show the segment from 6:12 to 10:45 from the video </a:t>
            </a:r>
            <a:r>
              <a:rPr lang="en-US" sz="1000" dirty="0">
                <a:latin typeface="Arial" pitchFamily="34" charset="0"/>
                <a:cs typeface="Arial" pitchFamily="34" charset="0"/>
              </a:rPr>
              <a:t>Responding to Ethanol Incidents</a:t>
            </a:r>
            <a:r>
              <a:rPr lang="en-US" sz="1000" i="1" dirty="0">
                <a:latin typeface="Arial" pitchFamily="34" charset="0"/>
                <a:cs typeface="Arial" pitchFamily="34" charset="0"/>
              </a:rPr>
              <a:t>. This segment deals with the use of Type II and Type III foam application. </a:t>
            </a:r>
            <a:endParaRPr lang="en-US" sz="1000" b="1" i="1" dirty="0">
              <a:latin typeface="Arial" pitchFamily="34" charset="0"/>
              <a:cs typeface="Arial" pitchFamily="34" charset="0"/>
            </a:endParaRPr>
          </a:p>
          <a:p>
            <a:pPr>
              <a:defRPr/>
            </a:pPr>
            <a:r>
              <a:rPr lang="en-US" sz="1000" dirty="0">
                <a:latin typeface="Arial" pitchFamily="34" charset="0"/>
                <a:cs typeface="Arial" pitchFamily="34" charset="0"/>
              </a:rPr>
              <a:t> </a:t>
            </a: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After the video ask and discuss the following:</a:t>
            </a:r>
          </a:p>
          <a:p>
            <a:pPr marL="171450" indent="-171450">
              <a:buFont typeface="Arial" pitchFamily="34" charset="0"/>
              <a:buChar char="•"/>
              <a:defRPr/>
            </a:pPr>
            <a:r>
              <a:rPr lang="en-US" sz="1000" i="1" dirty="0">
                <a:latin typeface="Arial" pitchFamily="34" charset="0"/>
                <a:cs typeface="Arial" pitchFamily="34" charset="0"/>
              </a:rPr>
              <a:t>What is the purpose of the burn back test?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To evaluate a foam’s resistance to fire</a:t>
            </a:r>
          </a:p>
          <a:p>
            <a:pPr marL="171450" indent="-171450">
              <a:buFont typeface="Arial" pitchFamily="34" charset="0"/>
              <a:buChar char="•"/>
              <a:defRPr/>
            </a:pPr>
            <a:r>
              <a:rPr lang="en-US" sz="1000" i="1" dirty="0">
                <a:latin typeface="Arial" pitchFamily="34" charset="0"/>
                <a:cs typeface="Arial" pitchFamily="34" charset="0"/>
              </a:rPr>
              <a:t>In Type II application with 95% ethanol, which foam was most effective?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AR-AFFF</a:t>
            </a:r>
          </a:p>
          <a:p>
            <a:pPr marL="171450" indent="-171450">
              <a:buFont typeface="Arial" pitchFamily="34" charset="0"/>
              <a:buChar char="•"/>
              <a:defRPr/>
            </a:pPr>
            <a:r>
              <a:rPr lang="en-US" sz="1000" i="1" dirty="0">
                <a:latin typeface="Arial" pitchFamily="34" charset="0"/>
                <a:cs typeface="Arial" pitchFamily="34" charset="0"/>
              </a:rPr>
              <a:t>How did the AR-AFFF perform in the Type II test with 95% ethanol?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It extinguished the fire but failed the burn back test.</a:t>
            </a:r>
          </a:p>
          <a:p>
            <a:pPr marL="171450" indent="-171450">
              <a:buFont typeface="Arial" pitchFamily="34" charset="0"/>
              <a:buChar char="•"/>
              <a:defRPr/>
            </a:pPr>
            <a:r>
              <a:rPr lang="en-US" sz="1000" i="1" dirty="0">
                <a:latin typeface="Arial" pitchFamily="34" charset="0"/>
                <a:cs typeface="Arial" pitchFamily="34" charset="0"/>
              </a:rPr>
              <a:t>Which was the only foam to pass the sprinkler test in a 95% ethanol fire?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AR-AFFF</a:t>
            </a:r>
          </a:p>
          <a:p>
            <a:pPr marL="171450" indent="-171450">
              <a:buFont typeface="Arial" pitchFamily="34" charset="0"/>
              <a:buChar char="•"/>
              <a:defRPr/>
            </a:pPr>
            <a:r>
              <a:rPr lang="en-US" sz="1000" i="1" dirty="0">
                <a:latin typeface="Arial" pitchFamily="34" charset="0"/>
                <a:cs typeface="Arial" pitchFamily="34" charset="0"/>
              </a:rPr>
              <a:t>In the Type III test with 10% ethanol, did the AR-AFFF pass the test at the normal usage rate?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No, only at an increased usage rate</a:t>
            </a:r>
          </a:p>
          <a:p>
            <a:pPr marL="171450" indent="-171450">
              <a:buFont typeface="Arial" pitchFamily="34" charset="0"/>
              <a:buChar char="•"/>
              <a:defRPr/>
            </a:pPr>
            <a:r>
              <a:rPr lang="en-US" sz="1000" i="1" dirty="0">
                <a:latin typeface="Arial" pitchFamily="34" charset="0"/>
                <a:cs typeface="Arial" pitchFamily="34" charset="0"/>
              </a:rPr>
              <a:t>Based on what we discussed in the module and what we saw in the video, what would be the best foam application method for Type III applications? Why?</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Banking, because this method directs the foam stream toward a structure or object adjacent to the burning fuel to create a cascading effect that introduces the foam into the burning surface more gently then plunging or direct application.</a:t>
            </a:r>
          </a:p>
          <a:p>
            <a:pPr marL="171450" indent="-171450">
              <a:buFont typeface="Arial" pitchFamily="34" charset="0"/>
              <a:buChar char="•"/>
              <a:defRPr/>
            </a:pPr>
            <a:r>
              <a:rPr lang="en-US" sz="1000" i="1" dirty="0">
                <a:latin typeface="Arial" pitchFamily="34" charset="0"/>
                <a:cs typeface="Arial" pitchFamily="34" charset="0"/>
              </a:rPr>
              <a:t>Why should direct application or plunging be avoided in ethanol or ethanol-fuel blend fires?</a:t>
            </a:r>
          </a:p>
          <a:p>
            <a:pPr marL="628650" lvl="1" indent="-171450">
              <a:buFont typeface="Arial" pitchFamily="34" charset="0"/>
              <a:buChar char="•"/>
              <a:defRPr/>
            </a:pPr>
            <a:r>
              <a:rPr lang="en-US" sz="1000" b="1" dirty="0">
                <a:latin typeface="Arial" pitchFamily="34" charset="0"/>
                <a:cs typeface="Arial" pitchFamily="34" charset="0"/>
              </a:rPr>
              <a:t>Answer:</a:t>
            </a:r>
            <a:r>
              <a:rPr lang="en-US" sz="1000" dirty="0">
                <a:latin typeface="Arial" pitchFamily="34" charset="0"/>
                <a:cs typeface="Arial" pitchFamily="34" charset="0"/>
              </a:rPr>
              <a:t> </a:t>
            </a:r>
            <a:r>
              <a:rPr lang="en-US" sz="1000" i="1" dirty="0">
                <a:latin typeface="Arial" pitchFamily="34" charset="0"/>
                <a:cs typeface="Arial" pitchFamily="34" charset="0"/>
              </a:rPr>
              <a:t>Plunging disturbs the polymers in the foam and prevent proper mixing with the polar solvent.</a:t>
            </a:r>
            <a:r>
              <a:rPr lang="en-US" sz="1000" dirty="0">
                <a:latin typeface="Arial" pitchFamily="34" charset="0"/>
                <a:cs typeface="Arial" pitchFamily="34" charset="0"/>
              </a:rPr>
              <a:t> </a:t>
            </a:r>
            <a:endParaRPr lang="en-US" sz="1000" i="1" dirty="0">
              <a:latin typeface="Arial" pitchFamily="34" charset="0"/>
              <a:cs typeface="Arial" pitchFamily="34" charset="0"/>
            </a:endParaRPr>
          </a:p>
          <a:p>
            <a:pPr>
              <a:defRPr/>
            </a:pPr>
            <a:endParaRPr 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p:txBody>
      </p:sp>
      <p:sp>
        <p:nvSpPr>
          <p:cNvPr id="87044" name="Slide Number Placeholder 3">
            <a:extLst>
              <a:ext uri="{FF2B5EF4-FFF2-40B4-BE49-F238E27FC236}">
                <a16:creationId xmlns:a16="http://schemas.microsoft.com/office/drawing/2014/main" id="{010C62CD-0723-42CE-86BB-0448FC541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FC74B7-0D53-4D13-A23C-3190CF682830}" type="slidenum">
              <a:rPr lang="en-US" altLang="en-US" smtClean="0">
                <a:cs typeface="Arial" panose="020B0604020202020204" pitchFamily="34" charset="0"/>
              </a:rPr>
              <a:pPr>
                <a:spcBef>
                  <a:spcPct val="0"/>
                </a:spcBef>
              </a:pPr>
              <a:t>39</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F324435-7FB4-4B85-8545-0C93631BB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E1B4B92-53A7-4C12-BC6A-A30C4DB370E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sz="1000" b="1" dirty="0">
                <a:latin typeface="Arial" pitchFamily="34" charset="0"/>
                <a:ea typeface="ＭＳ Ｐゴシック" pitchFamily="34" charset="-128"/>
                <a:cs typeface="Arial" pitchFamily="34" charset="0"/>
              </a:rPr>
              <a:t>Group Discussion:</a:t>
            </a:r>
            <a:endParaRPr lang="en-US" altLang="en-US" sz="1000" i="1" dirty="0">
              <a:latin typeface="Arial" pitchFamily="34" charset="0"/>
              <a:ea typeface="ＭＳ Ｐゴシック" pitchFamily="34" charset="-128"/>
              <a:cs typeface="Arial" pitchFamily="34" charset="0"/>
            </a:endParaRPr>
          </a:p>
          <a:p>
            <a:pPr>
              <a:defRPr/>
            </a:pPr>
            <a:r>
              <a:rPr lang="en-US" altLang="en-US" sz="1000" i="1" dirty="0">
                <a:latin typeface="Arial" pitchFamily="34" charset="0"/>
                <a:ea typeface="ＭＳ Ｐゴシック" pitchFamily="34" charset="-128"/>
                <a:cs typeface="Arial" pitchFamily="34" charset="0"/>
              </a:rPr>
              <a:t>Tell participants that this section covers basic principles of foam use. It is put here because not all participants will have this basic knowledge of foam. It also provides a bridge to the next section on specific foam use with ethanol and helps to broaden their understanding of why most foams are ineffective when used on ethanol emergencies.</a:t>
            </a:r>
            <a:endParaRPr lang="en-US" altLang="en-US" sz="1000" dirty="0">
              <a:latin typeface="Arial" pitchFamily="34" charset="0"/>
              <a:ea typeface="ＭＳ Ｐゴシック" pitchFamily="34" charset="-128"/>
              <a:cs typeface="Arial" pitchFamily="34" charset="0"/>
            </a:endParaRPr>
          </a:p>
          <a:p>
            <a:pPr>
              <a:defRPr/>
            </a:pPr>
            <a:endParaRPr lang="en-US" altLang="en-US" sz="1000" i="1" dirty="0">
              <a:latin typeface="Arial" pitchFamily="34" charset="0"/>
              <a:ea typeface="ＭＳ Ｐゴシック" pitchFamily="34" charset="-128"/>
              <a:cs typeface="Arial" pitchFamily="34" charset="0"/>
            </a:endParaRPr>
          </a:p>
          <a:p>
            <a:pPr>
              <a:defRPr/>
            </a:pPr>
            <a:r>
              <a:rPr lang="en-US" altLang="en-US" sz="1000" i="1" dirty="0">
                <a:latin typeface="Arial" pitchFamily="34" charset="0"/>
                <a:ea typeface="ＭＳ Ｐゴシック" pitchFamily="34" charset="-128"/>
                <a:cs typeface="Arial" pitchFamily="34" charset="0"/>
              </a:rPr>
              <a:t>The following section (from Basic Foam Principles through Rain-Down) is property of the Texas Engineering Extension Service (TEEX).</a:t>
            </a:r>
          </a:p>
          <a:p>
            <a:pPr>
              <a:defRPr/>
            </a:pPr>
            <a:r>
              <a:rPr lang="en-US" altLang="en-US" sz="1000" i="1" dirty="0">
                <a:latin typeface="Arial" pitchFamily="34" charset="0"/>
                <a:ea typeface="ＭＳ Ｐゴシック" pitchFamily="34" charset="-128"/>
                <a:cs typeface="Arial" pitchFamily="34" charset="0"/>
              </a:rPr>
              <a:t> </a:t>
            </a:r>
          </a:p>
          <a:p>
            <a:pPr>
              <a:defRPr/>
            </a:pPr>
            <a:r>
              <a:rPr lang="en-US" altLang="en-US" sz="1000" i="1" dirty="0">
                <a:latin typeface="Arial" pitchFamily="34" charset="0"/>
                <a:ea typeface="ＭＳ Ｐゴシック" pitchFamily="34" charset="-128"/>
                <a:cs typeface="Arial" pitchFamily="34" charset="0"/>
              </a:rPr>
              <a:t>Reproduction of this section of the document, in whole or in part, requires written authorization from the Director, TEEX, The Texas A&amp;M University System, unless such reproduction is authorized or executed by the United States Government.</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altLang="en-US" sz="1000" b="0" i="0" dirty="0">
                <a:latin typeface="Arial" pitchFamily="34" charset="0"/>
                <a:ea typeface="ＭＳ Ｐゴシック" pitchFamily="34" charset="-128"/>
                <a:cs typeface="Arial" pitchFamily="34" charset="0"/>
              </a:rPr>
              <a:t>To understand the basic foam principles, we must first understand </a:t>
            </a:r>
            <a:r>
              <a:rPr lang="en-US" altLang="en-US" sz="1000" b="1" i="1" dirty="0">
                <a:latin typeface="Arial" pitchFamily="34" charset="0"/>
                <a:ea typeface="ＭＳ Ｐゴシック" pitchFamily="34" charset="-128"/>
                <a:cs typeface="Arial" pitchFamily="34" charset="0"/>
              </a:rPr>
              <a:t>- What is Foam? </a:t>
            </a:r>
          </a:p>
          <a:p>
            <a:pPr>
              <a:defRPr/>
            </a:pPr>
            <a:r>
              <a:rPr lang="en-US" altLang="en-US" sz="1000" b="1" i="1" dirty="0">
                <a:latin typeface="Arial" pitchFamily="34" charset="0"/>
                <a:ea typeface="ＭＳ Ｐゴシック" pitchFamily="34" charset="-128"/>
                <a:cs typeface="Arial" pitchFamily="34" charset="0"/>
              </a:rPr>
              <a:t> </a:t>
            </a:r>
            <a:r>
              <a:rPr lang="en-US" altLang="en-US" sz="1000" dirty="0">
                <a:latin typeface="Arial" pitchFamily="34" charset="0"/>
                <a:ea typeface="ＭＳ Ｐゴシック" pitchFamily="34" charset="-128"/>
                <a:cs typeface="Arial" pitchFamily="34" charset="0"/>
              </a:rPr>
              <a:t>As defined in National Fire Protection Association (NFPA) 11, low-expansion foam is:</a:t>
            </a:r>
          </a:p>
          <a:p>
            <a:pPr>
              <a:defRPr/>
            </a:pPr>
            <a:r>
              <a:rPr lang="en-US" altLang="en-US" sz="1000" dirty="0">
                <a:latin typeface="Arial" pitchFamily="34" charset="0"/>
                <a:ea typeface="ＭＳ Ｐゴシック" pitchFamily="34" charset="-128"/>
                <a:cs typeface="Arial" pitchFamily="34" charset="0"/>
              </a:rPr>
              <a:t>“…an aggregate of air-filled bubbles formed from aqueous solutions which are lower in density than flammable liquids. It is used principally to form a cohesive floating blanket on flammable and combustible liquids and prevents or extinguishes fire by excluding air and cooling the fuel. It also prevents re-ignition by suppressing formation of flammable vapors. It has the property of adhering to surfaces, which provides a degree of exposure protection from adjacent fires.”</a:t>
            </a:r>
          </a:p>
          <a:p>
            <a:pPr>
              <a:defRPr/>
            </a:pPr>
            <a:endParaRPr lang="en-US" altLang="en-US" sz="1000" dirty="0">
              <a:latin typeface="Arial" pitchFamily="34" charset="0"/>
              <a:ea typeface="ＭＳ Ｐゴシック" pitchFamily="34" charset="-128"/>
              <a:cs typeface="Arial" pitchFamily="34" charset="0"/>
            </a:endParaRPr>
          </a:p>
          <a:p>
            <a:pPr eaLnBrk="1" hangingPunct="1">
              <a:lnSpc>
                <a:spcPct val="90000"/>
              </a:lnSpc>
              <a:defRPr/>
            </a:pPr>
            <a:r>
              <a:rPr lang="en-US" altLang="en-US" sz="1000" b="1" i="1" dirty="0">
                <a:solidFill>
                  <a:schemeClr val="bg1"/>
                </a:solidFill>
                <a:latin typeface="Arial" pitchFamily="34" charset="0"/>
                <a:ea typeface="ＭＳ Ｐゴシック" pitchFamily="34" charset="-128"/>
                <a:cs typeface="Arial" pitchFamily="34" charset="0"/>
              </a:rPr>
              <a:t>What is Foam Concentrate?</a:t>
            </a:r>
          </a:p>
          <a:p>
            <a:pPr lvl="1" eaLnBrk="1" hangingPunct="1">
              <a:lnSpc>
                <a:spcPct val="90000"/>
              </a:lnSpc>
              <a:defRPr/>
            </a:pPr>
            <a:r>
              <a:rPr lang="ja-JP" altLang="en-US" sz="1000" dirty="0">
                <a:solidFill>
                  <a:schemeClr val="bg1"/>
                </a:solidFill>
                <a:latin typeface="Arial" pitchFamily="34" charset="0"/>
                <a:ea typeface="ＭＳ Ｐゴシック" pitchFamily="34" charset="-128"/>
                <a:cs typeface="Arial" pitchFamily="34" charset="0"/>
              </a:rPr>
              <a:t>“</a:t>
            </a:r>
            <a:r>
              <a:rPr lang="en-US" altLang="ja-JP" sz="1000" dirty="0">
                <a:solidFill>
                  <a:schemeClr val="bg1"/>
                </a:solidFill>
                <a:latin typeface="Arial" pitchFamily="34" charset="0"/>
                <a:ea typeface="ＭＳ Ｐゴシック" pitchFamily="34" charset="-128"/>
                <a:cs typeface="Arial" pitchFamily="34" charset="0"/>
              </a:rPr>
              <a:t>…a concentrated liquid foaming agent as received from the manufacturer</a:t>
            </a:r>
            <a:r>
              <a:rPr lang="en-US" altLang="en-US" sz="1000" dirty="0">
                <a:solidFill>
                  <a:schemeClr val="bg1"/>
                </a:solidFill>
                <a:latin typeface="Arial" pitchFamily="34" charset="0"/>
                <a:ea typeface="ＭＳ Ｐゴシック" pitchFamily="34" charset="-128"/>
                <a:cs typeface="Arial" pitchFamily="34" charset="0"/>
              </a:rPr>
              <a:t>.</a:t>
            </a:r>
            <a:r>
              <a:rPr lang="ja-JP" altLang="en-US" sz="1000" dirty="0">
                <a:solidFill>
                  <a:schemeClr val="bg1"/>
                </a:solidFill>
                <a:latin typeface="Arial" pitchFamily="34" charset="0"/>
                <a:ea typeface="ＭＳ Ｐゴシック" pitchFamily="34" charset="-128"/>
                <a:cs typeface="Arial" pitchFamily="34" charset="0"/>
              </a:rPr>
              <a:t>”</a:t>
            </a:r>
            <a:r>
              <a:rPr lang="en-US" altLang="en-US" sz="1000" dirty="0">
                <a:solidFill>
                  <a:schemeClr val="bg1"/>
                </a:solidFill>
                <a:latin typeface="Arial" pitchFamily="34" charset="0"/>
                <a:ea typeface="ＭＳ Ｐゴシック" pitchFamily="34" charset="-128"/>
                <a:cs typeface="Arial" pitchFamily="34" charset="0"/>
              </a:rPr>
              <a:t> (NFPA 11 version 2016)</a:t>
            </a:r>
          </a:p>
          <a:p>
            <a:pPr lvl="1" eaLnBrk="1" hangingPunct="1">
              <a:lnSpc>
                <a:spcPct val="90000"/>
              </a:lnSpc>
              <a:defRPr/>
            </a:pPr>
            <a:endParaRPr lang="en-US" altLang="en-US" sz="1000" dirty="0">
              <a:solidFill>
                <a:schemeClr val="bg1"/>
              </a:solidFill>
              <a:latin typeface="Arial" pitchFamily="34" charset="0"/>
              <a:ea typeface="ＭＳ Ｐゴシック" pitchFamily="34" charset="-128"/>
              <a:cs typeface="Arial" pitchFamily="34" charset="0"/>
            </a:endParaRPr>
          </a:p>
          <a:p>
            <a:pPr eaLnBrk="1" hangingPunct="1">
              <a:lnSpc>
                <a:spcPct val="90000"/>
              </a:lnSpc>
              <a:defRPr/>
            </a:pPr>
            <a:r>
              <a:rPr lang="en-US" altLang="en-US" sz="1000" b="1" i="1" dirty="0">
                <a:solidFill>
                  <a:schemeClr val="bg1"/>
                </a:solidFill>
                <a:latin typeface="Arial" pitchFamily="34" charset="0"/>
                <a:ea typeface="ＭＳ Ｐゴシック" pitchFamily="34" charset="-128"/>
                <a:cs typeface="Arial" pitchFamily="34" charset="0"/>
              </a:rPr>
              <a:t>What is Alcohol Resistant Foam Concentrate?</a:t>
            </a:r>
          </a:p>
          <a:p>
            <a:pPr lvl="1" eaLnBrk="1" hangingPunct="1">
              <a:lnSpc>
                <a:spcPct val="90000"/>
              </a:lnSpc>
              <a:defRPr/>
            </a:pPr>
            <a:r>
              <a:rPr lang="ja-JP" altLang="en-US" sz="1000" dirty="0">
                <a:solidFill>
                  <a:schemeClr val="bg1"/>
                </a:solidFill>
                <a:latin typeface="Arial" pitchFamily="34" charset="0"/>
                <a:ea typeface="ＭＳ Ｐゴシック" pitchFamily="34" charset="-128"/>
                <a:cs typeface="Arial" pitchFamily="34" charset="0"/>
              </a:rPr>
              <a:t>“</a:t>
            </a:r>
            <a:r>
              <a:rPr lang="en-US" altLang="ja-JP" sz="1000" dirty="0">
                <a:solidFill>
                  <a:schemeClr val="bg1"/>
                </a:solidFill>
                <a:latin typeface="Arial" pitchFamily="34" charset="0"/>
                <a:ea typeface="ＭＳ Ｐゴシック" pitchFamily="34" charset="-128"/>
                <a:cs typeface="Arial" pitchFamily="34" charset="0"/>
              </a:rPr>
              <a:t>…a concentrate used for fighting fires on water soluble materials and other fuels destructive to regular….foams</a:t>
            </a:r>
            <a:r>
              <a:rPr lang="en-US" altLang="en-US" sz="1000" dirty="0">
                <a:solidFill>
                  <a:schemeClr val="bg1"/>
                </a:solidFill>
                <a:latin typeface="Arial" pitchFamily="34" charset="0"/>
                <a:ea typeface="ＭＳ Ｐゴシック" pitchFamily="34" charset="-128"/>
                <a:cs typeface="Arial" pitchFamily="34" charset="0"/>
              </a:rPr>
              <a:t>.</a:t>
            </a:r>
            <a:r>
              <a:rPr lang="ja-JP" altLang="en-US" sz="1000" dirty="0">
                <a:solidFill>
                  <a:schemeClr val="bg1"/>
                </a:solidFill>
                <a:latin typeface="Arial" pitchFamily="34" charset="0"/>
                <a:ea typeface="ＭＳ Ｐゴシック" pitchFamily="34" charset="-128"/>
                <a:cs typeface="Arial" pitchFamily="34" charset="0"/>
              </a:rPr>
              <a:t>”</a:t>
            </a:r>
            <a:r>
              <a:rPr lang="en-US" altLang="en-US" sz="1000" dirty="0">
                <a:solidFill>
                  <a:schemeClr val="bg1"/>
                </a:solidFill>
                <a:latin typeface="Arial" pitchFamily="34" charset="0"/>
                <a:ea typeface="ＭＳ Ｐゴシック" pitchFamily="34" charset="-128"/>
                <a:cs typeface="Arial" pitchFamily="34" charset="0"/>
              </a:rPr>
              <a:t> (NFPA 11 version 2016)</a:t>
            </a:r>
          </a:p>
          <a:p>
            <a:pPr>
              <a:defRPr/>
            </a:pPr>
            <a:endParaRPr lang="en-US" altLang="en-US" sz="1000" dirty="0">
              <a:latin typeface="Arial" pitchFamily="34" charset="0"/>
              <a:ea typeface="ＭＳ Ｐゴシック" pitchFamily="34" charset="-128"/>
              <a:cs typeface="Arial" pitchFamily="34" charset="0"/>
            </a:endParaRPr>
          </a:p>
          <a:p>
            <a:pPr>
              <a:defRPr/>
            </a:pPr>
            <a:endParaRPr lang="en-US" altLang="en-US" sz="1000" dirty="0">
              <a:latin typeface="Arial" pitchFamily="34" charset="0"/>
              <a:ea typeface="ＭＳ Ｐゴシック" pitchFamily="34" charset="-128"/>
              <a:cs typeface="Arial" pitchFamily="34" charset="0"/>
            </a:endParaRPr>
          </a:p>
        </p:txBody>
      </p:sp>
      <p:sp>
        <p:nvSpPr>
          <p:cNvPr id="17412" name="Slide Number Placeholder 3">
            <a:extLst>
              <a:ext uri="{FF2B5EF4-FFF2-40B4-BE49-F238E27FC236}">
                <a16:creationId xmlns:a16="http://schemas.microsoft.com/office/drawing/2014/main" id="{22AF8DBE-9C02-4F5E-B927-24403363D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4CD5A6-9BAB-4E09-A0B7-3100A3D14378}" type="slidenum">
              <a:rPr lang="en-US" altLang="en-US" smtClean="0">
                <a:cs typeface="Arial" panose="020B0604020202020204" pitchFamily="34" charset="0"/>
              </a:rPr>
              <a:pPr>
                <a:spcBef>
                  <a:spcPct val="0"/>
                </a:spcBef>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A197418-F2F8-4DFE-AA3A-B2CF4A991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2B9616-5578-45C9-9245-C468FE2649F3}"/>
              </a:ext>
            </a:extLst>
          </p:cNvPr>
          <p:cNvSpPr>
            <a:spLocks noGrp="1"/>
          </p:cNvSpPr>
          <p:nvPr>
            <p:ph type="body" idx="1"/>
          </p:nvPr>
        </p:nvSpPr>
        <p:spPr/>
        <p:txBody>
          <a:bodyPr/>
          <a:lstStyle/>
          <a:p>
            <a:pPr marL="0" indent="0">
              <a:buFont typeface="Arial" pitchFamily="34" charset="0"/>
              <a:buNone/>
              <a:defRPr/>
            </a:pPr>
            <a:r>
              <a:rPr lang="en-US" sz="1000" dirty="0">
                <a:latin typeface="Arial" pitchFamily="34" charset="0"/>
                <a:cs typeface="Arial" pitchFamily="34" charset="0"/>
              </a:rPr>
              <a:t>Ethanol will continue to burn at five parts water to one-part ethanol (5:1 ratio/500% dilution). Many extinguishing agents are effective on flammable liquids. However, foam is the only agent capable of suppressing vapors and providing visible proof of security. Reasons to use foam include: </a:t>
            </a:r>
          </a:p>
          <a:p>
            <a:pPr marL="171450" indent="-171450">
              <a:buFont typeface="Arial" panose="020B0604020202020204" pitchFamily="34" charset="0"/>
              <a:buChar char="•"/>
              <a:defRPr/>
            </a:pPr>
            <a:r>
              <a:rPr lang="en-US" sz="1000" dirty="0">
                <a:latin typeface="Arial" pitchFamily="34" charset="0"/>
                <a:cs typeface="Arial" pitchFamily="34" charset="0"/>
              </a:rPr>
              <a:t>Foam can provide protection from flammable liquids for fire and rescue personnel during emergency operations when properly applied and maintained.</a:t>
            </a:r>
          </a:p>
          <a:p>
            <a:pPr marL="171450" indent="-171450">
              <a:buFont typeface="Arial" panose="020B0604020202020204" pitchFamily="34" charset="0"/>
              <a:buChar char="•"/>
              <a:defRPr/>
            </a:pPr>
            <a:r>
              <a:rPr lang="en-US" sz="1000" dirty="0">
                <a:latin typeface="Arial" pitchFamily="34" charset="0"/>
                <a:cs typeface="Arial" pitchFamily="34" charset="0"/>
              </a:rPr>
              <a:t>A foam blanket on an unignited spill can prevent a fire.</a:t>
            </a:r>
          </a:p>
          <a:p>
            <a:pPr marL="171450" indent="-171450">
              <a:buFont typeface="Arial" panose="020B0604020202020204" pitchFamily="34" charset="0"/>
              <a:buChar char="•"/>
              <a:defRPr/>
            </a:pPr>
            <a:r>
              <a:rPr lang="en-US" sz="1000" dirty="0">
                <a:latin typeface="Arial" pitchFamily="34" charset="0"/>
                <a:cs typeface="Arial" pitchFamily="34" charset="0"/>
              </a:rPr>
              <a:t>The suppression of vapors prevents them from finding an ignition source.</a:t>
            </a:r>
          </a:p>
          <a:p>
            <a:pPr marL="171450" indent="-171450">
              <a:buFont typeface="Arial" panose="020B0604020202020204" pitchFamily="34" charset="0"/>
              <a:buChar char="•"/>
              <a:defRPr/>
            </a:pPr>
            <a:r>
              <a:rPr lang="en-US" sz="1000" dirty="0">
                <a:latin typeface="Arial" pitchFamily="34" charset="0"/>
                <a:cs typeface="Arial" pitchFamily="34" charset="0"/>
              </a:rPr>
              <a:t>Foam can provide post-fire security by protecting the hazard until it can be secured or removed.</a:t>
            </a:r>
          </a:p>
          <a:p>
            <a:pPr marL="0" indent="0">
              <a:buFont typeface="Arial" pitchFamily="34" charset="0"/>
              <a:buNone/>
              <a:defRPr/>
            </a:pPr>
            <a:endParaRPr lang="en-US" sz="1000" dirty="0">
              <a:latin typeface="Arial" pitchFamily="34" charset="0"/>
              <a:cs typeface="Arial" pitchFamily="34" charset="0"/>
            </a:endParaRPr>
          </a:p>
          <a:p>
            <a:pPr marL="0" indent="0">
              <a:buFont typeface="Arial" pitchFamily="34" charset="0"/>
              <a:buNone/>
              <a:defRPr/>
            </a:pPr>
            <a:endParaRPr lang="en-US" sz="1000" dirty="0">
              <a:latin typeface="Arial" pitchFamily="34" charset="0"/>
              <a:cs typeface="Arial" pitchFamily="34" charset="0"/>
            </a:endParaRPr>
          </a:p>
          <a:p>
            <a:pPr>
              <a:defRPr/>
            </a:pPr>
            <a:endParaRPr lang="en-US" dirty="0"/>
          </a:p>
        </p:txBody>
      </p:sp>
      <p:sp>
        <p:nvSpPr>
          <p:cNvPr id="19460" name="Slide Number Placeholder 3">
            <a:extLst>
              <a:ext uri="{FF2B5EF4-FFF2-40B4-BE49-F238E27FC236}">
                <a16:creationId xmlns:a16="http://schemas.microsoft.com/office/drawing/2014/main" id="{AA943FF2-DE1A-4415-82CD-B62733385B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27EC37A-27FC-422D-91F5-2F7F44485BBD}" type="slidenum">
              <a:rPr lang="en-US" altLang="en-US" smtClean="0">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B1C0F0E-8A50-4FED-8A2F-F3AAF0036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1B12106-EE83-4B42-A583-5D9BCFECF505}"/>
              </a:ext>
            </a:extLst>
          </p:cNvPr>
          <p:cNvSpPr>
            <a:spLocks noGrp="1"/>
          </p:cNvSpPr>
          <p:nvPr>
            <p:ph type="body" idx="1"/>
          </p:nvPr>
        </p:nvSpPr>
        <p:spPr/>
        <p:txBody>
          <a:bodyPr>
            <a:normAutofit lnSpcReduction="10000"/>
          </a:bodyPr>
          <a:lstStyle/>
          <a:p>
            <a:pPr>
              <a:defRPr/>
            </a:pPr>
            <a:r>
              <a:rPr lang="en-US" sz="1000" b="1" i="1" dirty="0">
                <a:latin typeface="Arial" pitchFamily="34" charset="0"/>
                <a:cs typeface="Arial" pitchFamily="34" charset="0"/>
              </a:rPr>
              <a:t>How Foam Works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can control and extinguish flammable liquid fires in a number of ways. Foam can:</a:t>
            </a:r>
          </a:p>
          <a:p>
            <a:pPr marL="171450" indent="-171450">
              <a:buFont typeface="Arial" pitchFamily="34" charset="0"/>
              <a:buChar char="•"/>
              <a:defRPr/>
            </a:pPr>
            <a:r>
              <a:rPr lang="en-US" sz="1000" dirty="0">
                <a:latin typeface="Arial" pitchFamily="34" charset="0"/>
                <a:cs typeface="Arial" pitchFamily="34" charset="0"/>
              </a:rPr>
              <a:t>Exclude oxygen from the fuel vapors and thus prevent a flammable mixture</a:t>
            </a:r>
          </a:p>
          <a:p>
            <a:pPr marL="171450" indent="-171450">
              <a:buFont typeface="Arial" pitchFamily="34" charset="0"/>
              <a:buChar char="•"/>
              <a:defRPr/>
            </a:pPr>
            <a:r>
              <a:rPr lang="en-US" sz="1000" dirty="0">
                <a:latin typeface="Arial" pitchFamily="34" charset="0"/>
                <a:cs typeface="Arial" pitchFamily="34" charset="0"/>
              </a:rPr>
              <a:t>Cool the fuel surface with the water content of the foam</a:t>
            </a:r>
          </a:p>
          <a:p>
            <a:pPr marL="171450" indent="-171450">
              <a:buFont typeface="Arial" pitchFamily="34" charset="0"/>
              <a:buChar char="•"/>
              <a:defRPr/>
            </a:pPr>
            <a:r>
              <a:rPr lang="en-US" sz="1000" dirty="0">
                <a:latin typeface="Arial" pitchFamily="34" charset="0"/>
                <a:cs typeface="Arial" pitchFamily="34" charset="0"/>
              </a:rPr>
              <a:t>Prevent the release of flammable vapors from the fuel surface</a:t>
            </a:r>
          </a:p>
          <a:p>
            <a:pPr marL="171450" indent="-171450">
              <a:buFont typeface="Arial" pitchFamily="34" charset="0"/>
              <a:buChar char="•"/>
              <a:defRPr/>
            </a:pPr>
            <a:r>
              <a:rPr lang="en-US" sz="1000" dirty="0">
                <a:latin typeface="Arial" pitchFamily="34" charset="0"/>
                <a:cs typeface="Arial" pitchFamily="34" charset="0"/>
              </a:rPr>
              <a:t>Emulsify the fuel (some environmental foams)</a:t>
            </a:r>
          </a:p>
          <a:p>
            <a:pPr>
              <a:buFont typeface="Arial" pitchFamily="34" charset="0"/>
              <a:buNone/>
              <a:defRPr/>
            </a:pPr>
            <a:endParaRPr lang="en-US" sz="1000" dirty="0">
              <a:latin typeface="Arial" pitchFamily="34" charset="0"/>
              <a:cs typeface="Arial" pitchFamily="34" charset="0"/>
            </a:endParaRPr>
          </a:p>
          <a:p>
            <a:pPr>
              <a:defRPr/>
            </a:pPr>
            <a:r>
              <a:rPr lang="en-US" sz="1000" b="1" i="1" dirty="0">
                <a:latin typeface="Arial" pitchFamily="34" charset="0"/>
                <a:cs typeface="Arial" pitchFamily="34" charset="0"/>
              </a:rPr>
              <a:t>Foam Tetrahedron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Foams used today are primarily of the mechanical type. This means that before being used, they must be proportioned (mixed with water) and aerated (mixed with air).</a:t>
            </a:r>
          </a:p>
          <a:p>
            <a:pPr>
              <a:defRPr/>
            </a:pPr>
            <a:endParaRPr lang="en-US" sz="1000" dirty="0">
              <a:latin typeface="Arial" pitchFamily="34" charset="0"/>
              <a:cs typeface="Arial" pitchFamily="34" charset="0"/>
            </a:endParaRPr>
          </a:p>
          <a:p>
            <a:pPr>
              <a:buFont typeface="Arial" pitchFamily="34" charset="0"/>
              <a:buNone/>
              <a:defRPr/>
            </a:pPr>
            <a:r>
              <a:rPr lang="en-US" sz="1000" dirty="0">
                <a:latin typeface="Arial" pitchFamily="34" charset="0"/>
                <a:cs typeface="Arial" pitchFamily="34" charset="0"/>
              </a:rPr>
              <a:t>Four elements are necessary to produce a quality foam blanket. These elements include:</a:t>
            </a:r>
          </a:p>
          <a:p>
            <a:pPr marL="171450" indent="-171450">
              <a:buFont typeface="Arial" pitchFamily="34" charset="0"/>
              <a:buChar char="•"/>
              <a:defRPr/>
            </a:pPr>
            <a:r>
              <a:rPr lang="en-US" sz="1000" b="0" dirty="0">
                <a:latin typeface="Arial" pitchFamily="34" charset="0"/>
                <a:cs typeface="Arial" pitchFamily="34" charset="0"/>
              </a:rPr>
              <a:t>Foam concentrate (AFFF, AR-AFFF, etc.)</a:t>
            </a:r>
          </a:p>
          <a:p>
            <a:pPr marL="171450" indent="-171450">
              <a:buFont typeface="Arial" pitchFamily="34" charset="0"/>
              <a:buChar char="•"/>
              <a:defRPr/>
            </a:pPr>
            <a:r>
              <a:rPr lang="en-US" sz="1000" dirty="0">
                <a:latin typeface="Arial" pitchFamily="34" charset="0"/>
                <a:cs typeface="Arial" pitchFamily="34" charset="0"/>
              </a:rPr>
              <a:t>Water</a:t>
            </a:r>
          </a:p>
          <a:p>
            <a:pPr marL="171450" indent="-171450">
              <a:buFont typeface="Arial" pitchFamily="34" charset="0"/>
              <a:buChar char="•"/>
              <a:defRPr/>
            </a:pPr>
            <a:r>
              <a:rPr lang="en-US" sz="1000" dirty="0">
                <a:latin typeface="Arial" pitchFamily="34" charset="0"/>
                <a:cs typeface="Arial" pitchFamily="34" charset="0"/>
              </a:rPr>
              <a:t>Air</a:t>
            </a:r>
          </a:p>
          <a:p>
            <a:pPr marL="171450" indent="-171450">
              <a:buFont typeface="Arial" pitchFamily="34" charset="0"/>
              <a:buChar char="•"/>
              <a:defRPr/>
            </a:pPr>
            <a:r>
              <a:rPr lang="en-US" sz="1000" dirty="0">
                <a:latin typeface="Arial" pitchFamily="34" charset="0"/>
                <a:cs typeface="Arial" pitchFamily="34" charset="0"/>
              </a:rPr>
              <a:t>Aeration (mechanical agitation)</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All of these elements must be combined properly to produce a quality finished foam blanket. If any of these elements are missing or are not properly proportioned, the result is a poor-quality foam or no foam at all.</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This training program is focused on ethanol-blended fuels and the foam of choice is AR-AFFF.</a:t>
            </a:r>
          </a:p>
          <a:p>
            <a:pPr>
              <a:defRPr/>
            </a:pPr>
            <a:endParaRPr lang="en-US" sz="1000" dirty="0">
              <a:latin typeface="Arial" pitchFamily="34" charset="0"/>
              <a:cs typeface="Arial" pitchFamily="34" charset="0"/>
            </a:endParaRPr>
          </a:p>
        </p:txBody>
      </p:sp>
      <p:sp>
        <p:nvSpPr>
          <p:cNvPr id="21508" name="Slide Number Placeholder 3">
            <a:extLst>
              <a:ext uri="{FF2B5EF4-FFF2-40B4-BE49-F238E27FC236}">
                <a16:creationId xmlns:a16="http://schemas.microsoft.com/office/drawing/2014/main" id="{310F2A77-4CB2-4A56-916F-71E43633FB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12B87-4696-4E0E-A865-1E91B681DB34}" type="slidenum">
              <a:rPr lang="en-US" altLang="en-US" smtClean="0">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C44131C-0163-4420-8DFA-50FED00FA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6D13DA-C38E-4B38-A560-EF335FCB8A2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sz="1000" b="1" i="1" dirty="0">
                <a:latin typeface="Arial" pitchFamily="34" charset="0"/>
                <a:cs typeface="Arial" pitchFamily="34" charset="0"/>
              </a:rPr>
              <a:t>What is Foam Not Effective On?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is not effective on all types of fires. Therefore, it is important to know the type of fire and the fuel involved in every incident. Foam is not effective on:</a:t>
            </a:r>
          </a:p>
          <a:p>
            <a:pPr marL="171450" indent="-171450">
              <a:buFont typeface="Arial" pitchFamily="34" charset="0"/>
              <a:buChar char="•"/>
              <a:defRPr/>
            </a:pPr>
            <a:r>
              <a:rPr lang="en-US" sz="1000" dirty="0">
                <a:latin typeface="Arial" pitchFamily="34" charset="0"/>
                <a:cs typeface="Arial" pitchFamily="34" charset="0"/>
              </a:rPr>
              <a:t>Class C (electrical) fires</a:t>
            </a:r>
          </a:p>
          <a:p>
            <a:pPr marL="171450" indent="-171450">
              <a:buFont typeface="Arial" pitchFamily="34" charset="0"/>
              <a:buChar char="•"/>
              <a:defRPr/>
            </a:pPr>
            <a:r>
              <a:rPr lang="en-US" sz="1000" dirty="0">
                <a:latin typeface="Arial" pitchFamily="34" charset="0"/>
                <a:cs typeface="Arial" pitchFamily="34" charset="0"/>
              </a:rPr>
              <a:t>Three-dimensional fires</a:t>
            </a:r>
          </a:p>
          <a:p>
            <a:pPr marL="171450" indent="-171450">
              <a:buFont typeface="Arial" pitchFamily="34" charset="0"/>
              <a:buChar char="•"/>
              <a:defRPr/>
            </a:pPr>
            <a:r>
              <a:rPr lang="en-US" sz="1000" dirty="0">
                <a:latin typeface="Arial" pitchFamily="34" charset="0"/>
                <a:cs typeface="Arial" pitchFamily="34" charset="0"/>
              </a:rPr>
              <a:t>Pressurized gases</a:t>
            </a:r>
          </a:p>
          <a:p>
            <a:pPr marL="171450" indent="-171450">
              <a:buFont typeface="Arial" pitchFamily="34" charset="0"/>
              <a:buChar char="•"/>
              <a:defRPr/>
            </a:pPr>
            <a:r>
              <a:rPr lang="en-US" sz="1000" dirty="0">
                <a:latin typeface="Arial" pitchFamily="34" charset="0"/>
                <a:cs typeface="Arial" pitchFamily="34" charset="0"/>
              </a:rPr>
              <a:t>Class D (combustible metal) fires.</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Foam is Not Effective on Class C Electrical Fires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Class C fires involve energized electrical equipment; water conducts electricity. Since foam contains 94-97% water, it is not safe for use on this type of fire. In some cases, foam concentrate is even more conductive than water. Class C fires can be extinguished using nonconductive extinguishing agents such as a dry chemical, carbon dioxide (CO</a:t>
            </a:r>
            <a:r>
              <a:rPr lang="en-US" sz="1000" baseline="-25000" dirty="0">
                <a:latin typeface="Arial" pitchFamily="34" charset="0"/>
                <a:cs typeface="Arial" pitchFamily="34" charset="0"/>
              </a:rPr>
              <a:t>2</a:t>
            </a:r>
            <a:r>
              <a:rPr lang="en-US" sz="1000" dirty="0">
                <a:latin typeface="Arial" pitchFamily="34" charset="0"/>
                <a:cs typeface="Arial" pitchFamily="34" charset="0"/>
              </a:rPr>
              <a:t>), or </a:t>
            </a:r>
            <a:r>
              <a:rPr lang="en-US" sz="1000" dirty="0" err="1">
                <a:latin typeface="Arial" pitchFamily="34" charset="0"/>
                <a:cs typeface="Arial" pitchFamily="34" charset="0"/>
              </a:rPr>
              <a:t>halon</a:t>
            </a:r>
            <a:r>
              <a:rPr lang="en-US" sz="1000" dirty="0">
                <a:latin typeface="Arial" pitchFamily="34" charset="0"/>
                <a:cs typeface="Arial" pitchFamily="34" charset="0"/>
              </a:rPr>
              <a:t>. The safest procedure for this type of situation is to de-energize the equipment if possible and treat it as a Class A (ordinary combustible material) or Class B (flammable/ combustible liquids) fire.</a:t>
            </a: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Foam is Not Effective on Three-Dimensional Fires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three-dimensional fire is a liquid-fuel fire in which the fuel is being discharged from an elevated or pressurized source, creating a pool of fuel on a lower surface. Foam is not effective at controlling three-dimensional flowing fires. It is recommended that firefighters control a three-dimensional flowing fire by first controlling the spill fire; then they may extinguish the flowing fire using a dry chemical agent.</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Foam is Not Effective on Pressurized Gases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is not effective on fires involving pressurized gases. These materials are usually stored as liquids but are normally vapor at ambient temperature. The vapor pressure of these types of fuels is too high for foam to be effective. To be effective, foam must set up as a two-dimensional blanket on top of a pooled liquid. Examples of pressurized gases include:</a:t>
            </a:r>
          </a:p>
          <a:p>
            <a:pPr marL="171450" indent="-171450">
              <a:buFont typeface="Arial" pitchFamily="34" charset="0"/>
              <a:buChar char="•"/>
              <a:defRPr/>
            </a:pPr>
            <a:r>
              <a:rPr lang="en-US" sz="1000" dirty="0">
                <a:latin typeface="Arial" pitchFamily="34" charset="0"/>
                <a:cs typeface="Arial" pitchFamily="34" charset="0"/>
              </a:rPr>
              <a:t>Acetylene</a:t>
            </a:r>
          </a:p>
          <a:p>
            <a:pPr marL="171450" indent="-171450">
              <a:buFont typeface="Arial" pitchFamily="34" charset="0"/>
              <a:buChar char="•"/>
              <a:defRPr/>
            </a:pPr>
            <a:r>
              <a:rPr lang="en-US" sz="1000" dirty="0">
                <a:latin typeface="Arial" pitchFamily="34" charset="0"/>
                <a:cs typeface="Arial" pitchFamily="34" charset="0"/>
              </a:rPr>
              <a:t>Butane</a:t>
            </a:r>
          </a:p>
          <a:p>
            <a:pPr marL="171450" indent="-171450">
              <a:buFont typeface="Arial" pitchFamily="34" charset="0"/>
              <a:buChar char="•"/>
              <a:defRPr/>
            </a:pPr>
            <a:r>
              <a:rPr lang="en-US" sz="1000" dirty="0">
                <a:latin typeface="Arial" pitchFamily="34" charset="0"/>
                <a:cs typeface="Arial" pitchFamily="34" charset="0"/>
              </a:rPr>
              <a:t>Liquefied Petroleum Gas (LPG)</a:t>
            </a:r>
          </a:p>
          <a:p>
            <a:pPr marL="171450" indent="-171450">
              <a:buFont typeface="Arial" pitchFamily="34" charset="0"/>
              <a:buChar char="•"/>
              <a:defRPr/>
            </a:pPr>
            <a:r>
              <a:rPr lang="en-US" sz="1000" dirty="0">
                <a:latin typeface="Arial" pitchFamily="34" charset="0"/>
                <a:cs typeface="Arial" pitchFamily="34" charset="0"/>
              </a:rPr>
              <a:t>Propane</a:t>
            </a:r>
          </a:p>
          <a:p>
            <a:pPr marL="171450" indent="-171450">
              <a:buFont typeface="Arial" pitchFamily="34" charset="0"/>
              <a:buChar char="•"/>
              <a:defRPr/>
            </a:pPr>
            <a:r>
              <a:rPr lang="en-US" sz="1000" dirty="0">
                <a:latin typeface="Arial" pitchFamily="34" charset="0"/>
                <a:cs typeface="Arial" pitchFamily="34" charset="0"/>
              </a:rPr>
              <a:t>Vinyl chloride</a:t>
            </a: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Foam is Not Effective on Combustible Metals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Class D fires involve combustible metals such as aluminum, magnesium, titanium, sodium, and potassium. Combustible metals usually react with water; therefore, foam is not an effective extinguishing agent. Fires involving combustible metals require specialized techniques and extinguishing agents that have been developed to deal with these types of fires. A Class D extinguisher or a Class D powder is the recommended choice for fires involving combustible metals.</a:t>
            </a:r>
          </a:p>
          <a:p>
            <a:pPr>
              <a:defRPr/>
            </a:pPr>
            <a:r>
              <a:rPr lang="en-US" sz="1000" b="1" i="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i="1" dirty="0">
                <a:latin typeface="Arial" pitchFamily="34" charset="0"/>
                <a:cs typeface="Arial" pitchFamily="34" charset="0"/>
              </a:rPr>
              <a:t>What is Foam Effective On?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is effective at suppressing vapors and extinguishing Class B fires. Class B fires are defined as fires involving flammable or combustible liquids. For the purposes of this discussion, Class B products are divided into two categories: hydrocarbons and polar solvents.</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Hydrocarbons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Most hydrocarbons are byproducts of crude oil or have been extracted from vegetable fiber. Hydrocarbons for liquid fuels have a specific gravity of less than 1.0 and therefore float on water. Examples of these include:</a:t>
            </a:r>
          </a:p>
          <a:p>
            <a:pPr marL="171450" indent="-171450">
              <a:buFont typeface="Arial" pitchFamily="34" charset="0"/>
              <a:buChar char="•"/>
              <a:defRPr/>
            </a:pPr>
            <a:r>
              <a:rPr lang="en-US" sz="1000" dirty="0">
                <a:latin typeface="Arial" pitchFamily="34" charset="0"/>
                <a:cs typeface="Arial" pitchFamily="34" charset="0"/>
              </a:rPr>
              <a:t>Gasoline</a:t>
            </a:r>
          </a:p>
          <a:p>
            <a:pPr marL="171450" indent="-171450">
              <a:buFont typeface="Arial" pitchFamily="34" charset="0"/>
              <a:buChar char="•"/>
              <a:defRPr/>
            </a:pPr>
            <a:r>
              <a:rPr lang="en-US" sz="1000" dirty="0">
                <a:latin typeface="Arial" pitchFamily="34" charset="0"/>
                <a:cs typeface="Arial" pitchFamily="34" charset="0"/>
              </a:rPr>
              <a:t>Diesel</a:t>
            </a:r>
          </a:p>
          <a:p>
            <a:pPr marL="171450" indent="-171450">
              <a:buFont typeface="Arial" pitchFamily="34" charset="0"/>
              <a:buChar char="•"/>
              <a:defRPr/>
            </a:pPr>
            <a:r>
              <a:rPr lang="en-US" sz="1000" dirty="0">
                <a:latin typeface="Arial" pitchFamily="34" charset="0"/>
                <a:cs typeface="Arial" pitchFamily="34" charset="0"/>
              </a:rPr>
              <a:t>Jet propellant (JP4)</a:t>
            </a:r>
          </a:p>
          <a:p>
            <a:pPr marL="171450" indent="-171450">
              <a:buFont typeface="Arial" pitchFamily="34" charset="0"/>
              <a:buChar char="•"/>
              <a:defRPr/>
            </a:pPr>
            <a:r>
              <a:rPr lang="en-US" sz="1000" dirty="0">
                <a:latin typeface="Arial" pitchFamily="34" charset="0"/>
                <a:cs typeface="Arial" pitchFamily="34" charset="0"/>
              </a:rPr>
              <a:t>Heptane</a:t>
            </a:r>
          </a:p>
          <a:p>
            <a:pPr marL="171450" indent="-171450">
              <a:buFont typeface="Arial" pitchFamily="34" charset="0"/>
              <a:buChar char="•"/>
              <a:defRPr/>
            </a:pPr>
            <a:r>
              <a:rPr lang="en-US" sz="1000" dirty="0">
                <a:latin typeface="Arial" pitchFamily="34" charset="0"/>
                <a:cs typeface="Arial" pitchFamily="34" charset="0"/>
              </a:rPr>
              <a:t>Kerosene</a:t>
            </a:r>
          </a:p>
          <a:p>
            <a:pPr marL="171450" indent="-171450">
              <a:buFont typeface="Arial" pitchFamily="34" charset="0"/>
              <a:buChar char="•"/>
              <a:defRPr/>
            </a:pPr>
            <a:r>
              <a:rPr lang="en-US" sz="1000" dirty="0">
                <a:latin typeface="Arial" pitchFamily="34" charset="0"/>
                <a:cs typeface="Arial" pitchFamily="34" charset="0"/>
              </a:rPr>
              <a:t>Naphtha</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Polar Solvents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Polar solvent fuels will mix with water with varying degrees of attraction for the water. For example, acetone has a stronger affinity for water than does rubbing alcohol. Polar solvent fuels are usually destructive to foams designed for use on hydrocarbons. Specially formulated foams have been developed for use on polar solvents. Some examples of polar solvent fuels include:</a:t>
            </a:r>
          </a:p>
          <a:p>
            <a:pPr marL="171450" indent="-171450">
              <a:buFont typeface="Arial" pitchFamily="34" charset="0"/>
              <a:buChar char="•"/>
              <a:defRPr/>
            </a:pPr>
            <a:r>
              <a:rPr lang="en-US" sz="1000" dirty="0">
                <a:latin typeface="Arial" pitchFamily="34" charset="0"/>
                <a:cs typeface="Arial" pitchFamily="34" charset="0"/>
              </a:rPr>
              <a:t>Ketones</a:t>
            </a:r>
          </a:p>
          <a:p>
            <a:pPr marL="171450" indent="-171450">
              <a:buFont typeface="Arial" pitchFamily="34" charset="0"/>
              <a:buChar char="•"/>
              <a:defRPr/>
            </a:pPr>
            <a:r>
              <a:rPr lang="en-US" sz="1000" dirty="0">
                <a:latin typeface="Arial" pitchFamily="34" charset="0"/>
                <a:cs typeface="Arial" pitchFamily="34" charset="0"/>
              </a:rPr>
              <a:t>Esters</a:t>
            </a:r>
          </a:p>
          <a:p>
            <a:pPr marL="171450" indent="-171450">
              <a:buFont typeface="Arial" pitchFamily="34" charset="0"/>
              <a:buChar char="•"/>
              <a:defRPr/>
            </a:pPr>
            <a:r>
              <a:rPr lang="en-US" sz="1000" dirty="0">
                <a:latin typeface="Arial" pitchFamily="34" charset="0"/>
                <a:cs typeface="Arial" pitchFamily="34" charset="0"/>
              </a:rPr>
              <a:t>Alcohol including ethyl-alcohol (ethanol)</a:t>
            </a:r>
          </a:p>
          <a:p>
            <a:pPr marL="171450" indent="-171450">
              <a:buFont typeface="Arial" pitchFamily="34" charset="0"/>
              <a:buChar char="•"/>
              <a:defRPr/>
            </a:pPr>
            <a:r>
              <a:rPr lang="en-US" sz="1000" dirty="0">
                <a:latin typeface="Arial" pitchFamily="34" charset="0"/>
                <a:cs typeface="Arial" pitchFamily="34" charset="0"/>
              </a:rPr>
              <a:t>Amine</a:t>
            </a:r>
          </a:p>
          <a:p>
            <a:pPr marL="171450" indent="-171450">
              <a:buFont typeface="Arial" pitchFamily="34" charset="0"/>
              <a:buChar char="•"/>
              <a:defRPr/>
            </a:pPr>
            <a:r>
              <a:rPr lang="en-US" sz="1000" dirty="0">
                <a:latin typeface="Arial" pitchFamily="34" charset="0"/>
                <a:cs typeface="Arial" pitchFamily="34" charset="0"/>
              </a:rPr>
              <a:t>Methyl tertiary-butyl ether (MTBE)</a:t>
            </a:r>
          </a:p>
          <a:p>
            <a:pPr marL="171450" indent="-171450">
              <a:buFont typeface="Arial" pitchFamily="34" charset="0"/>
              <a:buChar char="•"/>
              <a:defRPr/>
            </a:pPr>
            <a:r>
              <a:rPr lang="en-US" sz="1000" dirty="0">
                <a:latin typeface="Arial" pitchFamily="34" charset="0"/>
                <a:cs typeface="Arial" pitchFamily="34" charset="0"/>
              </a:rPr>
              <a:t>Acetone</a:t>
            </a:r>
            <a:endParaRPr lang="en-US" sz="1000" dirty="0">
              <a:latin typeface="Arial" pitchFamily="34" charset="0"/>
              <a:ea typeface="ＭＳ Ｐゴシック" pitchFamily="34" charset="-128"/>
              <a:cs typeface="Arial" pitchFamily="34" charset="0"/>
            </a:endParaRPr>
          </a:p>
          <a:p>
            <a:pPr marL="171450" indent="-171450">
              <a:buFont typeface="Arial" pitchFamily="34" charset="0"/>
              <a:buChar char="•"/>
              <a:defRPr/>
            </a:pPr>
            <a:endParaRPr lang="en-US" sz="1000" dirty="0">
              <a:latin typeface="Arial" pitchFamily="34" charset="0"/>
              <a:ea typeface="ＭＳ Ｐゴシック" pitchFamily="34" charset="-128"/>
              <a:cs typeface="Arial" pitchFamily="34" charset="0"/>
            </a:endParaRPr>
          </a:p>
          <a:p>
            <a:pPr marL="0" indent="0">
              <a:buFont typeface="Arial" pitchFamily="34" charset="0"/>
              <a:buNone/>
              <a:defRPr/>
            </a:pPr>
            <a:r>
              <a:rPr lang="en-US" sz="1000" dirty="0">
                <a:latin typeface="Arial" pitchFamily="34" charset="0"/>
                <a:cs typeface="Arial" pitchFamily="34" charset="0"/>
              </a:rPr>
              <a:t>NEVER mix AR-AFFF foam concentrates from different manufacturers. These concentrates are proprietary blends and may counteract each other when mixed in concentrate form. Finished foam (foam concentrate properly proportioned with water and aerated to allow expansion to manufacturer’s recommendations) from different manufacturers being deployed into or adjacent to the same location is acceptable.</a:t>
            </a:r>
          </a:p>
          <a:p>
            <a:pPr marL="0" indent="0">
              <a:buFont typeface="Arial" pitchFamily="34" charset="0"/>
              <a:buNone/>
              <a:defRPr/>
            </a:pPr>
            <a:endParaRPr lang="en-US" sz="1000" dirty="0">
              <a:latin typeface="Arial" pitchFamily="34" charset="0"/>
              <a:cs typeface="Arial" pitchFamily="34" charset="0"/>
            </a:endParaRPr>
          </a:p>
        </p:txBody>
      </p:sp>
      <p:sp>
        <p:nvSpPr>
          <p:cNvPr id="23556" name="Slide Number Placeholder 3">
            <a:extLst>
              <a:ext uri="{FF2B5EF4-FFF2-40B4-BE49-F238E27FC236}">
                <a16:creationId xmlns:a16="http://schemas.microsoft.com/office/drawing/2014/main" id="{FFC5E23D-8843-4B5C-8BE3-7D7793EEC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F1287A-9594-4B3F-B767-1BFEF2AA1AC6}" type="slidenum">
              <a:rPr lang="en-US" altLang="en-US" smtClean="0">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AA61C9D-9A7E-49A2-81F9-EA3E070A4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09DACD-EBC7-4996-9D95-2CFE9CB6DB39}"/>
              </a:ext>
            </a:extLst>
          </p:cNvPr>
          <p:cNvSpPr>
            <a:spLocks noGrp="1"/>
          </p:cNvSpPr>
          <p:nvPr>
            <p:ph type="body" idx="1"/>
          </p:nvPr>
        </p:nvSpPr>
        <p:spPr/>
        <p:txBody>
          <a:bodyPr/>
          <a:lstStyle/>
          <a:p>
            <a:pPr>
              <a:defRPr/>
            </a:pPr>
            <a:r>
              <a:rPr lang="en-US" sz="1000" b="1" i="1" dirty="0">
                <a:latin typeface="Arial" pitchFamily="34" charset="0"/>
                <a:cs typeface="Arial" pitchFamily="34" charset="0"/>
              </a:rPr>
              <a:t>Foam Terminology</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Before discussing the types of foam and the foam making process, it is important to understand the following terms: </a:t>
            </a:r>
          </a:p>
          <a:p>
            <a:pPr marL="171450" indent="-171450">
              <a:buFont typeface="Arial" pitchFamily="34" charset="0"/>
              <a:buChar char="•"/>
              <a:defRPr/>
            </a:pPr>
            <a:r>
              <a:rPr lang="en-US" sz="1000" i="1" dirty="0">
                <a:latin typeface="Arial" pitchFamily="34" charset="0"/>
                <a:cs typeface="Arial" pitchFamily="34" charset="0"/>
              </a:rPr>
              <a:t>Foam concentrate </a:t>
            </a:r>
            <a:r>
              <a:rPr lang="en-US" sz="1000" dirty="0">
                <a:latin typeface="Arial" pitchFamily="34" charset="0"/>
                <a:cs typeface="Arial" pitchFamily="34" charset="0"/>
              </a:rPr>
              <a:t>is the liquid substance purchased from a manufacturer in a container, pail, drum, or tote</a:t>
            </a:r>
          </a:p>
          <a:p>
            <a:pPr marL="171450" indent="-171450">
              <a:buFont typeface="Arial" pitchFamily="34" charset="0"/>
              <a:buChar char="•"/>
              <a:defRPr/>
            </a:pPr>
            <a:r>
              <a:rPr lang="en-US" sz="1000" i="1" dirty="0">
                <a:latin typeface="Arial" pitchFamily="34" charset="0"/>
                <a:cs typeface="Arial" pitchFamily="34" charset="0"/>
              </a:rPr>
              <a:t>Foam solution </a:t>
            </a:r>
            <a:r>
              <a:rPr lang="en-US" sz="1000" dirty="0">
                <a:latin typeface="Arial" pitchFamily="34" charset="0"/>
                <a:cs typeface="Arial" pitchFamily="34" charset="0"/>
              </a:rPr>
              <a:t>is the mixture obtained when foam concentrate is proportioned (mixed) with water prior to the addition of air</a:t>
            </a:r>
          </a:p>
          <a:p>
            <a:pPr marL="171450" indent="-171450">
              <a:buFont typeface="Arial" pitchFamily="34" charset="0"/>
              <a:buChar char="•"/>
              <a:defRPr/>
            </a:pPr>
            <a:r>
              <a:rPr lang="en-US" sz="1000" i="1" dirty="0">
                <a:latin typeface="Arial" pitchFamily="34" charset="0"/>
                <a:cs typeface="Arial" pitchFamily="34" charset="0"/>
              </a:rPr>
              <a:t>Finished foam </a:t>
            </a:r>
            <a:r>
              <a:rPr lang="en-US" sz="1000" dirty="0">
                <a:latin typeface="Arial" pitchFamily="34" charset="0"/>
                <a:cs typeface="Arial" pitchFamily="34" charset="0"/>
              </a:rPr>
              <a:t>is obtained by adding air to foam solution through either entrainment or mechanical agitation</a:t>
            </a:r>
          </a:p>
          <a:p>
            <a:pPr>
              <a:defRPr/>
            </a:pPr>
            <a:r>
              <a:rPr lang="en-US" sz="1000" b="1" i="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i="1" dirty="0">
                <a:latin typeface="Arial" pitchFamily="34" charset="0"/>
                <a:cs typeface="Arial" pitchFamily="34" charset="0"/>
              </a:rPr>
              <a:t>Types of Foam</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Several foam types have been developed over the years, each with particular qualities:</a:t>
            </a:r>
          </a:p>
          <a:p>
            <a:pPr marL="171450" indent="-171450">
              <a:buFont typeface="Arial" pitchFamily="34" charset="0"/>
              <a:buChar char="•"/>
              <a:defRPr/>
            </a:pPr>
            <a:r>
              <a:rPr lang="en-US" sz="1000" i="1" dirty="0">
                <a:latin typeface="Arial" pitchFamily="34" charset="0"/>
                <a:cs typeface="Arial" pitchFamily="34" charset="0"/>
              </a:rPr>
              <a:t>Protein foam</a:t>
            </a:r>
            <a:r>
              <a:rPr lang="en-US" sz="1000" dirty="0">
                <a:latin typeface="Arial" pitchFamily="34" charset="0"/>
                <a:cs typeface="Arial" pitchFamily="34" charset="0"/>
              </a:rPr>
              <a:t>, one of the earliest foams, is produced by the hydrolysis of protein material such as animal hoof and horn. Stabilizers and inhibitors are added to prevent corrosion, resist bacterial decomposition, and control viscosity.</a:t>
            </a:r>
          </a:p>
          <a:p>
            <a:pPr marL="171450" indent="-171450">
              <a:buFont typeface="Arial" pitchFamily="34" charset="0"/>
              <a:buChar char="•"/>
              <a:defRPr/>
            </a:pPr>
            <a:r>
              <a:rPr lang="en-US" sz="1000" i="1" dirty="0" err="1">
                <a:latin typeface="Arial" pitchFamily="34" charset="0"/>
                <a:cs typeface="Arial" pitchFamily="34" charset="0"/>
              </a:rPr>
              <a:t>Fluoroprotein</a:t>
            </a:r>
            <a:r>
              <a:rPr lang="en-US" sz="1000" i="1" dirty="0">
                <a:latin typeface="Arial" pitchFamily="34" charset="0"/>
                <a:cs typeface="Arial" pitchFamily="34" charset="0"/>
              </a:rPr>
              <a:t> foams </a:t>
            </a:r>
            <a:r>
              <a:rPr lang="en-US" sz="1000" dirty="0">
                <a:latin typeface="Arial" pitchFamily="34" charset="0"/>
                <a:cs typeface="Arial" pitchFamily="34" charset="0"/>
              </a:rPr>
              <a:t>are formed by the addition to protein foam of special </a:t>
            </a:r>
            <a:r>
              <a:rPr lang="en-US" sz="1000" dirty="0" err="1">
                <a:latin typeface="Arial" pitchFamily="34" charset="0"/>
                <a:cs typeface="Arial" pitchFamily="34" charset="0"/>
              </a:rPr>
              <a:t>fluorochemical</a:t>
            </a:r>
            <a:r>
              <a:rPr lang="en-US" sz="1000" dirty="0">
                <a:latin typeface="Arial" pitchFamily="34" charset="0"/>
                <a:cs typeface="Arial" pitchFamily="34" charset="0"/>
              </a:rPr>
              <a:t> surfactants that reduce the surface tension of the protein-based concentrate and allow more fluid movement. </a:t>
            </a:r>
          </a:p>
          <a:p>
            <a:pPr marL="171450" indent="-171450">
              <a:buFont typeface="Arial" pitchFamily="34" charset="0"/>
              <a:buChar char="•"/>
              <a:defRPr/>
            </a:pPr>
            <a:endParaRPr lang="en-US" dirty="0"/>
          </a:p>
        </p:txBody>
      </p:sp>
      <p:sp>
        <p:nvSpPr>
          <p:cNvPr id="25604" name="Slide Number Placeholder 3">
            <a:extLst>
              <a:ext uri="{FF2B5EF4-FFF2-40B4-BE49-F238E27FC236}">
                <a16:creationId xmlns:a16="http://schemas.microsoft.com/office/drawing/2014/main" id="{44A6E749-4267-45A5-896E-E9104EFA51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A419EB-F9AA-4A88-8BFC-BCF80705D6B5}" type="slidenum">
              <a:rPr lang="en-US" altLang="en-US" smtClean="0">
                <a:cs typeface="Arial" panose="020B0604020202020204" pitchFamily="34" charset="0"/>
              </a:rPr>
              <a:pPr>
                <a:spcBef>
                  <a:spcPct val="0"/>
                </a:spcBef>
              </a:pPr>
              <a:t>8</a:t>
            </a:fld>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D5F0E3D-B045-42B9-849C-72C9B3726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DD89D7-5A52-4993-8958-4443E851D3E8}"/>
              </a:ext>
            </a:extLst>
          </p:cNvPr>
          <p:cNvSpPr>
            <a:spLocks noGrp="1"/>
          </p:cNvSpPr>
          <p:nvPr>
            <p:ph type="body" idx="1"/>
          </p:nvPr>
        </p:nvSpPr>
        <p:spPr/>
        <p:txBody>
          <a:bodyPr/>
          <a:lstStyle/>
          <a:p>
            <a:pPr>
              <a:defRPr/>
            </a:pPr>
            <a:r>
              <a:rPr lang="en-US" sz="1000" b="1" i="1" dirty="0">
                <a:latin typeface="Arial" pitchFamily="34" charset="0"/>
                <a:cs typeface="Arial" pitchFamily="34" charset="0"/>
              </a:rPr>
              <a:t>Types of Foam</a:t>
            </a:r>
            <a:endParaRPr lang="en-US" sz="1000" dirty="0">
              <a:latin typeface="Arial" pitchFamily="34" charset="0"/>
              <a:cs typeface="Arial" pitchFamily="34" charset="0"/>
            </a:endParaRPr>
          </a:p>
          <a:p>
            <a:pPr marL="171450" indent="-171450">
              <a:buFont typeface="Arial" pitchFamily="34" charset="0"/>
              <a:buChar char="•"/>
              <a:defRPr/>
            </a:pPr>
            <a:r>
              <a:rPr lang="en-US" sz="1000" i="1" dirty="0">
                <a:latin typeface="Arial" pitchFamily="34" charset="0"/>
                <a:cs typeface="Arial" pitchFamily="34" charset="0"/>
              </a:rPr>
              <a:t>Aqueous Film-Forming Foam </a:t>
            </a:r>
            <a:r>
              <a:rPr lang="en-US" sz="1000" dirty="0">
                <a:latin typeface="Arial" pitchFamily="34" charset="0"/>
                <a:cs typeface="Arial" pitchFamily="34" charset="0"/>
              </a:rPr>
              <a:t>(AFFF) replaces protein-based foams with synthetic foaming agents added to </a:t>
            </a:r>
            <a:r>
              <a:rPr lang="en-US" sz="1000" dirty="0" err="1">
                <a:latin typeface="Arial" pitchFamily="34" charset="0"/>
                <a:cs typeface="Arial" pitchFamily="34" charset="0"/>
              </a:rPr>
              <a:t>fluorochemical</a:t>
            </a:r>
            <a:r>
              <a:rPr lang="en-US" sz="1000" dirty="0">
                <a:latin typeface="Arial" pitchFamily="34" charset="0"/>
                <a:cs typeface="Arial" pitchFamily="34" charset="0"/>
              </a:rPr>
              <a:t> surfactants. Designed for rapid knockdown, AFFFs sacrifice heat resistance and long-term stability. </a:t>
            </a:r>
          </a:p>
          <a:p>
            <a:pPr marL="171450" indent="-171450">
              <a:buFont typeface="Arial" pitchFamily="34" charset="0"/>
              <a:buChar char="•"/>
              <a:defRPr/>
            </a:pPr>
            <a:r>
              <a:rPr lang="en-US" sz="1000" i="1" dirty="0">
                <a:latin typeface="Arial" pitchFamily="34" charset="0"/>
                <a:cs typeface="Arial" pitchFamily="34" charset="0"/>
              </a:rPr>
              <a:t>Film-Forming </a:t>
            </a:r>
            <a:r>
              <a:rPr lang="en-US" sz="1000" i="1" dirty="0" err="1">
                <a:latin typeface="Arial" pitchFamily="34" charset="0"/>
                <a:cs typeface="Arial" pitchFamily="34" charset="0"/>
              </a:rPr>
              <a:t>Fluoroprotein</a:t>
            </a:r>
            <a:r>
              <a:rPr lang="en-US" sz="1000" i="1" dirty="0">
                <a:latin typeface="Arial" pitchFamily="34" charset="0"/>
                <a:cs typeface="Arial" pitchFamily="34" charset="0"/>
              </a:rPr>
              <a:t> Foam </a:t>
            </a:r>
            <a:r>
              <a:rPr lang="en-US" sz="1000" dirty="0">
                <a:latin typeface="Arial" pitchFamily="34" charset="0"/>
                <a:cs typeface="Arial" pitchFamily="34" charset="0"/>
              </a:rPr>
              <a:t>(FFFP) is a protein-based foam with the more advanced </a:t>
            </a:r>
            <a:r>
              <a:rPr lang="en-US" sz="1000" dirty="0" err="1">
                <a:latin typeface="Arial" pitchFamily="34" charset="0"/>
                <a:cs typeface="Arial" pitchFamily="34" charset="0"/>
              </a:rPr>
              <a:t>fluorochemical</a:t>
            </a:r>
            <a:r>
              <a:rPr lang="en-US" sz="1000" dirty="0">
                <a:latin typeface="Arial" pitchFamily="34" charset="0"/>
                <a:cs typeface="Arial" pitchFamily="34" charset="0"/>
              </a:rPr>
              <a:t> surfactants of AFFF. FFFPs combine the burn back resistance of </a:t>
            </a:r>
            <a:r>
              <a:rPr lang="en-US" sz="1000" dirty="0" err="1">
                <a:latin typeface="Arial" pitchFamily="34" charset="0"/>
                <a:cs typeface="Arial" pitchFamily="34" charset="0"/>
              </a:rPr>
              <a:t>fluoroprotein</a:t>
            </a:r>
            <a:r>
              <a:rPr lang="en-US" sz="1000" dirty="0">
                <a:latin typeface="Arial" pitchFamily="34" charset="0"/>
                <a:cs typeface="Arial" pitchFamily="34" charset="0"/>
              </a:rPr>
              <a:t> foam with the knockdown power of AFFF.</a:t>
            </a:r>
          </a:p>
          <a:p>
            <a:pPr marL="171450" indent="-171450">
              <a:buFont typeface="Arial" pitchFamily="34" charset="0"/>
              <a:buChar char="•"/>
              <a:defRPr/>
            </a:pPr>
            <a:r>
              <a:rPr lang="en-US" sz="1000" i="1" dirty="0">
                <a:latin typeface="Arial" pitchFamily="34" charset="0"/>
                <a:cs typeface="Arial" pitchFamily="34" charset="0"/>
              </a:rPr>
              <a:t>Alcohol-Resistant (AR) foam </a:t>
            </a:r>
            <a:r>
              <a:rPr lang="en-US" sz="1000" dirty="0">
                <a:latin typeface="Arial" pitchFamily="34" charset="0"/>
                <a:cs typeface="Arial" pitchFamily="34" charset="0"/>
              </a:rPr>
              <a:t>is a combination of synthetic stabilizers, foaming agents, </a:t>
            </a:r>
            <a:r>
              <a:rPr lang="en-US" sz="1000" dirty="0" err="1">
                <a:latin typeface="Arial" pitchFamily="34" charset="0"/>
                <a:cs typeface="Arial" pitchFamily="34" charset="0"/>
              </a:rPr>
              <a:t>fluorochemicals</a:t>
            </a:r>
            <a:r>
              <a:rPr lang="en-US" sz="1000" dirty="0">
                <a:latin typeface="Arial" pitchFamily="34" charset="0"/>
                <a:cs typeface="Arial" pitchFamily="34" charset="0"/>
              </a:rPr>
              <a:t>, and synthetic polymers designed for use on polar solvents. The chemical makeup of these foams prevents the polar solvents from destroying them. Today’s more modern AR foams can be used on both polar solvents and hydrocarbons.</a:t>
            </a:r>
          </a:p>
          <a:p>
            <a:pPr marL="171450" indent="-171450">
              <a:buFont typeface="Arial" pitchFamily="34" charset="0"/>
              <a:buChar char="•"/>
              <a:defRPr/>
            </a:pPr>
            <a:endParaRPr lang="en-US" sz="1000" dirty="0">
              <a:latin typeface="Arial" pitchFamily="34" charset="0"/>
              <a:cs typeface="Arial" pitchFamily="34" charset="0"/>
            </a:endParaRPr>
          </a:p>
          <a:p>
            <a:pPr marL="0" indent="0">
              <a:buFont typeface="Arial" pitchFamily="34" charset="0"/>
              <a:buNone/>
              <a:defRPr/>
            </a:pPr>
            <a:r>
              <a:rPr lang="en-US" sz="1000" dirty="0">
                <a:latin typeface="Arial" pitchFamily="34" charset="0"/>
                <a:cs typeface="Arial" pitchFamily="34" charset="0"/>
              </a:rPr>
              <a:t>This link is a visual explanation of the value of AR-AFFF foam concentrate - https://www.youtube.com/watch?v=LMFkwovkWH8   </a:t>
            </a:r>
          </a:p>
          <a:p>
            <a:pPr marL="0" indent="0">
              <a:buFont typeface="Arial" pitchFamily="34" charset="0"/>
              <a:buNone/>
              <a:defRPr/>
            </a:pPr>
            <a:endParaRPr lang="en-US" sz="1000" dirty="0">
              <a:latin typeface="Arial" pitchFamily="34" charset="0"/>
              <a:cs typeface="Arial" pitchFamily="34" charset="0"/>
            </a:endParaRPr>
          </a:p>
        </p:txBody>
      </p:sp>
      <p:sp>
        <p:nvSpPr>
          <p:cNvPr id="27652" name="Slide Number Placeholder 3">
            <a:extLst>
              <a:ext uri="{FF2B5EF4-FFF2-40B4-BE49-F238E27FC236}">
                <a16:creationId xmlns:a16="http://schemas.microsoft.com/office/drawing/2014/main" id="{394BF705-FFEB-4C43-9904-5980A7F1E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DCD1E0-E70B-42EF-BCCF-9C44CAD61752}" type="slidenum">
              <a:rPr lang="en-US" altLang="en-US" smtClean="0">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9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4AC9EFF-5FFE-4687-A3E2-5BC4562DE79F}"/>
              </a:ext>
            </a:extLst>
          </p:cNvPr>
          <p:cNvSpPr>
            <a:spLocks noGrp="1" noChangeArrowheads="1"/>
          </p:cNvSpPr>
          <p:nvPr>
            <p:ph type="sldNum" sz="quarter" idx="10"/>
          </p:nvPr>
        </p:nvSpPr>
        <p:spPr/>
        <p:txBody>
          <a:bodyPr/>
          <a:lstStyle>
            <a:lvl1pPr>
              <a:defRPr/>
            </a:lvl1pPr>
          </a:lstStyle>
          <a:p>
            <a:pPr>
              <a:defRPr/>
            </a:pPr>
            <a:fld id="{0BA6BB80-92BA-4F36-AE53-CF2649B218E5}" type="slidenum">
              <a:rPr lang="en-US" altLang="en-US"/>
              <a:pPr>
                <a:defRPr/>
              </a:pPr>
              <a:t>‹#›</a:t>
            </a:fld>
            <a:endParaRPr lang="en-US" altLang="en-US"/>
          </a:p>
        </p:txBody>
      </p:sp>
    </p:spTree>
    <p:extLst>
      <p:ext uri="{BB962C8B-B14F-4D97-AF65-F5344CB8AC3E}">
        <p14:creationId xmlns:p14="http://schemas.microsoft.com/office/powerpoint/2010/main" val="286731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3A1A1D7D-DE85-4D6C-8967-70D359503FD7}"/>
              </a:ext>
            </a:extLst>
          </p:cNvPr>
          <p:cNvSpPr>
            <a:spLocks noGrp="1" noChangeArrowheads="1"/>
          </p:cNvSpPr>
          <p:nvPr>
            <p:ph type="sldNum" sz="quarter" idx="10"/>
          </p:nvPr>
        </p:nvSpPr>
        <p:spPr/>
        <p:txBody>
          <a:bodyPr/>
          <a:lstStyle>
            <a:lvl1pPr>
              <a:defRPr/>
            </a:lvl1pPr>
          </a:lstStyle>
          <a:p>
            <a:pPr>
              <a:defRPr/>
            </a:pPr>
            <a:fld id="{F99D1B88-A1B6-4FE8-95F4-8708D464E9DE}" type="slidenum">
              <a:rPr lang="en-US" altLang="en-US"/>
              <a:pPr>
                <a:defRPr/>
              </a:pPr>
              <a:t>‹#›</a:t>
            </a:fld>
            <a:endParaRPr lang="en-US" altLang="en-US"/>
          </a:p>
        </p:txBody>
      </p:sp>
    </p:spTree>
    <p:extLst>
      <p:ext uri="{BB962C8B-B14F-4D97-AF65-F5344CB8AC3E}">
        <p14:creationId xmlns:p14="http://schemas.microsoft.com/office/powerpoint/2010/main" val="68358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a:extLst>
              <a:ext uri="{FF2B5EF4-FFF2-40B4-BE49-F238E27FC236}">
                <a16:creationId xmlns:a16="http://schemas.microsoft.com/office/drawing/2014/main" id="{A2903A7F-1BFE-4805-8685-04ECD4EB96CB}"/>
              </a:ext>
            </a:extLst>
          </p:cNvPr>
          <p:cNvSpPr>
            <a:spLocks noGrp="1" noChangeArrowheads="1"/>
          </p:cNvSpPr>
          <p:nvPr>
            <p:ph type="sldNum" sz="quarter" idx="10"/>
          </p:nvPr>
        </p:nvSpPr>
        <p:spPr/>
        <p:txBody>
          <a:bodyPr/>
          <a:lstStyle>
            <a:lvl1pPr>
              <a:defRPr/>
            </a:lvl1pPr>
          </a:lstStyle>
          <a:p>
            <a:pPr>
              <a:defRPr/>
            </a:pPr>
            <a:fld id="{785890C1-3BE5-4590-97C8-1D76F8667BC5}" type="slidenum">
              <a:rPr lang="en-US" altLang="en-US"/>
              <a:pPr>
                <a:defRPr/>
              </a:pPr>
              <a:t>‹#›</a:t>
            </a:fld>
            <a:endParaRPr lang="en-US" altLang="en-US"/>
          </a:p>
        </p:txBody>
      </p:sp>
    </p:spTree>
    <p:extLst>
      <p:ext uri="{BB962C8B-B14F-4D97-AF65-F5344CB8AC3E}">
        <p14:creationId xmlns:p14="http://schemas.microsoft.com/office/powerpoint/2010/main" val="6869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23C6D8C-CE04-4144-A107-74A4D0FD0C2E}"/>
              </a:ext>
            </a:extLst>
          </p:cNvPr>
          <p:cNvSpPr>
            <a:spLocks noGrp="1" noChangeArrowheads="1"/>
          </p:cNvSpPr>
          <p:nvPr>
            <p:ph type="sldNum" sz="quarter" idx="10"/>
          </p:nvPr>
        </p:nvSpPr>
        <p:spPr/>
        <p:txBody>
          <a:bodyPr/>
          <a:lstStyle>
            <a:lvl1pPr>
              <a:defRPr/>
            </a:lvl1pPr>
          </a:lstStyle>
          <a:p>
            <a:pPr>
              <a:defRPr/>
            </a:pPr>
            <a:fld id="{633644CB-1BBF-4AF7-9792-64E657DF3DAC}" type="slidenum">
              <a:rPr lang="en-US" altLang="en-US"/>
              <a:pPr>
                <a:defRPr/>
              </a:pPr>
              <a:t>‹#›</a:t>
            </a:fld>
            <a:endParaRPr lang="en-US" altLang="en-US"/>
          </a:p>
        </p:txBody>
      </p:sp>
    </p:spTree>
    <p:extLst>
      <p:ext uri="{BB962C8B-B14F-4D97-AF65-F5344CB8AC3E}">
        <p14:creationId xmlns:p14="http://schemas.microsoft.com/office/powerpoint/2010/main" val="278373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305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598614"/>
            <a:ext cx="53848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98614"/>
            <a:ext cx="53848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700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700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7126577-DBE7-4ED1-A455-966C9C8255C7}"/>
              </a:ext>
            </a:extLst>
          </p:cNvPr>
          <p:cNvSpPr>
            <a:spLocks noGrp="1" noChangeArrowheads="1"/>
          </p:cNvSpPr>
          <p:nvPr>
            <p:ph type="sldNum" sz="quarter" idx="10"/>
          </p:nvPr>
        </p:nvSpPr>
        <p:spPr/>
        <p:txBody>
          <a:bodyPr/>
          <a:lstStyle>
            <a:lvl1pPr>
              <a:defRPr/>
            </a:lvl1pPr>
          </a:lstStyle>
          <a:p>
            <a:pPr>
              <a:defRPr/>
            </a:pPr>
            <a:fld id="{A11E8C12-108E-4DB6-A986-C1CA8D4A9966}" type="slidenum">
              <a:rPr lang="en-US" altLang="en-US"/>
              <a:pPr>
                <a:defRPr/>
              </a:pPr>
              <a:t>‹#›</a:t>
            </a:fld>
            <a:endParaRPr lang="en-US" altLang="en-US"/>
          </a:p>
        </p:txBody>
      </p:sp>
    </p:spTree>
    <p:extLst>
      <p:ext uri="{BB962C8B-B14F-4D97-AF65-F5344CB8AC3E}">
        <p14:creationId xmlns:p14="http://schemas.microsoft.com/office/powerpoint/2010/main" val="335249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1E8EE40-8685-44FA-BC6C-5C77CD0CDA40}"/>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C98051A4-1AC0-42B2-9F52-57B9304BADC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8CA95FAB-5BDB-499F-9C2D-7AEAB3CC7E05}"/>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3BA0C4E-E777-4BBB-B56D-8672B1959FC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3D17FB1-AC61-4CB9-AD68-5762A146889E}" type="slidenum">
              <a:rPr lang="en-US" altLang="en-US"/>
              <a:pPr>
                <a:defRPr/>
              </a:pPr>
              <a:t>‹#›</a:t>
            </a:fld>
            <a:endParaRPr lang="en-US" altLang="en-US"/>
          </a:p>
        </p:txBody>
      </p:sp>
      <p:sp>
        <p:nvSpPr>
          <p:cNvPr id="8" name="Rectangle 9">
            <a:extLst>
              <a:ext uri="{FF2B5EF4-FFF2-40B4-BE49-F238E27FC236}">
                <a16:creationId xmlns:a16="http://schemas.microsoft.com/office/drawing/2014/main" id="{15C4EC19-EEA7-40B0-95D1-012788D6720A}"/>
              </a:ext>
            </a:extLst>
          </p:cNvPr>
          <p:cNvSpPr txBox="1">
            <a:spLocks noChangeArrowheads="1"/>
          </p:cNvSpPr>
          <p:nvPr/>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CE711151-4CDF-4195-865F-F4D6CC541E67}" type="slidenum">
              <a:rPr lang="en-US" altLang="en-US" sz="1200" b="1" smtClean="0">
                <a:solidFill>
                  <a:schemeClr val="bg1"/>
                </a:solidFill>
                <a:latin typeface="Calibri" panose="020F0502020204030204" pitchFamily="34" charset="0"/>
              </a:rPr>
              <a:pPr algn="ctr" eaLnBrk="1" hangingPunct="1">
                <a:defRPr/>
              </a:pPr>
              <a:t>‹#›</a:t>
            </a:fld>
            <a:endParaRPr lang="en-US" altLang="en-US" sz="1200" b="1">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49ADFF8A-B58B-46BC-A697-E815C1AF7C70}"/>
              </a:ext>
            </a:extLst>
          </p:cNvPr>
          <p:cNvSpPr txBox="1">
            <a:spLocks/>
          </p:cNvSpPr>
          <p:nvPr/>
        </p:nvSpPr>
        <p:spPr bwMode="auto">
          <a:xfrm>
            <a:off x="609600" y="838200"/>
            <a:ext cx="1089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buFont typeface="Arial" panose="020B0604020202020204" pitchFamily="34" charset="0"/>
              <a:buNone/>
            </a:pPr>
            <a:r>
              <a:rPr lang="en-US" altLang="en-US" sz="4800" b="1" dirty="0">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Module 6:</a:t>
            </a:r>
          </a:p>
          <a:p>
            <a:pPr algn="ctr" eaLnBrk="1" hangingPunct="1">
              <a:buFont typeface="Arial" panose="020B0604020202020204" pitchFamily="34" charset="0"/>
              <a:buNone/>
            </a:pPr>
            <a:r>
              <a:rPr lang="en-US" altLang="en-US" sz="4800" dirty="0">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Fire Fighting Foam Principles</a:t>
            </a:r>
            <a:endParaRPr lang="en-US" altLang="en-US" dirty="0">
              <a:effectLst>
                <a:outerShdw blurRad="50800" dist="38100" dir="2700000" algn="tl" rotWithShape="0">
                  <a:prstClr val="black">
                    <a:alpha val="40000"/>
                  </a:prstClr>
                </a:outerShdw>
              </a:effectLs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a:extLst>
              <a:ext uri="{FF2B5EF4-FFF2-40B4-BE49-F238E27FC236}">
                <a16:creationId xmlns:a16="http://schemas.microsoft.com/office/drawing/2014/main" id="{FBBC55FE-EA26-4800-AC75-3858E71E4BED}"/>
              </a:ext>
            </a:extLst>
          </p:cNvPr>
          <p:cNvSpPr>
            <a:spLocks noGrp="1"/>
          </p:cNvSpPr>
          <p:nvPr>
            <p:ph idx="1"/>
          </p:nvPr>
        </p:nvSpPr>
        <p:spPr>
          <a:xfrm>
            <a:off x="609600" y="1600200"/>
            <a:ext cx="5867400" cy="2438400"/>
          </a:xfrm>
        </p:spPr>
        <p:txBody>
          <a:bodyPr/>
          <a:lstStyle/>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Remove heat at a faster rate than it is released</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Separate the fuel from the oxidizing agent</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Dilute the vapor-phase concentration of the fuel &amp;/ or oxidizing agent below that necessary for combustion</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Terminate the chemical chain-reaction sequence</a:t>
            </a:r>
          </a:p>
        </p:txBody>
      </p:sp>
      <p:pic>
        <p:nvPicPr>
          <p:cNvPr id="28675" name="Picture 4">
            <a:extLst>
              <a:ext uri="{FF2B5EF4-FFF2-40B4-BE49-F238E27FC236}">
                <a16:creationId xmlns:a16="http://schemas.microsoft.com/office/drawing/2014/main" id="{E6D04C23-F4E2-4F19-9640-333F52DB1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00800" y="1981200"/>
            <a:ext cx="5552898" cy="3124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676" name="Rectangle 2">
            <a:extLst>
              <a:ext uri="{FF2B5EF4-FFF2-40B4-BE49-F238E27FC236}">
                <a16:creationId xmlns:a16="http://schemas.microsoft.com/office/drawing/2014/main" id="{53DB4F9B-8F71-4C38-BCD3-E415FE018CD2}"/>
              </a:ext>
            </a:extLst>
          </p:cNvPr>
          <p:cNvSpPr>
            <a:spLocks noGrp="1"/>
          </p:cNvSpPr>
          <p:nvPr>
            <p:ph type="title"/>
          </p:nvPr>
        </p:nvSpPr>
        <p:spPr>
          <a:xfrm>
            <a:off x="609600" y="0"/>
            <a:ext cx="9532938"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a:extLst>
              <a:ext uri="{FF2B5EF4-FFF2-40B4-BE49-F238E27FC236}">
                <a16:creationId xmlns:a16="http://schemas.microsoft.com/office/drawing/2014/main" id="{187ABD61-9B26-440E-AE98-6463D3C4F1F8}"/>
              </a:ext>
            </a:extLst>
          </p:cNvPr>
          <p:cNvSpPr>
            <a:spLocks noGrp="1"/>
          </p:cNvSpPr>
          <p:nvPr>
            <p:ph idx="1"/>
          </p:nvPr>
        </p:nvSpPr>
        <p:spPr>
          <a:xfrm>
            <a:off x="609600" y="1600200"/>
            <a:ext cx="4953000" cy="1981200"/>
          </a:xfrm>
        </p:spPr>
        <p:txBody>
          <a:bodyPr/>
          <a:lstStyle/>
          <a:p>
            <a:pPr marL="0" indent="0" eaLnBrk="1" hangingPunct="1">
              <a:lnSpc>
                <a:spcPct val="90000"/>
              </a:lnSpc>
              <a:spcBef>
                <a:spcPct val="0"/>
              </a:spcBef>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AFFF</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Low surface tension</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Rapidly spreads across surface</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High burn back resistance</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Quick knockdown</a:t>
            </a:r>
          </a:p>
        </p:txBody>
      </p:sp>
      <p:pic>
        <p:nvPicPr>
          <p:cNvPr id="30723" name="Picture 3">
            <a:extLst>
              <a:ext uri="{FF2B5EF4-FFF2-40B4-BE49-F238E27FC236}">
                <a16:creationId xmlns:a16="http://schemas.microsoft.com/office/drawing/2014/main" id="{FE62E220-162C-419E-AB85-AA7E832BD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486400" y="1676400"/>
            <a:ext cx="6366932"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0724" name="Rectangle 2">
            <a:extLst>
              <a:ext uri="{FF2B5EF4-FFF2-40B4-BE49-F238E27FC236}">
                <a16:creationId xmlns:a16="http://schemas.microsoft.com/office/drawing/2014/main" id="{48261FF3-00D2-4AB9-BFAA-EA88106BC1A4}"/>
              </a:ext>
            </a:extLst>
          </p:cNvPr>
          <p:cNvSpPr>
            <a:spLocks noGrp="1"/>
          </p:cNvSpPr>
          <p:nvPr>
            <p:ph type="title"/>
          </p:nvPr>
        </p:nvSpPr>
        <p:spPr>
          <a:xfrm>
            <a:off x="609600" y="0"/>
            <a:ext cx="954405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39029C0E-0E9F-4648-B9A5-ACAA4ECA9F69}"/>
              </a:ext>
            </a:extLst>
          </p:cNvPr>
          <p:cNvSpPr>
            <a:spLocks noGrp="1"/>
          </p:cNvSpPr>
          <p:nvPr>
            <p:ph type="title" idx="4294967295"/>
          </p:nvPr>
        </p:nvSpPr>
        <p:spPr/>
        <p:txBody>
          <a:bodyPr/>
          <a:lstStyle/>
          <a:p>
            <a:pPr eaLnBrk="1" hangingPunct="1"/>
            <a:br>
              <a:rPr lang="en-US" altLang="en-US" sz="2000">
                <a:solidFill>
                  <a:schemeClr val="bg1"/>
                </a:solidFill>
                <a:latin typeface="Verdana" panose="020B0604030504040204" pitchFamily="34" charset="0"/>
                <a:ea typeface="ＭＳ Ｐゴシック" panose="020B0600070205080204" pitchFamily="34" charset="-128"/>
                <a:cs typeface="Arial" panose="020B0604020202020204" pitchFamily="34" charset="0"/>
              </a:rPr>
            </a:br>
            <a:endParaRPr lang="en-US" altLang="en-US">
              <a:solidFill>
                <a:schemeClr val="bg1"/>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32771" name="Rectangle 13">
            <a:extLst>
              <a:ext uri="{FF2B5EF4-FFF2-40B4-BE49-F238E27FC236}">
                <a16:creationId xmlns:a16="http://schemas.microsoft.com/office/drawing/2014/main" id="{7399F0A7-9185-43F8-B2E7-593EDB9DFDEB}"/>
              </a:ext>
            </a:extLst>
          </p:cNvPr>
          <p:cNvSpPr>
            <a:spLocks noGrp="1"/>
          </p:cNvSpPr>
          <p:nvPr>
            <p:ph idx="1"/>
          </p:nvPr>
        </p:nvSpPr>
        <p:spPr>
          <a:xfrm>
            <a:off x="1524000" y="5105400"/>
            <a:ext cx="9144000" cy="1066800"/>
          </a:xfrm>
        </p:spPr>
        <p:txBody>
          <a:bodyPr/>
          <a:lstStyle/>
          <a:p>
            <a:pPr algn="ctr" eaLnBrk="1" hangingPunct="1">
              <a:lnSpc>
                <a:spcPct val="90000"/>
              </a:lnSpc>
              <a:buFont typeface="Wingdings" panose="05000000000000000000" pitchFamily="2" charset="2"/>
              <a:buNone/>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 miscible fuel</a:t>
            </a:r>
          </a:p>
          <a:p>
            <a:pPr algn="ctr" eaLnBrk="1" hangingPunct="1">
              <a:lnSpc>
                <a:spcPct val="90000"/>
              </a:lnSpc>
              <a:buFont typeface="Wingdings" panose="05000000000000000000" pitchFamily="2" charset="2"/>
              <a:buNone/>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(alcohol, esters, ketones, etc.)</a:t>
            </a:r>
          </a:p>
        </p:txBody>
      </p:sp>
      <p:sp>
        <p:nvSpPr>
          <p:cNvPr id="32773" name="Rectangle 2">
            <a:extLst>
              <a:ext uri="{FF2B5EF4-FFF2-40B4-BE49-F238E27FC236}">
                <a16:creationId xmlns:a16="http://schemas.microsoft.com/office/drawing/2014/main" id="{47F603AE-279E-440F-A6FD-35EEC85446D4}"/>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pic>
        <p:nvPicPr>
          <p:cNvPr id="5" name="Picture 4" descr="Graphical user interface&#10;&#10;Description automatically generated with medium confidence">
            <a:extLst>
              <a:ext uri="{FF2B5EF4-FFF2-40B4-BE49-F238E27FC236}">
                <a16:creationId xmlns:a16="http://schemas.microsoft.com/office/drawing/2014/main" id="{6C6D825B-BE51-44C0-84CE-E24ED77AD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143000"/>
            <a:ext cx="7010400" cy="3942857"/>
          </a:xfrm>
          <a:prstGeom prst="rect">
            <a:avLst/>
          </a:prstGeom>
        </p:spPr>
      </p:pic>
      <p:sp>
        <p:nvSpPr>
          <p:cNvPr id="14" name="TextBox 7">
            <a:extLst>
              <a:ext uri="{FF2B5EF4-FFF2-40B4-BE49-F238E27FC236}">
                <a16:creationId xmlns:a16="http://schemas.microsoft.com/office/drawing/2014/main" id="{4E4474B3-54F2-40C4-B134-E7ED897281CD}"/>
              </a:ext>
            </a:extLst>
          </p:cNvPr>
          <p:cNvSpPr txBox="1">
            <a:spLocks noChangeArrowheads="1"/>
          </p:cNvSpPr>
          <p:nvPr/>
        </p:nvSpPr>
        <p:spPr bwMode="auto">
          <a:xfrm>
            <a:off x="4953000" y="36576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latin typeface="Arial" panose="020B0604020202020204" pitchFamily="34" charset="0"/>
              </a:rPr>
              <a:t>FILM</a:t>
            </a:r>
          </a:p>
        </p:txBody>
      </p:sp>
      <p:cxnSp>
        <p:nvCxnSpPr>
          <p:cNvPr id="15" name="Straight Arrow Connector 14">
            <a:extLst>
              <a:ext uri="{FF2B5EF4-FFF2-40B4-BE49-F238E27FC236}">
                <a16:creationId xmlns:a16="http://schemas.microsoft.com/office/drawing/2014/main" id="{FE957B5C-4E17-4394-A5A8-69FD82AF5F72}"/>
              </a:ext>
            </a:extLst>
          </p:cNvPr>
          <p:cNvCxnSpPr>
            <a:cxnSpLocks/>
          </p:cNvCxnSpPr>
          <p:nvPr/>
        </p:nvCxnSpPr>
        <p:spPr>
          <a:xfrm flipH="1" flipV="1">
            <a:off x="4601893" y="3221334"/>
            <a:ext cx="479426" cy="5290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6">
            <a:extLst>
              <a:ext uri="{FF2B5EF4-FFF2-40B4-BE49-F238E27FC236}">
                <a16:creationId xmlns:a16="http://schemas.microsoft.com/office/drawing/2014/main" id="{61791FC8-B062-4C80-9FCF-94D68FEEFB90}"/>
              </a:ext>
            </a:extLst>
          </p:cNvPr>
          <p:cNvSpPr txBox="1">
            <a:spLocks noChangeArrowheads="1"/>
          </p:cNvSpPr>
          <p:nvPr/>
        </p:nvSpPr>
        <p:spPr bwMode="auto">
          <a:xfrm>
            <a:off x="6934200" y="3513138"/>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latin typeface="Arial" panose="020B0604020202020204" pitchFamily="34" charset="0"/>
              </a:rPr>
              <a:t>POLYMERIC MEMBRANE</a:t>
            </a:r>
          </a:p>
        </p:txBody>
      </p:sp>
      <p:cxnSp>
        <p:nvCxnSpPr>
          <p:cNvPr id="17" name="Straight Arrow Connector 16">
            <a:extLst>
              <a:ext uri="{FF2B5EF4-FFF2-40B4-BE49-F238E27FC236}">
                <a16:creationId xmlns:a16="http://schemas.microsoft.com/office/drawing/2014/main" id="{98C6DA16-7832-46EE-A2DA-BFCCE569D11D}"/>
              </a:ext>
            </a:extLst>
          </p:cNvPr>
          <p:cNvCxnSpPr>
            <a:cxnSpLocks/>
          </p:cNvCxnSpPr>
          <p:nvPr/>
        </p:nvCxnSpPr>
        <p:spPr>
          <a:xfrm flipV="1">
            <a:off x="8839200" y="3249140"/>
            <a:ext cx="457200" cy="3782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a:extLst>
              <a:ext uri="{FF2B5EF4-FFF2-40B4-BE49-F238E27FC236}">
                <a16:creationId xmlns:a16="http://schemas.microsoft.com/office/drawing/2014/main" id="{D7ADB137-F482-4898-9993-5FBBD274D390}"/>
              </a:ext>
            </a:extLst>
          </p:cNvPr>
          <p:cNvSpPr>
            <a:spLocks noGrp="1"/>
          </p:cNvSpPr>
          <p:nvPr>
            <p:ph idx="1"/>
          </p:nvPr>
        </p:nvSpPr>
        <p:spPr>
          <a:xfrm>
            <a:off x="609600" y="1600201"/>
            <a:ext cx="9829800" cy="3733800"/>
          </a:xfrm>
        </p:spPr>
        <p:txBody>
          <a:bodyPr/>
          <a:lstStyle/>
          <a:p>
            <a:pPr marL="0" indent="0" eaLnBrk="1" hangingPunct="1">
              <a:lnSpc>
                <a:spcPct val="90000"/>
              </a:lnSpc>
              <a:buFont typeface="Arial" panose="020B0604020202020204" pitchFamily="34" charset="0"/>
              <a:buNone/>
              <a:defRPr/>
            </a:pPr>
            <a:r>
              <a:rPr lang="en-US" altLang="en-US" sz="2800" dirty="0">
                <a:solidFill>
                  <a:schemeClr val="bg1"/>
                </a:solidFill>
                <a:latin typeface="Arial" charset="0"/>
                <a:ea typeface="ＭＳ Ｐゴシック" pitchFamily="34" charset="-128"/>
                <a:cs typeface="Arial" charset="0"/>
              </a:rPr>
              <a:t>Why use alcohol resistant (AR) foam?</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Only agent capable of extinguishing a fire, suppressing vapors &amp; providing visible proof of security</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Foam blanket on un-ignited spill can prevent fire</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Suppression of vapors prevents them from finding ignition source</a:t>
            </a:r>
          </a:p>
          <a:p>
            <a:pPr lvl="1" eaLnBrk="1" hangingPunct="1">
              <a:lnSpc>
                <a:spcPct val="90000"/>
              </a:lnSpc>
              <a:buFont typeface="Arial" charset="0"/>
              <a:buChar char="–"/>
              <a:defRPr/>
            </a:pPr>
            <a:r>
              <a:rPr lang="en-US" altLang="en-US" sz="2600" dirty="0">
                <a:solidFill>
                  <a:srgbClr val="FFC000"/>
                </a:solidFill>
                <a:latin typeface="Arial" charset="0"/>
                <a:ea typeface="ＭＳ Ｐゴシック" pitchFamily="34" charset="-128"/>
                <a:cs typeface="Arial" charset="0"/>
              </a:rPr>
              <a:t>Polymeric membrane </a:t>
            </a:r>
            <a:r>
              <a:rPr lang="en-US" altLang="en-US" sz="2600" dirty="0">
                <a:solidFill>
                  <a:schemeClr val="bg1"/>
                </a:solidFill>
                <a:latin typeface="Arial" charset="0"/>
                <a:ea typeface="ＭＳ Ｐゴシック" pitchFamily="34" charset="-128"/>
                <a:cs typeface="Arial" charset="0"/>
              </a:rPr>
              <a:t>prevents the ethanol from mixing with the water element of finished foam</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AR foam provides protection from flammable liquids for fire &amp; rescue personnel during emergency operations</a:t>
            </a:r>
          </a:p>
          <a:p>
            <a:pPr lvl="1" eaLnBrk="1" hangingPunct="1">
              <a:lnSpc>
                <a:spcPct val="90000"/>
              </a:lnSpc>
              <a:buFont typeface="Arial" charset="0"/>
              <a:buChar char="–"/>
              <a:defRPr/>
            </a:pPr>
            <a:endParaRPr lang="en-US" altLang="en-US" sz="800" dirty="0">
              <a:solidFill>
                <a:schemeClr val="bg1"/>
              </a:solidFill>
              <a:ea typeface="ＭＳ Ｐゴシック" pitchFamily="34" charset="-128"/>
            </a:endParaRPr>
          </a:p>
          <a:p>
            <a:pPr lvl="1" eaLnBrk="1" hangingPunct="1">
              <a:lnSpc>
                <a:spcPct val="90000"/>
              </a:lnSpc>
              <a:buFont typeface="Arial" charset="0"/>
              <a:buChar char="–"/>
              <a:defRPr/>
            </a:pPr>
            <a:endParaRPr lang="en-US" altLang="en-US" sz="800" dirty="0">
              <a:solidFill>
                <a:schemeClr val="bg1"/>
              </a:solidFill>
              <a:latin typeface="Arial" charset="0"/>
              <a:ea typeface="ＭＳ Ｐゴシック" pitchFamily="34" charset="-128"/>
              <a:cs typeface="Arial" charset="0"/>
            </a:endParaRPr>
          </a:p>
          <a:p>
            <a:pPr marL="457200" lvl="1" indent="0" algn="r" eaLnBrk="1" hangingPunct="1">
              <a:lnSpc>
                <a:spcPct val="90000"/>
              </a:lnSpc>
              <a:buFont typeface="Arial" panose="020B0604020202020204" pitchFamily="34" charset="0"/>
              <a:buNone/>
              <a:defRPr/>
            </a:pPr>
            <a:endParaRPr lang="en-US" altLang="en-US" sz="800" dirty="0">
              <a:solidFill>
                <a:schemeClr val="bg1"/>
              </a:solidFill>
              <a:latin typeface="Arial" charset="0"/>
              <a:ea typeface="ＭＳ Ｐゴシック" pitchFamily="34" charset="-128"/>
              <a:cs typeface="Arial" charset="0"/>
            </a:endParaRPr>
          </a:p>
          <a:p>
            <a:pPr marL="457200" lvl="1" indent="0" algn="r" eaLnBrk="1" hangingPunct="1">
              <a:lnSpc>
                <a:spcPct val="90000"/>
              </a:lnSpc>
              <a:buFont typeface="Arial" panose="020B0604020202020204" pitchFamily="34" charset="0"/>
              <a:buNone/>
              <a:defRPr/>
            </a:pPr>
            <a:endParaRPr lang="en-US" altLang="en-US" sz="800" dirty="0">
              <a:solidFill>
                <a:schemeClr val="bg1"/>
              </a:solidFill>
              <a:latin typeface="Arial" charset="0"/>
              <a:ea typeface="ＭＳ Ｐゴシック" pitchFamily="34" charset="-128"/>
              <a:cs typeface="Arial" charset="0"/>
            </a:endParaRPr>
          </a:p>
          <a:p>
            <a:pPr marL="457200" lvl="1" indent="0" algn="r" eaLnBrk="1" hangingPunct="1">
              <a:lnSpc>
                <a:spcPct val="90000"/>
              </a:lnSpc>
              <a:buFont typeface="Arial" panose="020B0604020202020204" pitchFamily="34" charset="0"/>
              <a:buNone/>
              <a:defRPr/>
            </a:pPr>
            <a:r>
              <a:rPr lang="en-US" altLang="en-US" sz="800" dirty="0">
                <a:solidFill>
                  <a:schemeClr val="bg1"/>
                </a:solidFill>
                <a:latin typeface="Arial" charset="0"/>
                <a:ea typeface="ＭＳ Ｐゴシック" pitchFamily="34" charset="-128"/>
                <a:cs typeface="Arial" charset="0"/>
              </a:rPr>
              <a:t>         		</a:t>
            </a:r>
          </a:p>
        </p:txBody>
      </p:sp>
      <p:sp>
        <p:nvSpPr>
          <p:cNvPr id="34819" name="Rectangle 2">
            <a:extLst>
              <a:ext uri="{FF2B5EF4-FFF2-40B4-BE49-F238E27FC236}">
                <a16:creationId xmlns:a16="http://schemas.microsoft.com/office/drawing/2014/main" id="{C865C17A-0388-40ED-8915-15157720E7F5}"/>
              </a:ext>
            </a:extLst>
          </p:cNvPr>
          <p:cNvSpPr>
            <a:spLocks noChangeArrowheads="1"/>
          </p:cNvSpPr>
          <p:nvPr/>
        </p:nvSpPr>
        <p:spPr bwMode="auto">
          <a:xfrm>
            <a:off x="60960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Basic Foam Principles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8FA8C9-7A69-43C2-92CF-400806F21856}"/>
              </a:ext>
            </a:extLst>
          </p:cNvPr>
          <p:cNvSpPr>
            <a:spLocks noGrp="1"/>
          </p:cNvSpPr>
          <p:nvPr>
            <p:ph type="title"/>
          </p:nvPr>
        </p:nvSpPr>
        <p:spPr>
          <a:xfrm>
            <a:off x="609600" y="0"/>
            <a:ext cx="9220200" cy="838200"/>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Characteristics</a:t>
            </a:r>
          </a:p>
        </p:txBody>
      </p:sp>
      <p:graphicFrame>
        <p:nvGraphicFramePr>
          <p:cNvPr id="3" name="Table 2">
            <a:extLst>
              <a:ext uri="{FF2B5EF4-FFF2-40B4-BE49-F238E27FC236}">
                <a16:creationId xmlns:a16="http://schemas.microsoft.com/office/drawing/2014/main" id="{3A595FAD-17EC-4682-93D0-6A3E81134D9C}"/>
              </a:ext>
            </a:extLst>
          </p:cNvPr>
          <p:cNvGraphicFramePr>
            <a:graphicFrameLocks noGrp="1"/>
          </p:cNvGraphicFramePr>
          <p:nvPr/>
        </p:nvGraphicFramePr>
        <p:xfrm>
          <a:off x="1905000" y="1600200"/>
          <a:ext cx="8382000" cy="3986215"/>
        </p:xfrm>
        <a:graphic>
          <a:graphicData uri="http://schemas.openxmlformats.org/drawingml/2006/table">
            <a:tbl>
              <a:tblPr/>
              <a:tblGrid>
                <a:gridCol w="1530553">
                  <a:extLst>
                    <a:ext uri="{9D8B030D-6E8A-4147-A177-3AD203B41FA5}">
                      <a16:colId xmlns:a16="http://schemas.microsoft.com/office/drawing/2014/main" val="20000"/>
                    </a:ext>
                  </a:extLst>
                </a:gridCol>
                <a:gridCol w="1312621">
                  <a:extLst>
                    <a:ext uri="{9D8B030D-6E8A-4147-A177-3AD203B41FA5}">
                      <a16:colId xmlns:a16="http://schemas.microsoft.com/office/drawing/2014/main" val="20001"/>
                    </a:ext>
                  </a:extLst>
                </a:gridCol>
                <a:gridCol w="1822247">
                  <a:extLst>
                    <a:ext uri="{9D8B030D-6E8A-4147-A177-3AD203B41FA5}">
                      <a16:colId xmlns:a16="http://schemas.microsoft.com/office/drawing/2014/main" val="20002"/>
                    </a:ext>
                  </a:extLst>
                </a:gridCol>
                <a:gridCol w="1312621">
                  <a:extLst>
                    <a:ext uri="{9D8B030D-6E8A-4147-A177-3AD203B41FA5}">
                      <a16:colId xmlns:a16="http://schemas.microsoft.com/office/drawing/2014/main" val="20003"/>
                    </a:ext>
                  </a:extLst>
                </a:gridCol>
                <a:gridCol w="1093013">
                  <a:extLst>
                    <a:ext uri="{9D8B030D-6E8A-4147-A177-3AD203B41FA5}">
                      <a16:colId xmlns:a16="http://schemas.microsoft.com/office/drawing/2014/main" val="20004"/>
                    </a:ext>
                  </a:extLst>
                </a:gridCol>
                <a:gridCol w="1310945">
                  <a:extLst>
                    <a:ext uri="{9D8B030D-6E8A-4147-A177-3AD203B41FA5}">
                      <a16:colId xmlns:a16="http://schemas.microsoft.com/office/drawing/2014/main" val="20005"/>
                    </a:ext>
                  </a:extLst>
                </a:gridCol>
              </a:tblGrid>
              <a:tr h="647580">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Property</a:t>
                      </a:r>
                      <a:endParaRPr lang="en-US" sz="12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Protein</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Fluoroprotein</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AFFF</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FFFP</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AR-AFFF</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546845">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Knockdown</a:t>
                      </a:r>
                      <a:endParaRPr lang="en-US" sz="12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Fair</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4464">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Heat Resistance</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Fair</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5413">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Fuel Tolerance</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Fair</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Moderate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4464">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Vapor Suppression</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39227">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Alcohol Tolerance</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None</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None</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None</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None</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Excellent</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8222">
                <a:tc gridSpan="6">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Source: National Foam</a:t>
                      </a:r>
                    </a:p>
                  </a:txBody>
                  <a:tcPr marT="45715" marB="4571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13C6910-F79B-4F2B-B6E5-E20B70F48F20}"/>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38915" name="Rectangle 3">
            <a:extLst>
              <a:ext uri="{FF2B5EF4-FFF2-40B4-BE49-F238E27FC236}">
                <a16:creationId xmlns:a16="http://schemas.microsoft.com/office/drawing/2014/main" id="{31BF40FE-4C5B-41DC-BE2C-AE9506502947}"/>
              </a:ext>
            </a:extLst>
          </p:cNvPr>
          <p:cNvSpPr>
            <a:spLocks noGrp="1"/>
          </p:cNvSpPr>
          <p:nvPr>
            <p:ph type="body" sz="half" idx="1"/>
          </p:nvPr>
        </p:nvSpPr>
        <p:spPr>
          <a:xfrm>
            <a:off x="609600" y="1600200"/>
            <a:ext cx="59436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2" eaLnBrk="1" hangingPunct="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Concentration levels:</a:t>
            </a:r>
          </a:p>
          <a:p>
            <a:pPr lvl="3" eaLnBrk="1" hangingPunct="1">
              <a:lnSpc>
                <a:spcPct val="90000"/>
              </a:lnSpc>
              <a:buFont typeface="Arial" panose="020B0604020202020204" pitchFamily="34" charset="0"/>
              <a:buChar char="•"/>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Hydrocarbons - 3%</a:t>
            </a:r>
          </a:p>
          <a:p>
            <a:pPr lvl="3" eaLnBrk="1" hangingPunct="1">
              <a:lnSpc>
                <a:spcPct val="90000"/>
              </a:lnSpc>
              <a:buFont typeface="Arial" panose="020B0604020202020204" pitchFamily="34" charset="0"/>
              <a:buChar char="•"/>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solvents - 6%</a:t>
            </a:r>
          </a:p>
          <a:p>
            <a:pPr lvl="2" eaLnBrk="1" hangingPunct="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systems:</a:t>
            </a:r>
          </a:p>
          <a:p>
            <a:pPr lvl="3" eaLnBrk="1" hangingPunct="1">
              <a:lnSpc>
                <a:spcPct val="90000"/>
              </a:lnSpc>
              <a:buFont typeface="Arial" panose="020B0604020202020204" pitchFamily="34" charset="0"/>
              <a:buChar char="•"/>
            </a:pPr>
            <a:r>
              <a:rPr lang="en-US" altLang="en-US" sz="24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endPar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4" eaLnBrk="1" hangingPunct="1">
              <a:lnSpc>
                <a:spcPct val="90000"/>
              </a:lnSpc>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In-line </a:t>
            </a:r>
            <a:r>
              <a:rPr lang="en-US" altLang="en-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have advantages</a:t>
            </a:r>
          </a:p>
        </p:txBody>
      </p:sp>
      <p:pic>
        <p:nvPicPr>
          <p:cNvPr id="38920" name="Picture 18" descr="In-Line-Indicator_EERC-No-C">
            <a:extLst>
              <a:ext uri="{FF2B5EF4-FFF2-40B4-BE49-F238E27FC236}">
                <a16:creationId xmlns:a16="http://schemas.microsoft.com/office/drawing/2014/main" id="{F0971AD4-132A-437F-B6DA-BAE86FE45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87480">
            <a:off x="7339995" y="1479143"/>
            <a:ext cx="3984625" cy="21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4" descr="In-Line-Eductor_EERC-No-Copyright">
            <a:extLst>
              <a:ext uri="{FF2B5EF4-FFF2-40B4-BE49-F238E27FC236}">
                <a16:creationId xmlns:a16="http://schemas.microsoft.com/office/drawing/2014/main" id="{0D00AF07-1794-4EFA-B2AD-159F40E08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95667">
            <a:off x="7878158" y="3520159"/>
            <a:ext cx="3504871"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37CD5250-6F5C-4C00-B546-AE4E0F3EE966}"/>
              </a:ext>
            </a:extLst>
          </p:cNvPr>
          <p:cNvCxnSpPr>
            <a:cxnSpLocks/>
          </p:cNvCxnSpPr>
          <p:nvPr/>
        </p:nvCxnSpPr>
        <p:spPr>
          <a:xfrm flipV="1">
            <a:off x="3962400" y="3825081"/>
            <a:ext cx="3574605" cy="594520"/>
          </a:xfrm>
          <a:prstGeom prst="straightConnector1">
            <a:avLst/>
          </a:prstGeom>
          <a:ln w="254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2701C44-DFDB-4247-9FA0-AA199530AD61}"/>
              </a:ext>
            </a:extLst>
          </p:cNvPr>
          <p:cNvCxnSpPr>
            <a:cxnSpLocks/>
          </p:cNvCxnSpPr>
          <p:nvPr/>
        </p:nvCxnSpPr>
        <p:spPr>
          <a:xfrm>
            <a:off x="3886200" y="4419601"/>
            <a:ext cx="3505200" cy="76199"/>
          </a:xfrm>
          <a:prstGeom prst="straightConnector1">
            <a:avLst/>
          </a:prstGeom>
          <a:ln w="254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35EE3F7-43A6-483A-B998-A95FF2ABC754}"/>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40963" name="Rectangle 3">
            <a:extLst>
              <a:ext uri="{FF2B5EF4-FFF2-40B4-BE49-F238E27FC236}">
                <a16:creationId xmlns:a16="http://schemas.microsoft.com/office/drawing/2014/main" id="{A4467443-74C7-4706-92B8-76B390C62B21}"/>
              </a:ext>
            </a:extLst>
          </p:cNvPr>
          <p:cNvSpPr>
            <a:spLocks noGrp="1"/>
          </p:cNvSpPr>
          <p:nvPr>
            <p:ph type="body" sz="half" idx="1"/>
          </p:nvPr>
        </p:nvSpPr>
        <p:spPr>
          <a:xfrm>
            <a:off x="609600" y="1600200"/>
            <a:ext cx="60198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systems:</a:t>
            </a:r>
          </a:p>
          <a:p>
            <a:pPr lvl="2" eaLnBrk="1" hangingPunct="1">
              <a:lnSpc>
                <a:spcPct val="90000"/>
              </a:lnSpc>
            </a:pPr>
            <a:r>
              <a:rPr lang="en-US" altLang="en-US"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Bypass </a:t>
            </a:r>
            <a:r>
              <a:rPr lang="en-US" altLang="en-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Common </a:t>
            </a:r>
            <a:r>
              <a:rPr lang="en-US" altLang="en-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a:t>
            </a: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failures</a:t>
            </a:r>
          </a:p>
        </p:txBody>
      </p:sp>
      <p:pic>
        <p:nvPicPr>
          <p:cNvPr id="40967" name="Picture 10" descr="Bypass-Eductor_EERC-No-Copy">
            <a:extLst>
              <a:ext uri="{FF2B5EF4-FFF2-40B4-BE49-F238E27FC236}">
                <a16:creationId xmlns:a16="http://schemas.microsoft.com/office/drawing/2014/main" id="{3E9E1121-AFB1-4CCE-A151-4FDA85E68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0"/>
            <a:ext cx="4216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B1E88603-A482-444A-921A-2768140C09E1}"/>
              </a:ext>
            </a:extLst>
          </p:cNvPr>
          <p:cNvCxnSpPr>
            <a:cxnSpLocks/>
          </p:cNvCxnSpPr>
          <p:nvPr/>
        </p:nvCxnSpPr>
        <p:spPr>
          <a:xfrm flipV="1">
            <a:off x="4674430" y="3429000"/>
            <a:ext cx="2183570" cy="1"/>
          </a:xfrm>
          <a:prstGeom prst="straightConnector1">
            <a:avLst/>
          </a:prstGeom>
          <a:ln w="25400">
            <a:solidFill>
              <a:srgbClr val="FFB005"/>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3766CAE-5A31-489E-A55E-3FF514D2A53B}"/>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43011" name="Rectangle 3">
            <a:extLst>
              <a:ext uri="{FF2B5EF4-FFF2-40B4-BE49-F238E27FC236}">
                <a16:creationId xmlns:a16="http://schemas.microsoft.com/office/drawing/2014/main" id="{F180F0F9-33E3-47F0-9A05-7822820CF4DF}"/>
              </a:ext>
            </a:extLst>
          </p:cNvPr>
          <p:cNvSpPr>
            <a:spLocks noGrp="1"/>
          </p:cNvSpPr>
          <p:nvPr>
            <p:ph type="body" sz="half" idx="1"/>
          </p:nvPr>
        </p:nvSpPr>
        <p:spPr>
          <a:xfrm>
            <a:off x="609600" y="1600200"/>
            <a:ext cx="10972800" cy="2109788"/>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nozzles</a:t>
            </a:r>
          </a:p>
          <a:p>
            <a:pPr lvl="3" eaLnBrk="1" hangingPunct="1">
              <a:lnSpc>
                <a:spcPct val="90000"/>
              </a:lnSpc>
              <a:buFont typeface="Arial" panose="020B0604020202020204" pitchFamily="34" charset="0"/>
              <a:buChar char="•"/>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nozzles have advantages</a:t>
            </a:r>
          </a:p>
        </p:txBody>
      </p:sp>
      <p:pic>
        <p:nvPicPr>
          <p:cNvPr id="43013" name="Picture 5" descr="foam proportioning nozzles with air-aspirator">
            <a:extLst>
              <a:ext uri="{FF2B5EF4-FFF2-40B4-BE49-F238E27FC236}">
                <a16:creationId xmlns:a16="http://schemas.microsoft.com/office/drawing/2014/main" id="{4B8DD1DC-5CC4-420C-9C24-EF7253865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7" y="3124200"/>
            <a:ext cx="5940425" cy="23812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DA782C1-A3A6-43E1-A49D-08F8D6B954EB}"/>
              </a:ext>
            </a:extLst>
          </p:cNvPr>
          <p:cNvSpPr>
            <a:spLocks noGrp="1"/>
          </p:cNvSpPr>
          <p:nvPr>
            <p:ph type="title"/>
          </p:nvPr>
        </p:nvSpPr>
        <p:spPr>
          <a:xfrm>
            <a:off x="609600" y="0"/>
            <a:ext cx="91440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Hydrant with Foam Nozzle</a:t>
            </a:r>
          </a:p>
        </p:txBody>
      </p:sp>
      <p:pic>
        <p:nvPicPr>
          <p:cNvPr id="45059" name="Picture 4" descr="Hydrant with Foam Nozzle Picture 01">
            <a:extLst>
              <a:ext uri="{FF2B5EF4-FFF2-40B4-BE49-F238E27FC236}">
                <a16:creationId xmlns:a16="http://schemas.microsoft.com/office/drawing/2014/main" id="{076F0807-E31A-4525-981C-332839208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0" y="1277143"/>
            <a:ext cx="7136780" cy="43037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EE0C3AEC-0DE0-427E-9B7E-B554B917872B}"/>
              </a:ext>
            </a:extLst>
          </p:cNvPr>
          <p:cNvSpPr>
            <a:spLocks noGrp="1"/>
          </p:cNvSpPr>
          <p:nvPr>
            <p:ph type="title"/>
          </p:nvPr>
        </p:nvSpPr>
        <p:spPr>
          <a:xfrm>
            <a:off x="609600" y="-15875"/>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47107" name="Rectangle 3">
            <a:extLst>
              <a:ext uri="{FF2B5EF4-FFF2-40B4-BE49-F238E27FC236}">
                <a16:creationId xmlns:a16="http://schemas.microsoft.com/office/drawing/2014/main" id="{F5301E31-F316-414E-82FE-2C51DBC1799B}"/>
              </a:ext>
            </a:extLst>
          </p:cNvPr>
          <p:cNvSpPr>
            <a:spLocks noGrp="1"/>
          </p:cNvSpPr>
          <p:nvPr>
            <p:ph type="body" sz="half" idx="1"/>
          </p:nvPr>
        </p:nvSpPr>
        <p:spPr>
          <a:xfrm>
            <a:off x="609600" y="1609725"/>
            <a:ext cx="6553200" cy="2352675"/>
          </a:xfrm>
        </p:spPr>
        <p:txBody>
          <a:bodyPr/>
          <a:lstStyle/>
          <a:p>
            <a:pPr marL="0" indent="0" eaLnBrk="1" hangingPunct="1">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nozzles</a:t>
            </a:r>
          </a:p>
          <a:p>
            <a:pPr lvl="2" eaLnBrk="1" hangingPunct="1">
              <a:lnSpc>
                <a:spcPct val="9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Air aspirating</a:t>
            </a:r>
          </a:p>
          <a:p>
            <a:pPr lvl="2" eaLnBrk="1" hangingPunct="1">
              <a:lnSpc>
                <a:spcPct val="9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Non-air aspirating</a:t>
            </a:r>
          </a:p>
        </p:txBody>
      </p:sp>
      <p:pic>
        <p:nvPicPr>
          <p:cNvPr id="47108" name="Picture 8" descr="1">
            <a:extLst>
              <a:ext uri="{FF2B5EF4-FFF2-40B4-BE49-F238E27FC236}">
                <a16:creationId xmlns:a16="http://schemas.microsoft.com/office/drawing/2014/main" id="{004F3F66-A339-4FFA-BF0C-612406232BC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543801" y="4047586"/>
            <a:ext cx="3653192" cy="1133468"/>
          </a:xfrm>
          <a:ln>
            <a:solidFill>
              <a:schemeClr val="tx1"/>
            </a:solidFill>
            <a:miter lim="800000"/>
            <a:headEnd/>
            <a:tailEnd/>
          </a:ln>
          <a:effectLst>
            <a:outerShdw blurRad="50800" dist="38100" dir="2700000" algn="tl" rotWithShape="0">
              <a:prstClr val="black">
                <a:alpha val="40000"/>
              </a:prstClr>
            </a:outerShdw>
          </a:effectLst>
        </p:spPr>
      </p:pic>
      <p:pic>
        <p:nvPicPr>
          <p:cNvPr id="47110" name="Picture 12" descr="air aspirating nozzles">
            <a:extLst>
              <a:ext uri="{FF2B5EF4-FFF2-40B4-BE49-F238E27FC236}">
                <a16:creationId xmlns:a16="http://schemas.microsoft.com/office/drawing/2014/main" id="{71075833-672D-428A-94D1-DF3C45459E1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43800" y="1598002"/>
            <a:ext cx="3653193" cy="2068512"/>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9EED410-804C-49CE-8FB9-6BC39B055323}"/>
              </a:ext>
            </a:extLst>
          </p:cNvPr>
          <p:cNvSpPr>
            <a:spLocks noGrp="1"/>
          </p:cNvSpPr>
          <p:nvPr>
            <p:ph type="title"/>
          </p:nvPr>
        </p:nvSpPr>
        <p:spPr>
          <a:xfrm>
            <a:off x="609600" y="0"/>
            <a:ext cx="96012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12291" name="Rectangle 3">
            <a:extLst>
              <a:ext uri="{FF2B5EF4-FFF2-40B4-BE49-F238E27FC236}">
                <a16:creationId xmlns:a16="http://schemas.microsoft.com/office/drawing/2014/main" id="{98A134B2-E22B-4484-BDA0-87C36E589583}"/>
              </a:ext>
            </a:extLst>
          </p:cNvPr>
          <p:cNvSpPr>
            <a:spLocks noGrp="1"/>
          </p:cNvSpPr>
          <p:nvPr>
            <p:ph idx="1"/>
          </p:nvPr>
        </p:nvSpPr>
        <p:spPr>
          <a:xfrm>
            <a:off x="609600" y="1600200"/>
            <a:ext cx="10972800" cy="342900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develop firefighting strategies &amp; foam-use tactics for controlling &amp; fighting fires associated with flammable liquid hazards of ethanol-blended fuels.  </a:t>
            </a:r>
          </a:p>
        </p:txBody>
      </p:sp>
      <p:pic>
        <p:nvPicPr>
          <p:cNvPr id="3" name="Picture 2">
            <a:extLst>
              <a:ext uri="{FF2B5EF4-FFF2-40B4-BE49-F238E27FC236}">
                <a16:creationId xmlns:a16="http://schemas.microsoft.com/office/drawing/2014/main" id="{50E10C83-0382-4AA3-8487-0F6D5D2D94EE}"/>
              </a:ext>
            </a:extLst>
          </p:cNvPr>
          <p:cNvPicPr>
            <a:picLocks noChangeAspect="1"/>
          </p:cNvPicPr>
          <p:nvPr/>
        </p:nvPicPr>
        <p:blipFill rotWithShape="1">
          <a:blip r:embed="rId3"/>
          <a:srcRect l="2736" t="15952" r="4485" b="5422"/>
          <a:stretch/>
        </p:blipFill>
        <p:spPr>
          <a:xfrm>
            <a:off x="3467100" y="2914291"/>
            <a:ext cx="5257800" cy="2876909"/>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84BDEEB-4A50-4046-89FB-AC478DF153AA}"/>
              </a:ext>
            </a:extLst>
          </p:cNvPr>
          <p:cNvSpPr>
            <a:spLocks noGrp="1"/>
          </p:cNvSpPr>
          <p:nvPr>
            <p:ph type="title"/>
          </p:nvPr>
        </p:nvSpPr>
        <p:spPr>
          <a:xfrm>
            <a:off x="609600" y="0"/>
            <a:ext cx="9525000" cy="8890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Trailer</a:t>
            </a:r>
          </a:p>
        </p:txBody>
      </p:sp>
      <p:pic>
        <p:nvPicPr>
          <p:cNvPr id="49155" name="Picture 4" descr="Alexandria FD Foam Trailer">
            <a:extLst>
              <a:ext uri="{FF2B5EF4-FFF2-40B4-BE49-F238E27FC236}">
                <a16:creationId xmlns:a16="http://schemas.microsoft.com/office/drawing/2014/main" id="{DBAD6DB4-C72A-4FBD-B94E-1F2C30B37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5400"/>
            <a:ext cx="6340475" cy="448611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8D0B166-B499-456F-88BD-68DF084A34C0}"/>
              </a:ext>
            </a:extLst>
          </p:cNvPr>
          <p:cNvSpPr>
            <a:spLocks noGrp="1"/>
          </p:cNvSpPr>
          <p:nvPr>
            <p:ph type="title"/>
          </p:nvPr>
        </p:nvSpPr>
        <p:spPr>
          <a:xfrm>
            <a:off x="609600" y="76200"/>
            <a:ext cx="9829800" cy="762000"/>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Specialized Foam Equipment</a:t>
            </a:r>
            <a:endPar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1203" name="Content Placeholder 3">
            <a:extLst>
              <a:ext uri="{FF2B5EF4-FFF2-40B4-BE49-F238E27FC236}">
                <a16:creationId xmlns:a16="http://schemas.microsoft.com/office/drawing/2014/main" id="{D2A2D363-4295-48E0-B66A-2896321165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7300" y="1447800"/>
            <a:ext cx="4267200" cy="3448872"/>
          </a:xfrm>
          <a:ln>
            <a:solidFill>
              <a:schemeClr val="tx1"/>
            </a:solidFill>
            <a:miter lim="800000"/>
            <a:headEnd/>
            <a:tailEnd/>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13593BB9-ED5D-44B9-B1D2-0DC6704A6420}"/>
              </a:ext>
            </a:extLst>
          </p:cNvPr>
          <p:cNvPicPr>
            <a:picLocks noChangeAspect="1"/>
          </p:cNvPicPr>
          <p:nvPr/>
        </p:nvPicPr>
        <p:blipFill rotWithShape="1">
          <a:blip r:embed="rId4"/>
          <a:srcRect l="699" t="1916" r="5594" b="6776"/>
          <a:stretch/>
        </p:blipFill>
        <p:spPr>
          <a:xfrm>
            <a:off x="6346925" y="1447800"/>
            <a:ext cx="4587775" cy="3406593"/>
          </a:xfrm>
          <a:prstGeom prst="rect">
            <a:avLst/>
          </a:prstGeom>
          <a:ln>
            <a:solidFill>
              <a:srgbClr val="000000"/>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5A5721C-7299-4FAE-B4E7-852630B74D5B}"/>
              </a:ext>
            </a:extLst>
          </p:cNvPr>
          <p:cNvSpPr txBox="1"/>
          <p:nvPr/>
        </p:nvSpPr>
        <p:spPr>
          <a:xfrm>
            <a:off x="1676400" y="4953000"/>
            <a:ext cx="3962400" cy="457200"/>
          </a:xfrm>
          <a:prstGeom prst="rect">
            <a:avLst/>
          </a:prstGeom>
          <a:noFill/>
        </p:spPr>
        <p:txBody>
          <a:bodyPr wrap="square" rtlCol="0">
            <a:spAutoFit/>
          </a:bodyPr>
          <a:lstStyle/>
          <a:p>
            <a:r>
              <a:rPr lang="en-US" altLang="en-US" dirty="0">
                <a:solidFill>
                  <a:prstClr val="white"/>
                </a:solidFill>
              </a:rPr>
              <a:t>4,000 GPM – 475’ reach</a:t>
            </a:r>
            <a:endParaRPr lang="en-US" dirty="0"/>
          </a:p>
        </p:txBody>
      </p:sp>
      <p:sp>
        <p:nvSpPr>
          <p:cNvPr id="4" name="TextBox 3">
            <a:extLst>
              <a:ext uri="{FF2B5EF4-FFF2-40B4-BE49-F238E27FC236}">
                <a16:creationId xmlns:a16="http://schemas.microsoft.com/office/drawing/2014/main" id="{172C2BE3-F060-4852-A926-A36BBAC0D666}"/>
              </a:ext>
            </a:extLst>
          </p:cNvPr>
          <p:cNvSpPr txBox="1"/>
          <p:nvPr/>
        </p:nvSpPr>
        <p:spPr>
          <a:xfrm>
            <a:off x="7315200" y="4884003"/>
            <a:ext cx="2971800" cy="830997"/>
          </a:xfrm>
          <a:prstGeom prst="rect">
            <a:avLst/>
          </a:prstGeom>
          <a:noFill/>
        </p:spPr>
        <p:txBody>
          <a:bodyPr wrap="square" rtlCol="0">
            <a:spAutoFit/>
          </a:bodyPr>
          <a:lstStyle/>
          <a:p>
            <a:r>
              <a:rPr lang="en-US" altLang="en-US" dirty="0">
                <a:solidFill>
                  <a:prstClr val="white"/>
                </a:solidFill>
              </a:rPr>
              <a:t>300 gal. AR-AFFF &amp;                                   600 gal. water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1ADB056-02E7-4EBF-9A80-C4D68D3AB8A4}"/>
              </a:ext>
            </a:extLst>
          </p:cNvPr>
          <p:cNvSpPr>
            <a:spLocks noGrp="1"/>
          </p:cNvSpPr>
          <p:nvPr>
            <p:ph type="title"/>
          </p:nvPr>
        </p:nvSpPr>
        <p:spPr>
          <a:xfrm>
            <a:off x="609600" y="0"/>
            <a:ext cx="90678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29699" name="Rectangle 3">
            <a:extLst>
              <a:ext uri="{FF2B5EF4-FFF2-40B4-BE49-F238E27FC236}">
                <a16:creationId xmlns:a16="http://schemas.microsoft.com/office/drawing/2014/main" id="{6369107E-8D90-425A-891D-5DE39F42402F}"/>
              </a:ext>
            </a:extLst>
          </p:cNvPr>
          <p:cNvSpPr>
            <a:spLocks noGrp="1" noChangeArrowheads="1"/>
          </p:cNvSpPr>
          <p:nvPr>
            <p:ph idx="1"/>
          </p:nvPr>
        </p:nvSpPr>
        <p:spPr>
          <a:xfrm>
            <a:off x="609600" y="1600200"/>
            <a:ext cx="10896600" cy="4449763"/>
          </a:xfrm>
        </p:spPr>
        <p:txBody>
          <a:bodyPr/>
          <a:lstStyle/>
          <a:p>
            <a:pPr marL="0" indent="0" eaLnBrk="1" hangingPunct="1">
              <a:lnSpc>
                <a:spcPct val="90000"/>
              </a:lnSpc>
              <a:buFont typeface="Arial" panose="020B0604020202020204" pitchFamily="34" charset="0"/>
              <a:buNone/>
              <a:defRPr/>
            </a:pPr>
            <a:r>
              <a:rPr lang="en-US" altLang="en-US" sz="2800" dirty="0">
                <a:solidFill>
                  <a:schemeClr val="bg1"/>
                </a:solidFill>
                <a:latin typeface="Arial" charset="0"/>
                <a:ea typeface="ＭＳ Ｐゴシック" pitchFamily="34" charset="-128"/>
                <a:cs typeface="Arial" charset="0"/>
              </a:rPr>
              <a:t>Application techniques: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Never plunge foam directly into the fuel</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Bounce-off:</a:t>
            </a:r>
          </a:p>
          <a:p>
            <a:pPr lvl="2"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Effective if there is an object in/ behind spill area</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Bank-in:</a:t>
            </a:r>
          </a:p>
          <a:p>
            <a:pPr lvl="2"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Particularly effective with non-air aspirating fog nozzles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Rain-down:</a:t>
            </a:r>
          </a:p>
          <a:p>
            <a:pPr lvl="2"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An alternative application technique is the rain-down method. The nozzle is elevated and the foam is allowed to fall over the spill as gently as possible</a:t>
            </a:r>
          </a:p>
          <a:p>
            <a:pPr marL="914400" lvl="2" indent="0" eaLnBrk="1" hangingPunct="1">
              <a:lnSpc>
                <a:spcPct val="90000"/>
              </a:lnSpc>
              <a:buFont typeface="Arial" panose="020B0604020202020204" pitchFamily="34" charset="0"/>
              <a:buNone/>
              <a:defRPr/>
            </a:pPr>
            <a:endParaRPr lang="en-US" altLang="en-US" sz="2300" dirty="0">
              <a:solidFill>
                <a:schemeClr val="bg1"/>
              </a:solidFill>
              <a:latin typeface="Arial" charset="0"/>
              <a:ea typeface="ＭＳ Ｐゴシック" pitchFamily="34" charset="-128"/>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BD3A455-E737-496C-82E9-273739DCF358}"/>
              </a:ext>
            </a:extLst>
          </p:cNvPr>
          <p:cNvSpPr>
            <a:spLocks noGrp="1"/>
          </p:cNvSpPr>
          <p:nvPr>
            <p:ph type="title" sz="quarter"/>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pic>
        <p:nvPicPr>
          <p:cNvPr id="55299" name="Content Placeholder 3">
            <a:extLst>
              <a:ext uri="{FF2B5EF4-FFF2-40B4-BE49-F238E27FC236}">
                <a16:creationId xmlns:a16="http://schemas.microsoft.com/office/drawing/2014/main" id="{DEA77AB2-B161-4632-82B4-3079AFA2943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l="433" t="581" r="758" b="1234"/>
          <a:stretch>
            <a:fillRect/>
          </a:stretch>
        </p:blipFill>
        <p:spPr>
          <a:xfrm>
            <a:off x="2971800" y="1247531"/>
            <a:ext cx="2892425" cy="2146300"/>
          </a:xfrm>
          <a:ln>
            <a:solidFill>
              <a:schemeClr val="tx1"/>
            </a:solidFill>
            <a:miter lim="800000"/>
            <a:headEnd/>
            <a:tailEnd/>
          </a:ln>
          <a:effectLst>
            <a:outerShdw blurRad="50800" dist="38100" dir="2700000" algn="tl" rotWithShape="0">
              <a:prstClr val="black">
                <a:alpha val="40000"/>
              </a:prstClr>
            </a:outerShdw>
          </a:effectLst>
        </p:spPr>
      </p:pic>
      <p:pic>
        <p:nvPicPr>
          <p:cNvPr id="55300" name="Content Placeholder 5">
            <a:extLst>
              <a:ext uri="{FF2B5EF4-FFF2-40B4-BE49-F238E27FC236}">
                <a16:creationId xmlns:a16="http://schemas.microsoft.com/office/drawing/2014/main" id="{5C68238C-0431-40F5-B1EE-E03AAF5313A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l="323" r="1111" b="835"/>
          <a:stretch>
            <a:fillRect/>
          </a:stretch>
        </p:blipFill>
        <p:spPr>
          <a:xfrm>
            <a:off x="6343726" y="3581400"/>
            <a:ext cx="2887663" cy="2170113"/>
          </a:xfrm>
          <a:ln>
            <a:solidFill>
              <a:schemeClr val="tx1"/>
            </a:solidFill>
            <a:miter lim="800000"/>
            <a:headEnd/>
            <a:tailEnd/>
          </a:ln>
          <a:effectLst>
            <a:outerShdw blurRad="50800" dist="38100" dir="2700000" algn="tl" rotWithShape="0">
              <a:prstClr val="black">
                <a:alpha val="40000"/>
              </a:prstClr>
            </a:outerShdw>
          </a:effectLst>
        </p:spPr>
      </p:pic>
      <p:pic>
        <p:nvPicPr>
          <p:cNvPr id="55301" name="Content Placeholder 8">
            <a:extLst>
              <a:ext uri="{FF2B5EF4-FFF2-40B4-BE49-F238E27FC236}">
                <a16:creationId xmlns:a16="http://schemas.microsoft.com/office/drawing/2014/main" id="{EBEF8F3F-2833-4D40-8B99-E1D4D01C78E1}"/>
              </a:ext>
            </a:extLst>
          </p:cNvPr>
          <p:cNvPicPr>
            <a:picLocks noGrp="1" noChangeAspect="1"/>
          </p:cNvPicPr>
          <p:nvPr>
            <p:ph sz="quarter" idx="2"/>
          </p:nvPr>
        </p:nvPicPr>
        <p:blipFill>
          <a:blip r:embed="rId5">
            <a:extLst>
              <a:ext uri="{28A0092B-C50C-407E-A947-70E740481C1C}">
                <a14:useLocalDpi xmlns:a14="http://schemas.microsoft.com/office/drawing/2010/main" val="0"/>
              </a:ext>
            </a:extLst>
          </a:blip>
          <a:srcRect l="325" t="543" r="1003" b="1089"/>
          <a:stretch>
            <a:fillRect/>
          </a:stretch>
        </p:blipFill>
        <p:spPr>
          <a:xfrm>
            <a:off x="6332537" y="1242768"/>
            <a:ext cx="2887663" cy="2151063"/>
          </a:xfrm>
          <a:ln>
            <a:solidFill>
              <a:schemeClr val="tx1"/>
            </a:solidFill>
            <a:miter lim="800000"/>
            <a:headEnd/>
            <a:tailEnd/>
          </a:ln>
          <a:effectLst>
            <a:outerShdw blurRad="50800" dist="38100" dir="2700000" algn="tl" rotWithShape="0">
              <a:prstClr val="black">
                <a:alpha val="40000"/>
              </a:prstClr>
            </a:outerShdw>
          </a:effectLst>
        </p:spPr>
      </p:pic>
      <p:pic>
        <p:nvPicPr>
          <p:cNvPr id="55302" name="Content Placeholder 10">
            <a:extLst>
              <a:ext uri="{FF2B5EF4-FFF2-40B4-BE49-F238E27FC236}">
                <a16:creationId xmlns:a16="http://schemas.microsoft.com/office/drawing/2014/main" id="{337C60D5-2F6C-4E6E-BAD9-4542A9FE775C}"/>
              </a:ext>
            </a:extLst>
          </p:cNvPr>
          <p:cNvPicPr>
            <a:picLocks noGrp="1" noChangeAspect="1"/>
          </p:cNvPicPr>
          <p:nvPr>
            <p:ph sz="quarter" idx="3"/>
          </p:nvPr>
        </p:nvPicPr>
        <p:blipFill>
          <a:blip r:embed="rId6">
            <a:extLst>
              <a:ext uri="{28A0092B-C50C-407E-A947-70E740481C1C}">
                <a14:useLocalDpi xmlns:a14="http://schemas.microsoft.com/office/drawing/2010/main" val="0"/>
              </a:ext>
            </a:extLst>
          </a:blip>
          <a:srcRect l="758" t="2" r="975" b="1161"/>
          <a:stretch>
            <a:fillRect/>
          </a:stretch>
        </p:blipFill>
        <p:spPr>
          <a:xfrm>
            <a:off x="2968551" y="3581400"/>
            <a:ext cx="2879725" cy="2162175"/>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668DA17B-1EBE-4E8D-94C3-7FD05C954221}"/>
              </a:ext>
            </a:extLst>
          </p:cNvPr>
          <p:cNvSpPr>
            <a:spLocks noGrp="1"/>
          </p:cNvSpPr>
          <p:nvPr>
            <p:ph idx="1"/>
          </p:nvPr>
        </p:nvSpPr>
        <p:spPr>
          <a:xfrm>
            <a:off x="609600" y="1600200"/>
            <a:ext cx="5638800" cy="4876800"/>
          </a:xfrm>
        </p:spPr>
        <p:txBody>
          <a:bodyPr/>
          <a:lstStyle/>
          <a:p>
            <a:pPr marL="0" indent="0">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Principles for dealing with ethanol-blended fuels </a:t>
            </a:r>
            <a:endParaRPr lang="en-US" altLang="en-US" sz="2800" dirty="0">
              <a:solidFill>
                <a:schemeClr val="bg1"/>
              </a:solidFill>
              <a:ea typeface="ＭＳ Ｐゴシック" panose="020B0600070205080204" pitchFamily="34" charset="-128"/>
            </a:endParaRPr>
          </a:p>
          <a:p>
            <a:pPr lvl="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Only AR-AFFF or equivalent foams</a:t>
            </a:r>
          </a:p>
          <a:p>
            <a:pPr lvl="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Gentle application methods </a:t>
            </a:r>
          </a:p>
          <a:p>
            <a:pPr lvl="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Increased foam application rates</a:t>
            </a:r>
            <a:endParaRPr lang="en-US" altLang="en-US" sz="2600" dirty="0">
              <a:solidFill>
                <a:srgbClr val="FFB005"/>
              </a:solidFill>
              <a:ea typeface="ＭＳ Ｐゴシック" panose="020B0600070205080204" pitchFamily="34" charset="-128"/>
            </a:endParaRPr>
          </a:p>
        </p:txBody>
      </p:sp>
      <p:sp>
        <p:nvSpPr>
          <p:cNvPr id="57347" name="Rectangle 2">
            <a:extLst>
              <a:ext uri="{FF2B5EF4-FFF2-40B4-BE49-F238E27FC236}">
                <a16:creationId xmlns:a16="http://schemas.microsoft.com/office/drawing/2014/main" id="{CD26AEF1-0376-4A17-A473-7F231BEC6DC0}"/>
              </a:ext>
            </a:extLst>
          </p:cNvPr>
          <p:cNvSpPr>
            <a:spLocks noChangeArrowheads="1"/>
          </p:cNvSpPr>
          <p:nvPr/>
        </p:nvSpPr>
        <p:spPr bwMode="auto">
          <a:xfrm>
            <a:off x="609600" y="152400"/>
            <a:ext cx="952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Foam for Ethanol and Ethanol-</a:t>
            </a:r>
            <a:r>
              <a:rPr lang="en-US" altLang="en-US" sz="4400">
                <a:solidFill>
                  <a:schemeClr val="bg1"/>
                </a:solidFill>
                <a:latin typeface="Arial" panose="020B0604020202020204" pitchFamily="34" charset="0"/>
                <a:cs typeface="Arial" panose="020B0604020202020204" pitchFamily="34" charset="0"/>
              </a:rPr>
              <a:t>-Blended Fuels</a:t>
            </a:r>
          </a:p>
        </p:txBody>
      </p:sp>
      <p:pic>
        <p:nvPicPr>
          <p:cNvPr id="57348" name="Picture 2" descr="DSC_1307">
            <a:extLst>
              <a:ext uri="{FF2B5EF4-FFF2-40B4-BE49-F238E27FC236}">
                <a16:creationId xmlns:a16="http://schemas.microsoft.com/office/drawing/2014/main" id="{12918FAD-61D5-4D6A-A14C-A081BD58F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770" y="1828800"/>
            <a:ext cx="5216630" cy="34639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3C291D5-E827-4642-8369-1D01A05D05F0}"/>
              </a:ext>
            </a:extLst>
          </p:cNvPr>
          <p:cNvSpPr>
            <a:spLocks noGrp="1"/>
          </p:cNvSpPr>
          <p:nvPr>
            <p:ph type="title"/>
          </p:nvPr>
        </p:nvSpPr>
        <p:spPr>
          <a:xfrm>
            <a:off x="609600" y="76200"/>
            <a:ext cx="9525000" cy="14478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for Ethanol and Ethanol-</a:t>
            </a: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Blended Fuels</a:t>
            </a:r>
          </a:p>
        </p:txBody>
      </p:sp>
      <p:sp>
        <p:nvSpPr>
          <p:cNvPr id="59395" name="Rectangle 3">
            <a:extLst>
              <a:ext uri="{FF2B5EF4-FFF2-40B4-BE49-F238E27FC236}">
                <a16:creationId xmlns:a16="http://schemas.microsoft.com/office/drawing/2014/main" id="{CE6EB732-5EB3-4E81-8380-55BD949C63D7}"/>
              </a:ext>
            </a:extLst>
          </p:cNvPr>
          <p:cNvSpPr>
            <a:spLocks noGrp="1"/>
          </p:cNvSpPr>
          <p:nvPr>
            <p:ph idx="1"/>
          </p:nvPr>
        </p:nvSpPr>
        <p:spPr>
          <a:xfrm>
            <a:off x="609600" y="1600200"/>
            <a:ext cx="8382000" cy="495300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 foams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Use of Type II application techniques: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is applied indirectly to fire through fixed or semi-fixed foam chambers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Use of Type III application techniques: </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Portable monitors &amp; hand lines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Effective only when deflected off surfaces</a:t>
            </a:r>
          </a:p>
          <a:p>
            <a:pPr lvl="2" eaLnBrk="1" hangingPunct="1">
              <a:lnSpc>
                <a:spcPct val="90000"/>
              </a:lnSpc>
            </a:pPr>
            <a:r>
              <a:rPr lang="en-US" altLang="en-US"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Best option may be to protect surrounding exposures</a:t>
            </a:r>
          </a:p>
        </p:txBody>
      </p:sp>
      <p:pic>
        <p:nvPicPr>
          <p:cNvPr id="5" name="Picture 4" descr="A picture containing red&#10;&#10;Description generated with high confidence">
            <a:extLst>
              <a:ext uri="{FF2B5EF4-FFF2-40B4-BE49-F238E27FC236}">
                <a16:creationId xmlns:a16="http://schemas.microsoft.com/office/drawing/2014/main" id="{2506267D-7972-48E7-A06C-D340E7077DA4}"/>
              </a:ext>
            </a:extLst>
          </p:cNvPr>
          <p:cNvPicPr>
            <a:picLocks noChangeAspect="1"/>
          </p:cNvPicPr>
          <p:nvPr/>
        </p:nvPicPr>
        <p:blipFill>
          <a:blip r:embed="rId3"/>
          <a:stretch>
            <a:fillRect/>
          </a:stretch>
        </p:blipFill>
        <p:spPr>
          <a:xfrm>
            <a:off x="9258300" y="1371600"/>
            <a:ext cx="1752600" cy="175260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picture containing tree, outdoor, sky, ground&#10;&#10;Description generated with very high confidence">
            <a:extLst>
              <a:ext uri="{FF2B5EF4-FFF2-40B4-BE49-F238E27FC236}">
                <a16:creationId xmlns:a16="http://schemas.microsoft.com/office/drawing/2014/main" id="{B70CE994-2643-4FA3-AFD8-AA7A2808662A}"/>
              </a:ext>
            </a:extLst>
          </p:cNvPr>
          <p:cNvPicPr>
            <a:picLocks noChangeAspect="1"/>
          </p:cNvPicPr>
          <p:nvPr/>
        </p:nvPicPr>
        <p:blipFill>
          <a:blip r:embed="rId4"/>
          <a:stretch>
            <a:fillRect/>
          </a:stretch>
        </p:blipFill>
        <p:spPr>
          <a:xfrm>
            <a:off x="8504506" y="3248025"/>
            <a:ext cx="3124200" cy="23431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FAAF50-D9E1-4228-AF7C-624078CA8456}"/>
              </a:ext>
            </a:extLst>
          </p:cNvPr>
          <p:cNvSpPr>
            <a:spLocks noGrp="1"/>
          </p:cNvSpPr>
          <p:nvPr>
            <p:ph type="title"/>
          </p:nvPr>
        </p:nvSpPr>
        <p:spPr>
          <a:xfrm>
            <a:off x="577850" y="152400"/>
            <a:ext cx="9601200" cy="1295400"/>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Recommendations for Fire </a:t>
            </a:r>
            <a:r>
              <a:rPr lang="en-US" altLang="en-US" sz="4000" b="0">
                <a:solidFill>
                  <a:schemeClr val="bg1"/>
                </a:solidFill>
                <a:latin typeface="Arial" panose="020B0604020202020204" pitchFamily="34" charset="0"/>
                <a:ea typeface="ＭＳ Ｐゴシック" panose="020B0600070205080204" pitchFamily="34" charset="-128"/>
                <a:cs typeface="Arial" panose="020B0604020202020204" pitchFamily="34" charset="0"/>
              </a:rPr>
              <a:t>Departments</a:t>
            </a:r>
          </a:p>
        </p:txBody>
      </p:sp>
      <p:sp>
        <p:nvSpPr>
          <p:cNvPr id="63491" name="Rectangle 3">
            <a:extLst>
              <a:ext uri="{FF2B5EF4-FFF2-40B4-BE49-F238E27FC236}">
                <a16:creationId xmlns:a16="http://schemas.microsoft.com/office/drawing/2014/main" id="{AE89ACB0-0852-4400-9FA8-D180FB1BB56A}"/>
              </a:ext>
            </a:extLst>
          </p:cNvPr>
          <p:cNvSpPr>
            <a:spLocks noGrp="1"/>
          </p:cNvSpPr>
          <p:nvPr>
            <p:ph idx="1"/>
          </p:nvPr>
        </p:nvSpPr>
        <p:spPr>
          <a:xfrm>
            <a:off x="609600" y="1600200"/>
            <a:ext cx="10820400" cy="4983163"/>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 converting to AR foam concentrates</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Ensure foam is UL certified to meet NFPA standards</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Develop means of having cache of AR foam readily available:</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Mutual aid resources maybe available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D155056-4A8A-4523-B2A2-2DB5123CC10E}"/>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Application Rates</a:t>
            </a:r>
          </a:p>
        </p:txBody>
      </p:sp>
      <p:sp>
        <p:nvSpPr>
          <p:cNvPr id="61443" name="Rectangle 3">
            <a:extLst>
              <a:ext uri="{FF2B5EF4-FFF2-40B4-BE49-F238E27FC236}">
                <a16:creationId xmlns:a16="http://schemas.microsoft.com/office/drawing/2014/main" id="{B8B216CC-8DF5-4726-994D-0FC475C2D78F}"/>
              </a:ext>
            </a:extLst>
          </p:cNvPr>
          <p:cNvSpPr>
            <a:spLocks noGrp="1"/>
          </p:cNvSpPr>
          <p:nvPr>
            <p:ph idx="1"/>
          </p:nvPr>
        </p:nvSpPr>
        <p:spPr>
          <a:xfrm>
            <a:off x="609600" y="1600200"/>
            <a:ext cx="1097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application with portable application devices may require higher rates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Application device types whether portable or stationary have operational set points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application rates vary by manufacturer</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 require higher flow rate of foam to extinguish fires, suppress vapors &amp; increase emergency responder safety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Flow rates start at 2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foam/ 10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sqft</a:t>
            </a:r>
            <a:r>
              <a:rPr lang="en-US" altLang="en-US" sz="2600" baseline="30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of AR type foam (0.2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sqft</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for any ethanol-blended fuel incident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488530B-68A5-4A31-88BD-513C87D6FF59}"/>
              </a:ext>
            </a:extLst>
          </p:cNvPr>
          <p:cNvSpPr>
            <a:spLocks noGrp="1"/>
          </p:cNvSpPr>
          <p:nvPr>
            <p:ph type="title"/>
          </p:nvPr>
        </p:nvSpPr>
        <p:spPr>
          <a:xfrm>
            <a:off x="609600" y="0"/>
            <a:ext cx="9677400" cy="884238"/>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Alcohol Resistant Foam Facts</a:t>
            </a:r>
          </a:p>
        </p:txBody>
      </p:sp>
      <p:sp>
        <p:nvSpPr>
          <p:cNvPr id="65539" name="Rectangle 3">
            <a:extLst>
              <a:ext uri="{FF2B5EF4-FFF2-40B4-BE49-F238E27FC236}">
                <a16:creationId xmlns:a16="http://schemas.microsoft.com/office/drawing/2014/main" id="{56D1C825-02F4-4C45-8A3E-DE0E3722207A}"/>
              </a:ext>
            </a:extLst>
          </p:cNvPr>
          <p:cNvSpPr>
            <a:spLocks noGrp="1"/>
          </p:cNvSpPr>
          <p:nvPr>
            <p:ph idx="1"/>
          </p:nvPr>
        </p:nvSpPr>
        <p:spPr>
          <a:xfrm>
            <a:off x="609600" y="1600200"/>
            <a:ext cx="10896600" cy="4373563"/>
          </a:xfrm>
          <a:effectLst/>
        </p:spPr>
        <p:txBody>
          <a:bodyPr/>
          <a:lstStyle/>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Ensure all AR-AFFF foam supplies meet </a:t>
            </a:r>
            <a:r>
              <a:rPr lang="en-US" altLang="en-US" sz="28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UL-162</a:t>
            </a:r>
            <a:r>
              <a:rPr lang="en-US"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 </a:t>
            </a: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testing certifications &amp; so indicated in documentation &amp; stamped on containers</a:t>
            </a:r>
          </a:p>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Effective on both alcohol &amp; hydrocarbon fires</a:t>
            </a:r>
          </a:p>
          <a:p>
            <a:pPr eaLnBrk="1" hangingPunct="1">
              <a:lnSpc>
                <a:spcPct val="90000"/>
              </a:lnSpc>
              <a:defRPr/>
            </a:pPr>
            <a:r>
              <a:rPr lang="en-US" altLang="en-US" sz="28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Some have quicker knockdown abilities &amp; longer foam retention times than protein-based hydrocarbon foams</a:t>
            </a:r>
          </a:p>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can stratify; must have maintenance program for re-agitation</a:t>
            </a:r>
          </a:p>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delivery systems such as foam tanks &amp; totes cannot be shaken &amp; remixed easily</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1EA-5390-47BC-91E3-AF117A3AEFAD}"/>
              </a:ext>
            </a:extLst>
          </p:cNvPr>
          <p:cNvSpPr>
            <a:spLocks noGrp="1"/>
          </p:cNvSpPr>
          <p:nvPr>
            <p:ph type="title"/>
          </p:nvPr>
        </p:nvSpPr>
        <p:spPr>
          <a:xfrm>
            <a:off x="609600" y="0"/>
            <a:ext cx="10972800" cy="1143000"/>
          </a:xfrm>
        </p:spPr>
        <p:txBody>
          <a:bodyPr/>
          <a:lstStyle/>
          <a:p>
            <a:r>
              <a:rPr lang="en-US" altLang="en-US" sz="40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Ethanol Scene Evaluation</a:t>
            </a:r>
            <a:endParaRPr lang="en-US" sz="4000" dirty="0"/>
          </a:p>
        </p:txBody>
      </p:sp>
      <p:sp>
        <p:nvSpPr>
          <p:cNvPr id="3" name="Content Placeholder 2">
            <a:extLst>
              <a:ext uri="{FF2B5EF4-FFF2-40B4-BE49-F238E27FC236}">
                <a16:creationId xmlns:a16="http://schemas.microsoft.com/office/drawing/2014/main" id="{9A307101-B83E-4E36-9E2B-FF661FEE215D}"/>
              </a:ext>
            </a:extLst>
          </p:cNvPr>
          <p:cNvSpPr>
            <a:spLocks noGrp="1"/>
          </p:cNvSpPr>
          <p:nvPr>
            <p:ph idx="1"/>
          </p:nvPr>
        </p:nvSpPr>
        <p:spPr>
          <a:xfrm>
            <a:off x="609600" y="1600200"/>
            <a:ext cx="11125200" cy="4343401"/>
          </a:xfrm>
        </p:spPr>
        <p:txBody>
          <a:bodyPr/>
          <a:lstStyle/>
          <a:p>
            <a:pPr marL="0" indent="0" eaLnBrk="1" hangingPunct="1">
              <a:lnSpc>
                <a:spcPct val="90000"/>
              </a:lnSpc>
              <a:buNone/>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Proper scene evaluation will assist in making the right choices for  successful incident mitigation:</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Size-up</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Situation report to include addressing life safety issues and/or</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Evacuate impacted areas</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Unified Command</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hot, warm and cold zones</a:t>
            </a:r>
          </a:p>
          <a:p>
            <a:pPr marL="0" indent="0">
              <a:buNone/>
            </a:pPr>
            <a:endParaRPr lang="en-US" dirty="0"/>
          </a:p>
        </p:txBody>
      </p:sp>
    </p:spTree>
    <p:extLst>
      <p:ext uri="{BB962C8B-B14F-4D97-AF65-F5344CB8AC3E}">
        <p14:creationId xmlns:p14="http://schemas.microsoft.com/office/powerpoint/2010/main" val="306019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44BFB2-34D2-4960-AB0D-042FC9E0D560}"/>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4339" name="Rectangle 3">
            <a:extLst>
              <a:ext uri="{FF2B5EF4-FFF2-40B4-BE49-F238E27FC236}">
                <a16:creationId xmlns:a16="http://schemas.microsoft.com/office/drawing/2014/main" id="{BF6073A0-82DD-4D38-80EC-0EA36276E2FA}"/>
              </a:ext>
            </a:extLst>
          </p:cNvPr>
          <p:cNvSpPr>
            <a:spLocks noGrp="1"/>
          </p:cNvSpPr>
          <p:nvPr>
            <p:ph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Emergency responders need to be prepared for </a:t>
            </a:r>
            <a:b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incidents associated with flammable liquids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a:t>
            </a:r>
            <a:r>
              <a:rPr lang="en-US" altLang="ja-JP"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have </a:t>
            </a: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similarities to other flammable liquids but also present unique burn characteristics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Hazards associated with production, storage, &amp; transportation by cargo tank trucks &amp; rail tank cars carrying these products require special considerations</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1EA-5390-47BC-91E3-AF117A3AEFAD}"/>
              </a:ext>
            </a:extLst>
          </p:cNvPr>
          <p:cNvSpPr>
            <a:spLocks noGrp="1"/>
          </p:cNvSpPr>
          <p:nvPr>
            <p:ph type="title"/>
          </p:nvPr>
        </p:nvSpPr>
        <p:spPr>
          <a:xfrm>
            <a:off x="609600" y="0"/>
            <a:ext cx="10972800" cy="1143000"/>
          </a:xfrm>
        </p:spPr>
        <p:txBody>
          <a:bodyPr/>
          <a:lstStyle/>
          <a:p>
            <a:r>
              <a:rPr lang="en-US" altLang="en-US" sz="40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Ethanol Scene Evaluation</a:t>
            </a:r>
            <a:endParaRPr lang="en-US" sz="4000" dirty="0"/>
          </a:p>
        </p:txBody>
      </p:sp>
      <p:sp>
        <p:nvSpPr>
          <p:cNvPr id="3" name="Content Placeholder 2">
            <a:extLst>
              <a:ext uri="{FF2B5EF4-FFF2-40B4-BE49-F238E27FC236}">
                <a16:creationId xmlns:a16="http://schemas.microsoft.com/office/drawing/2014/main" id="{9A307101-B83E-4E36-9E2B-FF661FEE215D}"/>
              </a:ext>
            </a:extLst>
          </p:cNvPr>
          <p:cNvSpPr>
            <a:spLocks noGrp="1"/>
          </p:cNvSpPr>
          <p:nvPr>
            <p:ph idx="1"/>
          </p:nvPr>
        </p:nvSpPr>
        <p:spPr>
          <a:xfrm>
            <a:off x="609600" y="1600200"/>
            <a:ext cx="11125200" cy="4343401"/>
          </a:xfrm>
        </p:spPr>
        <p:txBody>
          <a:bodyPr/>
          <a:lstStyle/>
          <a:p>
            <a:pPr marL="0" indent="0" eaLnBrk="1" hangingPunct="1">
              <a:lnSpc>
                <a:spcPct val="90000"/>
              </a:lnSpc>
              <a:buNone/>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Continued - Proper scene evaluation will assist in making the right choices for a successful incident mitigation:</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Protect exposures</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Deny entry</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Assemble resources to engage in mitigation activities in staging area</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Be sure to use the application rate recommended for ethanol </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is the foam of choice</a:t>
            </a:r>
          </a:p>
          <a:p>
            <a:pPr marL="0" indent="0">
              <a:buNone/>
            </a:pPr>
            <a:endParaRPr lang="en-US" dirty="0"/>
          </a:p>
        </p:txBody>
      </p:sp>
    </p:spTree>
    <p:extLst>
      <p:ext uri="{BB962C8B-B14F-4D97-AF65-F5344CB8AC3E}">
        <p14:creationId xmlns:p14="http://schemas.microsoft.com/office/powerpoint/2010/main" val="852924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7E5ECC8E-BFD2-486C-89D4-8D7755E7A608}"/>
              </a:ext>
            </a:extLst>
          </p:cNvPr>
          <p:cNvSpPr>
            <a:spLocks noGrp="1"/>
          </p:cNvSpPr>
          <p:nvPr>
            <p:ph idx="1"/>
          </p:nvPr>
        </p:nvSpPr>
        <p:spPr>
          <a:xfrm>
            <a:off x="609600" y="1600200"/>
            <a:ext cx="10972800" cy="4602163"/>
          </a:xfrm>
        </p:spPr>
        <p:txBody>
          <a:bodyPr/>
          <a:lstStyle/>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determine the amount of foam concentrate required, you must find out the type of fuel &amp; the area of involvement</a:t>
            </a: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square footage multiplied by the application rate will give the recommended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endPar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whole formula will give the concentrate total </a:t>
            </a: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This includes the time duration for the attack &amp; percentage rate for the concentrate to be used</a:t>
            </a: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Time duration depends on the nature of the incident </a:t>
            </a:r>
          </a:p>
          <a:p>
            <a:pPr lvl="1">
              <a:lnSpc>
                <a:spcPct val="90000"/>
              </a:lnSpc>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Typical times are: </a:t>
            </a:r>
          </a:p>
          <a:p>
            <a:pPr lvl="2">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60 minutes for tanks </a:t>
            </a:r>
          </a:p>
          <a:p>
            <a:pPr lvl="2">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20 minutes for ground spills</a:t>
            </a:r>
          </a:p>
        </p:txBody>
      </p:sp>
      <p:sp>
        <p:nvSpPr>
          <p:cNvPr id="71683" name="Rectangle 2">
            <a:extLst>
              <a:ext uri="{FF2B5EF4-FFF2-40B4-BE49-F238E27FC236}">
                <a16:creationId xmlns:a16="http://schemas.microsoft.com/office/drawing/2014/main" id="{E996A9A2-6F09-4DA3-9704-0AECD7032198}"/>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Application Formula</a:t>
            </a:r>
          </a:p>
        </p:txBody>
      </p:sp>
      <p:sp>
        <p:nvSpPr>
          <p:cNvPr id="3" name="TextBox 2">
            <a:extLst>
              <a:ext uri="{FF2B5EF4-FFF2-40B4-BE49-F238E27FC236}">
                <a16:creationId xmlns:a16="http://schemas.microsoft.com/office/drawing/2014/main" id="{D50653B2-4C6E-44F9-9663-7386ABA595A8}"/>
              </a:ext>
            </a:extLst>
          </p:cNvPr>
          <p:cNvSpPr txBox="1"/>
          <p:nvPr/>
        </p:nvSpPr>
        <p:spPr>
          <a:xfrm rot="10800000" flipH="1" flipV="1">
            <a:off x="8153400" y="5521524"/>
            <a:ext cx="3581400" cy="307777"/>
          </a:xfrm>
          <a:prstGeom prst="rect">
            <a:avLst/>
          </a:prstGeom>
          <a:noFill/>
        </p:spPr>
        <p:txBody>
          <a:bodyPr wrap="square" rtlCol="0">
            <a:spAutoFit/>
          </a:bodyPr>
          <a:lstStyle/>
          <a:p>
            <a:r>
              <a:rPr lang="en-US" sz="1400" dirty="0">
                <a:solidFill>
                  <a:schemeClr val="bg1"/>
                </a:solidFill>
              </a:rPr>
              <a:t>Reference: Williams Fire &amp; Hazard Control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7803ACA-6850-4970-B9B0-7DCFF950EF9A}"/>
              </a:ext>
            </a:extLst>
          </p:cNvPr>
          <p:cNvSpPr>
            <a:spLocks noGrp="1"/>
          </p:cNvSpPr>
          <p:nvPr>
            <p:ph type="title"/>
          </p:nvPr>
        </p:nvSpPr>
        <p:spPr>
          <a:xfrm>
            <a:off x="609600" y="0"/>
            <a:ext cx="9525000" cy="884238"/>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Application Rates</a:t>
            </a:r>
          </a:p>
        </p:txBody>
      </p:sp>
      <p:sp>
        <p:nvSpPr>
          <p:cNvPr id="69635" name="Content Placeholder 2">
            <a:extLst>
              <a:ext uri="{FF2B5EF4-FFF2-40B4-BE49-F238E27FC236}">
                <a16:creationId xmlns:a16="http://schemas.microsoft.com/office/drawing/2014/main" id="{972CDE2E-ECAC-4C67-B70D-234AEC5B936A}"/>
              </a:ext>
            </a:extLst>
          </p:cNvPr>
          <p:cNvSpPr>
            <a:spLocks noGrp="1"/>
          </p:cNvSpPr>
          <p:nvPr>
            <p:ph idx="1"/>
          </p:nvPr>
        </p:nvSpPr>
        <p:spPr>
          <a:xfrm>
            <a:off x="609600" y="1600200"/>
            <a:ext cx="11201400" cy="4373563"/>
          </a:xfrm>
        </p:spPr>
        <p:txBody>
          <a:bodyPr/>
          <a:lstStyle/>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application rates for spill fires of shallow depth are recommended by NFPA 11</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Increasing the foam application rate over the minimum recommendation will generally reduce the time required for extinguishment</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NFPA recommended application rate for film forming type foams equals 0.1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(foam solution) per square foot of fire with a minimum run time of 15 minutes for hydrocarbon only based incidents</a:t>
            </a:r>
          </a:p>
          <a:p>
            <a:pPr eaLnBrk="1" hangingPunct="1">
              <a:lnSpc>
                <a:spcPct val="90000"/>
              </a:lnSpc>
            </a:pPr>
            <a:r>
              <a:rPr lang="en-US" altLang="en-US" sz="26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Due to the characteristics of ethanol-blended fuels the application rate and flow time is based on the manufacturers recommendations. The application rate will be at least doubled to 0.2gpm/ </a:t>
            </a:r>
            <a:r>
              <a:rPr lang="en-US" altLang="en-US" sz="2600" dirty="0" err="1">
                <a:solidFill>
                  <a:srgbClr val="FFC000"/>
                </a:solidFill>
                <a:latin typeface="Arial" panose="020B0604020202020204" pitchFamily="34" charset="0"/>
                <a:ea typeface="ＭＳ Ｐゴシック" panose="020B0600070205080204" pitchFamily="34" charset="-128"/>
                <a:cs typeface="Arial" panose="020B0604020202020204" pitchFamily="34" charset="0"/>
              </a:rPr>
              <a:t>sqft</a:t>
            </a:r>
            <a:r>
              <a:rPr lang="en-US" altLang="en-US" sz="26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  </a:t>
            </a:r>
          </a:p>
          <a:p>
            <a:pPr lvl="2" eaLnBrk="1" hangingPunct="1">
              <a:lnSpc>
                <a:spcPct val="90000"/>
              </a:lnSpc>
            </a:pPr>
            <a:endParaRPr lang="en-US" altLang="en-US"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1">
            <a:extLst>
              <a:ext uri="{FF2B5EF4-FFF2-40B4-BE49-F238E27FC236}">
                <a16:creationId xmlns:a16="http://schemas.microsoft.com/office/drawing/2014/main" id="{CE403D60-AD2F-491F-A871-59F96D9BBB35}"/>
              </a:ext>
            </a:extLst>
          </p:cNvPr>
          <p:cNvSpPr txBox="1">
            <a:spLocks noChangeArrowheads="1"/>
          </p:cNvSpPr>
          <p:nvPr/>
        </p:nvSpPr>
        <p:spPr bwMode="auto">
          <a:xfrm>
            <a:off x="609600" y="0"/>
            <a:ext cx="46545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400">
                <a:solidFill>
                  <a:srgbClr val="003175"/>
                </a:solidFill>
                <a:latin typeface="Arial" panose="020B0604020202020204" pitchFamily="34" charset="0"/>
                <a:cs typeface="Arial" panose="020B0604020202020204" pitchFamily="34" charset="0"/>
              </a:rPr>
              <a:t>Application Rates</a:t>
            </a:r>
          </a:p>
          <a:p>
            <a:pPr>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EB456B-5378-4DB5-A5C4-C7E5B72F8FFA}"/>
              </a:ext>
            </a:extLst>
          </p:cNvPr>
          <p:cNvSpPr txBox="1"/>
          <p:nvPr/>
        </p:nvSpPr>
        <p:spPr>
          <a:xfrm>
            <a:off x="1524000" y="5329535"/>
            <a:ext cx="8915400" cy="461665"/>
          </a:xfrm>
          <a:prstGeom prst="rect">
            <a:avLst/>
          </a:prstGeom>
          <a:solidFill>
            <a:srgbClr val="C00000"/>
          </a:solidFill>
          <a:ln>
            <a:solidFill>
              <a:schemeClr val="bg1"/>
            </a:solidFill>
          </a:ln>
        </p:spPr>
        <p:txBody>
          <a:bodyPr wrap="square">
            <a:spAutoFit/>
          </a:bodyPr>
          <a:lstStyle/>
          <a:p>
            <a:pPr algn="ctr" eaLnBrk="0" fontAlgn="base" hangingPunct="0">
              <a:spcBef>
                <a:spcPct val="0"/>
              </a:spcBef>
              <a:spcAft>
                <a:spcPct val="0"/>
              </a:spcAft>
              <a:defRPr/>
            </a:pPr>
            <a:r>
              <a:rPr lang="en-US" sz="2400" b="1" dirty="0">
                <a:solidFill>
                  <a:srgbClr val="FFC00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PRINT, LAMINATE and PLACE ON RESPONSE VEHICLES</a:t>
            </a:r>
          </a:p>
        </p:txBody>
      </p:sp>
      <p:sp>
        <p:nvSpPr>
          <p:cNvPr id="6" name="TextBox 5">
            <a:extLst>
              <a:ext uri="{FF2B5EF4-FFF2-40B4-BE49-F238E27FC236}">
                <a16:creationId xmlns:a16="http://schemas.microsoft.com/office/drawing/2014/main" id="{682E9D81-1F64-4760-B520-12947C7E1966}"/>
              </a:ext>
            </a:extLst>
          </p:cNvPr>
          <p:cNvSpPr txBox="1"/>
          <p:nvPr/>
        </p:nvSpPr>
        <p:spPr>
          <a:xfrm>
            <a:off x="7237708" y="2438400"/>
            <a:ext cx="382292" cy="382292"/>
          </a:xfrm>
          <a:prstGeom prst="rect">
            <a:avLst/>
          </a:prstGeom>
          <a:noFill/>
        </p:spPr>
        <p:txBody>
          <a:bodyPr wrap="square" rtlCol="0">
            <a:spAutoFit/>
          </a:bodyPr>
          <a:lstStyle/>
          <a:p>
            <a:r>
              <a:rPr lang="en-US" sz="1800" b="1" dirty="0"/>
              <a:t>.2</a:t>
            </a:r>
          </a:p>
        </p:txBody>
      </p:sp>
      <p:pic>
        <p:nvPicPr>
          <p:cNvPr id="3" name="Picture 2">
            <a:extLst>
              <a:ext uri="{FF2B5EF4-FFF2-40B4-BE49-F238E27FC236}">
                <a16:creationId xmlns:a16="http://schemas.microsoft.com/office/drawing/2014/main" id="{7DA77996-6728-4A8E-A49E-6A00C128C7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9000" y="1066800"/>
            <a:ext cx="5410200" cy="41739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2B618AF-A36F-4D01-913D-DBE542A216BF}"/>
              </a:ext>
            </a:extLst>
          </p:cNvPr>
          <p:cNvGraphicFramePr>
            <a:graphicFrameLocks noGrp="1"/>
          </p:cNvGraphicFramePr>
          <p:nvPr>
            <p:ph idx="1"/>
            <p:extLst>
              <p:ext uri="{D42A27DB-BD31-4B8C-83A1-F6EECF244321}">
                <p14:modId xmlns:p14="http://schemas.microsoft.com/office/powerpoint/2010/main" val="1269271958"/>
              </p:ext>
            </p:extLst>
          </p:nvPr>
        </p:nvGraphicFramePr>
        <p:xfrm>
          <a:off x="1752600" y="2138362"/>
          <a:ext cx="8686800" cy="334803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56753">
                <a:tc>
                  <a:txBody>
                    <a:bodyPr/>
                    <a:lstStyle/>
                    <a:p>
                      <a:pPr algn="ctr"/>
                      <a:r>
                        <a:rPr lang="en-US" sz="1800" dirty="0">
                          <a:solidFill>
                            <a:schemeClr val="tx1"/>
                          </a:solidFill>
                          <a:latin typeface="Arial" pitchFamily="34" charset="0"/>
                          <a:cs typeface="Arial" pitchFamily="34" charset="0"/>
                        </a:rPr>
                        <a:t>Area</a:t>
                      </a:r>
                    </a:p>
                    <a:p>
                      <a:pPr algn="ctr"/>
                      <a:r>
                        <a:rPr lang="en-US" sz="1800" dirty="0">
                          <a:solidFill>
                            <a:schemeClr val="tx1"/>
                          </a:solidFill>
                          <a:latin typeface="Arial" pitchFamily="34" charset="0"/>
                          <a:cs typeface="Arial" pitchFamily="34" charset="0"/>
                        </a:rPr>
                        <a:t>(Square Feet)</a:t>
                      </a: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pPr algn="ctr"/>
                      <a:r>
                        <a:rPr lang="en-US" sz="1800" dirty="0">
                          <a:solidFill>
                            <a:schemeClr val="tx1"/>
                          </a:solidFill>
                          <a:latin typeface="Arial" pitchFamily="34" charset="0"/>
                          <a:cs typeface="Arial" pitchFamily="34" charset="0"/>
                        </a:rPr>
                        <a:t>Minimum Application Rate</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pPr algn="ctr"/>
                      <a:r>
                        <a:rPr lang="en-US" sz="1800" dirty="0">
                          <a:solidFill>
                            <a:schemeClr val="tx1"/>
                          </a:solidFill>
                          <a:latin typeface="Arial" pitchFamily="34" charset="0"/>
                          <a:cs typeface="Arial" pitchFamily="34" charset="0"/>
                        </a:rPr>
                        <a:t>GPM</a:t>
                      </a:r>
                    </a:p>
                    <a:p>
                      <a:pPr algn="ctr"/>
                      <a:r>
                        <a:rPr lang="en-US" sz="1800" dirty="0">
                          <a:solidFill>
                            <a:schemeClr val="tx1"/>
                          </a:solidFill>
                          <a:latin typeface="Arial" pitchFamily="34" charset="0"/>
                          <a:cs typeface="Arial" pitchFamily="34" charset="0"/>
                        </a:rPr>
                        <a:t>Solution</a:t>
                      </a:r>
                    </a:p>
                  </a:txBody>
                  <a:tcPr marT="45724" marB="45724" anchor="ctr"/>
                </a:tc>
                <a:extLst>
                  <a:ext uri="{0D108BD9-81ED-4DB2-BD59-A6C34878D82A}">
                    <a16:rowId xmlns:a16="http://schemas.microsoft.com/office/drawing/2014/main" val="10000"/>
                  </a:ext>
                </a:extLst>
              </a:tr>
              <a:tr h="489574">
                <a:tc>
                  <a:txBody>
                    <a:bodyPr/>
                    <a:lstStyle/>
                    <a:p>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r>
                        <a:rPr lang="en-US" sz="1800" dirty="0">
                          <a:solidFill>
                            <a:schemeClr val="tx1"/>
                          </a:solidFill>
                          <a:latin typeface="Arial" pitchFamily="34" charset="0"/>
                          <a:cs typeface="Arial" pitchFamily="34" charset="0"/>
                        </a:rPr>
                        <a:t>0.10</a:t>
                      </a:r>
                      <a:r>
                        <a:rPr lang="en-US" sz="1800" baseline="0" dirty="0">
                          <a:solidFill>
                            <a:schemeClr val="tx1"/>
                          </a:solidFill>
                          <a:latin typeface="Arial" pitchFamily="34" charset="0"/>
                          <a:cs typeface="Arial" pitchFamily="34" charset="0"/>
                        </a:rPr>
                        <a:t> Hydrocarbon Liquid Spill/ Fire</a:t>
                      </a:r>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1"/>
                  </a:ext>
                </a:extLst>
              </a:tr>
              <a:tr h="489574">
                <a:tc>
                  <a:txBody>
                    <a:bodyPr/>
                    <a:lstStyle/>
                    <a:p>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r>
                        <a:rPr lang="en-US" sz="1800" dirty="0">
                          <a:solidFill>
                            <a:schemeClr val="tx1"/>
                          </a:solidFill>
                          <a:latin typeface="Arial" pitchFamily="34" charset="0"/>
                          <a:cs typeface="Arial" pitchFamily="34" charset="0"/>
                        </a:rPr>
                        <a:t>0.16 Tank Dia.&lt;150’</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2"/>
                  </a:ext>
                </a:extLst>
              </a:tr>
              <a:tr h="526523">
                <a:tc>
                  <a:txBody>
                    <a:bodyPr/>
                    <a:lstStyle/>
                    <a:p>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itchFamily="34" charset="0"/>
                          <a:cs typeface="Arial" pitchFamily="34" charset="0"/>
                        </a:rPr>
                        <a:t>0.18 Tank Dia.&lt;200’</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3"/>
                  </a:ext>
                </a:extLst>
              </a:tr>
              <a:tr h="496040">
                <a:tc>
                  <a:txBody>
                    <a:bodyPr/>
                    <a:lstStyle/>
                    <a:p>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itchFamily="34" charset="0"/>
                          <a:cs typeface="Arial" pitchFamily="34" charset="0"/>
                        </a:rPr>
                        <a:t>0.20 Tank Dia.&lt;250’</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4"/>
                  </a:ext>
                </a:extLst>
              </a:tr>
              <a:tr h="489574">
                <a:tc>
                  <a:txBody>
                    <a:bodyPr/>
                    <a:lstStyle/>
                    <a:p>
                      <a:endParaRPr lang="en-US" sz="180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r>
                        <a:rPr lang="en-US" sz="1800" b="1" dirty="0">
                          <a:solidFill>
                            <a:srgbClr val="C00000"/>
                          </a:solidFill>
                          <a:latin typeface="Arial" pitchFamily="34" charset="0"/>
                          <a:cs typeface="Arial" pitchFamily="34" charset="0"/>
                        </a:rPr>
                        <a:t>0.20 Polar Solvent Spill/ Fire</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5"/>
                  </a:ext>
                </a:extLst>
              </a:tr>
            </a:tbl>
          </a:graphicData>
        </a:graphic>
      </p:graphicFrame>
      <p:sp>
        <p:nvSpPr>
          <p:cNvPr id="75822" name="TextBox 9">
            <a:extLst>
              <a:ext uri="{FF2B5EF4-FFF2-40B4-BE49-F238E27FC236}">
                <a16:creationId xmlns:a16="http://schemas.microsoft.com/office/drawing/2014/main" id="{FF176FE3-F973-40DC-9398-8FF610C266FF}"/>
              </a:ext>
            </a:extLst>
          </p:cNvPr>
          <p:cNvSpPr txBox="1">
            <a:spLocks noChangeArrowheads="1"/>
          </p:cNvSpPr>
          <p:nvPr/>
        </p:nvSpPr>
        <p:spPr bwMode="auto">
          <a:xfrm>
            <a:off x="609600" y="0"/>
            <a:ext cx="632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Application Rates</a:t>
            </a:r>
          </a:p>
        </p:txBody>
      </p:sp>
      <p:sp>
        <p:nvSpPr>
          <p:cNvPr id="75823" name="TextBox 1">
            <a:extLst>
              <a:ext uri="{FF2B5EF4-FFF2-40B4-BE49-F238E27FC236}">
                <a16:creationId xmlns:a16="http://schemas.microsoft.com/office/drawing/2014/main" id="{4CFFF285-AA34-4F79-862F-940A8538F54F}"/>
              </a:ext>
            </a:extLst>
          </p:cNvPr>
          <p:cNvSpPr txBox="1">
            <a:spLocks noChangeArrowheads="1"/>
          </p:cNvSpPr>
          <p:nvPr/>
        </p:nvSpPr>
        <p:spPr bwMode="auto">
          <a:xfrm>
            <a:off x="609600" y="1349514"/>
            <a:ext cx="52943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000" dirty="0">
                <a:solidFill>
                  <a:schemeClr val="bg1"/>
                </a:solidFill>
                <a:latin typeface="Arial" panose="020B0604020202020204" pitchFamily="34" charset="0"/>
                <a:cs typeface="Arial" panose="020B0604020202020204" pitchFamily="34" charset="0"/>
              </a:rPr>
              <a:t>GPM requirements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7C60BDB2-5386-4E80-8C49-93EBBDBABC8A}"/>
              </a:ext>
            </a:extLst>
          </p:cNvPr>
          <p:cNvSpPr>
            <a:spLocks noGrp="1"/>
          </p:cNvSpPr>
          <p:nvPr>
            <p:ph type="title"/>
          </p:nvPr>
        </p:nvSpPr>
        <p:spPr>
          <a:xfrm>
            <a:off x="609600" y="1143000"/>
            <a:ext cx="8839200" cy="1143000"/>
          </a:xfrm>
        </p:spPr>
        <p:txBody>
          <a:bodyPr/>
          <a:lstStyle/>
          <a:p>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0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Concentrate requirements</a:t>
            </a:r>
            <a:br>
              <a:rPr lang="en-US" altLang="en-US" sz="4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40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28C47009-FA6E-48E9-B42D-246849DE9D50}"/>
              </a:ext>
            </a:extLst>
          </p:cNvPr>
          <p:cNvGraphicFramePr>
            <a:graphicFrameLocks noGrp="1"/>
          </p:cNvGraphicFramePr>
          <p:nvPr>
            <p:ph idx="1"/>
            <p:extLst>
              <p:ext uri="{D42A27DB-BD31-4B8C-83A1-F6EECF244321}">
                <p14:modId xmlns:p14="http://schemas.microsoft.com/office/powerpoint/2010/main" val="1544784118"/>
              </p:ext>
            </p:extLst>
          </p:nvPr>
        </p:nvGraphicFramePr>
        <p:xfrm>
          <a:off x="1143000" y="2286000"/>
          <a:ext cx="9906000" cy="3093720"/>
        </p:xfrm>
        <a:graphic>
          <a:graphicData uri="http://schemas.openxmlformats.org/drawingml/2006/table">
            <a:tbl>
              <a:tblPr firstRow="1" bandRow="1">
                <a:tableStyleId>{5C22544A-7EE6-4342-B048-85BDC9FD1C3A}</a:tableStyleId>
              </a:tblPr>
              <a:tblGrid>
                <a:gridCol w="1338649">
                  <a:extLst>
                    <a:ext uri="{9D8B030D-6E8A-4147-A177-3AD203B41FA5}">
                      <a16:colId xmlns:a16="http://schemas.microsoft.com/office/drawing/2014/main" val="20000"/>
                    </a:ext>
                  </a:extLst>
                </a:gridCol>
                <a:gridCol w="535460">
                  <a:extLst>
                    <a:ext uri="{9D8B030D-6E8A-4147-A177-3AD203B41FA5}">
                      <a16:colId xmlns:a16="http://schemas.microsoft.com/office/drawing/2014/main" val="20001"/>
                    </a:ext>
                  </a:extLst>
                </a:gridCol>
                <a:gridCol w="1707291">
                  <a:extLst>
                    <a:ext uri="{9D8B030D-6E8A-4147-A177-3AD203B41FA5}">
                      <a16:colId xmlns:a16="http://schemas.microsoft.com/office/drawing/2014/main" val="20002"/>
                    </a:ext>
                  </a:extLst>
                </a:gridCol>
                <a:gridCol w="880763">
                  <a:extLst>
                    <a:ext uri="{9D8B030D-6E8A-4147-A177-3AD203B41FA5}">
                      <a16:colId xmlns:a16="http://schemas.microsoft.com/office/drawing/2014/main" val="20003"/>
                    </a:ext>
                  </a:extLst>
                </a:gridCol>
                <a:gridCol w="1710037">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1143000">
                <a:tc>
                  <a:txBody>
                    <a:bodyPr/>
                    <a:lstStyle/>
                    <a:p>
                      <a:pPr algn="ctr"/>
                      <a:r>
                        <a:rPr lang="en-US" sz="1800" b="1" dirty="0">
                          <a:solidFill>
                            <a:srgbClr val="000000"/>
                          </a:solidFill>
                          <a:latin typeface="Arial" pitchFamily="34" charset="0"/>
                          <a:cs typeface="Arial" pitchFamily="34" charset="0"/>
                        </a:rPr>
                        <a:t>GPM Solution</a:t>
                      </a:r>
                    </a:p>
                  </a:txBody>
                  <a:tcPr anchor="ctr"/>
                </a:tc>
                <a:tc>
                  <a:txBody>
                    <a:bodyPr/>
                    <a:lstStyle/>
                    <a:p>
                      <a:pPr algn="ctr"/>
                      <a:r>
                        <a:rPr lang="en-US" sz="1800" b="1" dirty="0">
                          <a:solidFill>
                            <a:srgbClr val="000000"/>
                          </a:solidFill>
                          <a:latin typeface="Arial" pitchFamily="34" charset="0"/>
                          <a:cs typeface="Arial" pitchFamily="34" charset="0"/>
                        </a:rPr>
                        <a:t>X</a:t>
                      </a:r>
                    </a:p>
                  </a:txBody>
                  <a:tcPr anchor="ctr"/>
                </a:tc>
                <a:tc>
                  <a:txBody>
                    <a:bodyPr/>
                    <a:lstStyle/>
                    <a:p>
                      <a:pPr algn="ctr"/>
                      <a:r>
                        <a:rPr lang="en-US" sz="1800" b="1" dirty="0">
                          <a:solidFill>
                            <a:srgbClr val="000000"/>
                          </a:solidFill>
                          <a:latin typeface="Arial" pitchFamily="34" charset="0"/>
                          <a:cs typeface="Arial" pitchFamily="34" charset="0"/>
                        </a:rPr>
                        <a:t>% of Foam Concentrate</a:t>
                      </a:r>
                    </a:p>
                  </a:txBody>
                  <a:tcPr anchor="ctr"/>
                </a:tc>
                <a:tc>
                  <a:txBody>
                    <a:bodyPr/>
                    <a:lstStyle/>
                    <a:p>
                      <a:pPr algn="ctr"/>
                      <a:r>
                        <a:rPr lang="en-US" sz="1800" b="1" dirty="0">
                          <a:solidFill>
                            <a:srgbClr val="000000"/>
                          </a:solidFill>
                          <a:latin typeface="Arial" pitchFamily="34" charset="0"/>
                          <a:cs typeface="Arial" pitchFamily="34" charset="0"/>
                        </a:rPr>
                        <a:t>=</a:t>
                      </a:r>
                    </a:p>
                  </a:txBody>
                  <a:tcPr anchor="ctr"/>
                </a:tc>
                <a:tc>
                  <a:txBody>
                    <a:bodyPr/>
                    <a:lstStyle/>
                    <a:p>
                      <a:pPr algn="ctr"/>
                      <a:r>
                        <a:rPr lang="en-US" sz="1800" b="1" dirty="0">
                          <a:solidFill>
                            <a:srgbClr val="000000"/>
                          </a:solidFill>
                          <a:latin typeface="Arial" pitchFamily="34" charset="0"/>
                          <a:cs typeface="Arial" pitchFamily="34" charset="0"/>
                        </a:rPr>
                        <a:t>Foam Concentrate</a:t>
                      </a:r>
                      <a:r>
                        <a:rPr lang="en-US" sz="1800" b="1" baseline="0" dirty="0">
                          <a:solidFill>
                            <a:srgbClr val="000000"/>
                          </a:solidFill>
                          <a:latin typeface="Arial" pitchFamily="34" charset="0"/>
                          <a:cs typeface="Arial" pitchFamily="34" charset="0"/>
                        </a:rPr>
                        <a:t> GPM</a:t>
                      </a:r>
                      <a:endParaRPr lang="en-US" sz="1800" b="1" dirty="0">
                        <a:solidFill>
                          <a:srgbClr val="000000"/>
                        </a:solidFill>
                        <a:latin typeface="Arial" pitchFamily="34" charset="0"/>
                        <a:cs typeface="Arial" pitchFamily="34" charset="0"/>
                      </a:endParaRPr>
                    </a:p>
                  </a:txBody>
                  <a:tcPr anchor="ctr"/>
                </a:tc>
                <a:tc>
                  <a:txBody>
                    <a:bodyPr/>
                    <a:lstStyle/>
                    <a:p>
                      <a:pPr algn="ctr"/>
                      <a:r>
                        <a:rPr lang="en-US" sz="1800" b="1" dirty="0">
                          <a:solidFill>
                            <a:srgbClr val="000000"/>
                          </a:solidFill>
                          <a:latin typeface="Arial" pitchFamily="34" charset="0"/>
                          <a:cs typeface="Arial" pitchFamily="34" charset="0"/>
                        </a:rPr>
                        <a:t>X</a:t>
                      </a:r>
                    </a:p>
                    <a:p>
                      <a:pPr algn="ctr"/>
                      <a:r>
                        <a:rPr lang="en-US" sz="1800" b="1" dirty="0">
                          <a:solidFill>
                            <a:srgbClr val="000000"/>
                          </a:solidFill>
                          <a:latin typeface="Arial" pitchFamily="34" charset="0"/>
                          <a:cs typeface="Arial" pitchFamily="34" charset="0"/>
                        </a:rPr>
                        <a:t>(Time)</a:t>
                      </a:r>
                    </a:p>
                  </a:txBody>
                  <a:tcPr anchor="ctr"/>
                </a:tc>
                <a:tc>
                  <a:txBody>
                    <a:bodyPr/>
                    <a:lstStyle/>
                    <a:p>
                      <a:pPr algn="ctr"/>
                      <a:r>
                        <a:rPr lang="en-US" sz="1800" b="1" dirty="0">
                          <a:solidFill>
                            <a:srgbClr val="000000"/>
                          </a:solidFill>
                          <a:latin typeface="Arial" pitchFamily="34" charset="0"/>
                          <a:cs typeface="Arial" pitchFamily="34" charset="0"/>
                        </a:rPr>
                        <a:t>Total Concentrate (Gal)</a:t>
                      </a:r>
                    </a:p>
                  </a:txBody>
                  <a:tcPr anchor="ctr"/>
                </a:tc>
                <a:extLst>
                  <a:ext uri="{0D108BD9-81ED-4DB2-BD59-A6C34878D82A}">
                    <a16:rowId xmlns:a16="http://schemas.microsoft.com/office/drawing/2014/main" val="10000"/>
                  </a:ext>
                </a:extLst>
              </a:tr>
              <a:tr h="838200">
                <a:tc>
                  <a:txBody>
                    <a:bodyPr/>
                    <a:lstStyle/>
                    <a:p>
                      <a:pPr algn="ctr"/>
                      <a:endParaRPr lang="en-US" sz="180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X</a:t>
                      </a:r>
                    </a:p>
                  </a:txBody>
                  <a:tcPr anchor="ctr"/>
                </a:tc>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a:t>
                      </a:r>
                    </a:p>
                  </a:txBody>
                  <a:tcPr anchor="ctr"/>
                </a:tc>
                <a:tc>
                  <a:txBody>
                    <a:bodyPr/>
                    <a:lstStyle/>
                    <a:p>
                      <a:pPr algn="ctr"/>
                      <a:endParaRPr lang="en-US" sz="1800">
                        <a:latin typeface="Arial" pitchFamily="34" charset="0"/>
                        <a:cs typeface="Arial" pitchFamily="34" charset="0"/>
                      </a:endParaRPr>
                    </a:p>
                  </a:txBody>
                  <a:tcPr anchor="ctr"/>
                </a:tc>
                <a:tc>
                  <a:txBody>
                    <a:bodyPr/>
                    <a:lstStyle/>
                    <a:p>
                      <a:pPr algn="ctr"/>
                      <a:r>
                        <a:rPr lang="en-US" sz="1800" dirty="0">
                          <a:latin typeface="Arial" pitchFamily="34" charset="0"/>
                          <a:cs typeface="Arial" pitchFamily="34" charset="0"/>
                        </a:rPr>
                        <a:t>30 Min. (Spill/fire) 40 Min. (Bulk Storage Ancillary spill/fire)</a:t>
                      </a:r>
                    </a:p>
                  </a:txBody>
                  <a:tcPr anchor="ctr"/>
                </a:tc>
                <a:tc>
                  <a:txBody>
                    <a:bodyPr/>
                    <a:lstStyle/>
                    <a:p>
                      <a:pPr algn="ctr"/>
                      <a:endParaRPr lang="en-US" sz="1800">
                        <a:latin typeface="Arial" pitchFamily="34" charset="0"/>
                        <a:cs typeface="Arial" pitchFamily="34" charset="0"/>
                      </a:endParaRPr>
                    </a:p>
                  </a:txBody>
                  <a:tcPr anchor="ctr"/>
                </a:tc>
                <a:extLst>
                  <a:ext uri="{0D108BD9-81ED-4DB2-BD59-A6C34878D82A}">
                    <a16:rowId xmlns:a16="http://schemas.microsoft.com/office/drawing/2014/main" val="10001"/>
                  </a:ext>
                </a:extLst>
              </a:tr>
              <a:tr h="762000">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X</a:t>
                      </a:r>
                    </a:p>
                  </a:txBody>
                  <a:tcPr anchor="ctr"/>
                </a:tc>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a:t>
                      </a:r>
                    </a:p>
                  </a:txBody>
                  <a:tcPr anchor="ctr"/>
                </a:tc>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latin typeface="Arial" pitchFamily="34" charset="0"/>
                          <a:cs typeface="Arial" pitchFamily="34" charset="0"/>
                        </a:rPr>
                        <a:t>120 Min. (Tank Fire)</a:t>
                      </a:r>
                    </a:p>
                  </a:txBody>
                  <a:tcPr anchor="ctr"/>
                </a:tc>
                <a:tc>
                  <a:txBody>
                    <a:bodyPr/>
                    <a:lstStyle/>
                    <a:p>
                      <a:pPr algn="ctr"/>
                      <a:endParaRPr lang="en-US" sz="1800" dirty="0">
                        <a:latin typeface="Arial" pitchFamily="34" charset="0"/>
                        <a:cs typeface="Arial" pitchFamily="34" charset="0"/>
                      </a:endParaRPr>
                    </a:p>
                  </a:txBody>
                  <a:tcPr anchor="ctr"/>
                </a:tc>
                <a:extLst>
                  <a:ext uri="{0D108BD9-81ED-4DB2-BD59-A6C34878D82A}">
                    <a16:rowId xmlns:a16="http://schemas.microsoft.com/office/drawing/2014/main" val="10002"/>
                  </a:ext>
                </a:extLst>
              </a:tr>
            </a:tbl>
          </a:graphicData>
        </a:graphic>
      </p:graphicFrame>
      <p:sp>
        <p:nvSpPr>
          <p:cNvPr id="77861" name="TextBox 1">
            <a:extLst>
              <a:ext uri="{FF2B5EF4-FFF2-40B4-BE49-F238E27FC236}">
                <a16:creationId xmlns:a16="http://schemas.microsoft.com/office/drawing/2014/main" id="{7FD12C1E-ADE4-4162-A267-56935D3F9BCD}"/>
              </a:ext>
            </a:extLst>
          </p:cNvPr>
          <p:cNvSpPr txBox="1">
            <a:spLocks noChangeArrowheads="1"/>
          </p:cNvSpPr>
          <p:nvPr/>
        </p:nvSpPr>
        <p:spPr bwMode="auto">
          <a:xfrm>
            <a:off x="609600" y="0"/>
            <a:ext cx="5654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400">
                <a:solidFill>
                  <a:srgbClr val="003175"/>
                </a:solidFill>
                <a:latin typeface="Arial" panose="020B0604020202020204" pitchFamily="34" charset="0"/>
                <a:cs typeface="Arial" panose="020B0604020202020204" pitchFamily="34" charset="0"/>
              </a:rPr>
              <a:t>Application Rates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a:extLst>
              <a:ext uri="{FF2B5EF4-FFF2-40B4-BE49-F238E27FC236}">
                <a16:creationId xmlns:a16="http://schemas.microsoft.com/office/drawing/2014/main" id="{01FCC348-26F4-413A-A88E-2B9E9F4BB80C}"/>
              </a:ext>
            </a:extLst>
          </p:cNvPr>
          <p:cNvSpPr>
            <a:spLocks noGrp="1"/>
          </p:cNvSpPr>
          <p:nvPr>
            <p:ph type="title"/>
          </p:nvPr>
        </p:nvSpPr>
        <p:spPr>
          <a:xfrm>
            <a:off x="609600" y="0"/>
            <a:ext cx="5867400" cy="20574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Application Rates</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44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9875" name="Text Placeholder 11">
            <a:extLst>
              <a:ext uri="{FF2B5EF4-FFF2-40B4-BE49-F238E27FC236}">
                <a16:creationId xmlns:a16="http://schemas.microsoft.com/office/drawing/2014/main" id="{5BB70B97-E9B6-4125-94A6-D7ED947EC739}"/>
              </a:ext>
            </a:extLst>
          </p:cNvPr>
          <p:cNvSpPr>
            <a:spLocks noGrp="1"/>
          </p:cNvSpPr>
          <p:nvPr>
            <p:ph type="body" sz="half" idx="1"/>
          </p:nvPr>
        </p:nvSpPr>
        <p:spPr>
          <a:xfrm>
            <a:off x="609600" y="1606550"/>
            <a:ext cx="10972800" cy="1471613"/>
          </a:xfrm>
        </p:spPr>
        <p:txBody>
          <a:bodyPr/>
          <a:lstStyle/>
          <a:p>
            <a:pPr marL="0" indent="0">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 foam needs rule of thumb:</a:t>
            </a:r>
          </a:p>
          <a:p>
            <a:pPr lvl="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Double the amount of foam concentrate on hand prior to initiating fire attack (covers fire attack &amp; maintaining foam blanket following knockdown) </a:t>
            </a:r>
          </a:p>
        </p:txBody>
      </p:sp>
      <p:graphicFrame>
        <p:nvGraphicFramePr>
          <p:cNvPr id="9" name="Content Placeholder 8">
            <a:extLst>
              <a:ext uri="{FF2B5EF4-FFF2-40B4-BE49-F238E27FC236}">
                <a16:creationId xmlns:a16="http://schemas.microsoft.com/office/drawing/2014/main" id="{3D6D03DB-D8FB-4647-AEFA-12B4CA84EBDB}"/>
              </a:ext>
            </a:extLst>
          </p:cNvPr>
          <p:cNvGraphicFramePr>
            <a:graphicFrameLocks noGrp="1"/>
          </p:cNvGraphicFramePr>
          <p:nvPr>
            <p:ph sz="half" idx="2"/>
            <p:extLst>
              <p:ext uri="{D42A27DB-BD31-4B8C-83A1-F6EECF244321}">
                <p14:modId xmlns:p14="http://schemas.microsoft.com/office/powerpoint/2010/main" val="3525843030"/>
              </p:ext>
            </p:extLst>
          </p:nvPr>
        </p:nvGraphicFramePr>
        <p:xfrm>
          <a:off x="1752600" y="3657600"/>
          <a:ext cx="8763000" cy="2011534"/>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640065">
                <a:tc>
                  <a:txBody>
                    <a:bodyPr/>
                    <a:lstStyle/>
                    <a:p>
                      <a:pPr algn="ctr"/>
                      <a:r>
                        <a:rPr lang="en-US" sz="1800" b="1" dirty="0">
                          <a:solidFill>
                            <a:srgbClr val="000000"/>
                          </a:solidFill>
                          <a:latin typeface="Arial" pitchFamily="34" charset="0"/>
                          <a:cs typeface="Arial" pitchFamily="34" charset="0"/>
                        </a:rPr>
                        <a:t>Total Concentrate</a:t>
                      </a:r>
                      <a:r>
                        <a:rPr lang="en-US" sz="1800" b="1" baseline="0" dirty="0">
                          <a:solidFill>
                            <a:srgbClr val="000000"/>
                          </a:solidFill>
                          <a:latin typeface="Arial" pitchFamily="34" charset="0"/>
                          <a:cs typeface="Arial" pitchFamily="34" charset="0"/>
                        </a:rPr>
                        <a:t> (Gallons)</a:t>
                      </a:r>
                      <a:endParaRPr lang="en-US" sz="1800" b="1" dirty="0">
                        <a:solidFill>
                          <a:srgbClr val="000000"/>
                        </a:solidFill>
                        <a:latin typeface="Arial" pitchFamily="34" charset="0"/>
                        <a:cs typeface="Arial" pitchFamily="34" charset="0"/>
                      </a:endParaRPr>
                    </a:p>
                  </a:txBody>
                  <a:tcPr marL="44873" marR="44873" marT="45713" marB="45713" anchor="ctr"/>
                </a:tc>
                <a:tc>
                  <a:txBody>
                    <a:bodyPr/>
                    <a:lstStyle/>
                    <a:p>
                      <a:pPr algn="ctr"/>
                      <a:r>
                        <a:rPr lang="en-US" sz="1800" b="1" dirty="0">
                          <a:solidFill>
                            <a:srgbClr val="000000"/>
                          </a:solidFill>
                          <a:latin typeface="Arial" pitchFamily="34" charset="0"/>
                          <a:cs typeface="Arial" pitchFamily="34" charset="0"/>
                        </a:rPr>
                        <a:t>X 2</a:t>
                      </a:r>
                    </a:p>
                  </a:txBody>
                  <a:tcPr marL="44873" marR="44873" marT="45713" marB="45713" anchor="ctr"/>
                </a:tc>
                <a:tc>
                  <a:txBody>
                    <a:bodyPr/>
                    <a:lstStyle/>
                    <a:p>
                      <a:pPr algn="ctr"/>
                      <a:r>
                        <a:rPr lang="en-US" sz="1800" b="1" dirty="0">
                          <a:solidFill>
                            <a:srgbClr val="000000"/>
                          </a:solidFill>
                          <a:latin typeface="Arial" pitchFamily="34" charset="0"/>
                          <a:cs typeface="Arial" pitchFamily="34" charset="0"/>
                        </a:rPr>
                        <a:t>Incident Foam Needs</a:t>
                      </a:r>
                      <a:r>
                        <a:rPr lang="en-US" sz="1800" b="1" baseline="0" dirty="0">
                          <a:solidFill>
                            <a:srgbClr val="000000"/>
                          </a:solidFill>
                          <a:latin typeface="Arial" pitchFamily="34" charset="0"/>
                          <a:cs typeface="Arial" pitchFamily="34" charset="0"/>
                        </a:rPr>
                        <a:t> Prior to Initiating Fire Attack</a:t>
                      </a:r>
                      <a:endParaRPr lang="en-US" sz="1800" b="1" dirty="0">
                        <a:solidFill>
                          <a:srgbClr val="000000"/>
                        </a:solidFill>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0"/>
                  </a:ext>
                </a:extLst>
              </a:tr>
              <a:tr h="496702">
                <a:tc>
                  <a:txBody>
                    <a:bodyPr/>
                    <a:lstStyle/>
                    <a:p>
                      <a:endParaRPr lang="en-US" sz="1800" dirty="0">
                        <a:latin typeface="Arial" pitchFamily="34" charset="0"/>
                        <a:cs typeface="Arial" pitchFamily="34" charset="0"/>
                      </a:endParaRPr>
                    </a:p>
                  </a:txBody>
                  <a:tcPr marL="44873" marR="44873" marT="45713" marB="45713" anchor="ctr"/>
                </a:tc>
                <a:tc>
                  <a:txBody>
                    <a:bodyPr/>
                    <a:lstStyle/>
                    <a:p>
                      <a:pPr algn="ctr"/>
                      <a:r>
                        <a:rPr lang="en-US" sz="1800" dirty="0">
                          <a:latin typeface="Arial" pitchFamily="34" charset="0"/>
                          <a:cs typeface="Arial" pitchFamily="34" charset="0"/>
                        </a:rPr>
                        <a:t>X2 (Spill/fire or bulk storage ancillary spill/fire)</a:t>
                      </a:r>
                    </a:p>
                  </a:txBody>
                  <a:tcPr marL="44873" marR="44873" marT="45713" marB="45713" anchor="ctr"/>
                </a:tc>
                <a:tc>
                  <a:txBody>
                    <a:bodyPr/>
                    <a:lstStyle/>
                    <a:p>
                      <a:endParaRPr lang="en-US" sz="1800" dirty="0">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1"/>
                  </a:ext>
                </a:extLst>
              </a:tr>
              <a:tr h="457082">
                <a:tc>
                  <a:txBody>
                    <a:bodyPr/>
                    <a:lstStyle/>
                    <a:p>
                      <a:endParaRPr lang="en-US" sz="1800" dirty="0">
                        <a:latin typeface="Arial" pitchFamily="34" charset="0"/>
                        <a:cs typeface="Arial" pitchFamily="34" charset="0"/>
                      </a:endParaRPr>
                    </a:p>
                  </a:txBody>
                  <a:tcPr marL="44873" marR="44873" marT="45713" marB="45713" anchor="ctr"/>
                </a:tc>
                <a:tc>
                  <a:txBody>
                    <a:bodyPr/>
                    <a:lstStyle/>
                    <a:p>
                      <a:pPr algn="ctr"/>
                      <a:r>
                        <a:rPr lang="en-US" sz="1800" dirty="0">
                          <a:latin typeface="Arial" pitchFamily="34" charset="0"/>
                          <a:cs typeface="Arial" pitchFamily="34" charset="0"/>
                        </a:rPr>
                        <a:t>X2 (Bulk storage tank)</a:t>
                      </a:r>
                    </a:p>
                  </a:txBody>
                  <a:tcPr marL="44873" marR="44873" marT="45713" marB="45713" anchor="ctr"/>
                </a:tc>
                <a:tc>
                  <a:txBody>
                    <a:bodyPr/>
                    <a:lstStyle/>
                    <a:p>
                      <a:endParaRPr lang="en-US" sz="1800" dirty="0">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a:extLst>
              <a:ext uri="{FF2B5EF4-FFF2-40B4-BE49-F238E27FC236}">
                <a16:creationId xmlns:a16="http://schemas.microsoft.com/office/drawing/2014/main" id="{C4AE324E-FD82-4782-8B1A-F90A802C0204}"/>
              </a:ext>
            </a:extLst>
          </p:cNvPr>
          <p:cNvSpPr>
            <a:spLocks noGrp="1" noChangeArrowheads="1"/>
          </p:cNvSpPr>
          <p:nvPr>
            <p:ph idx="1"/>
          </p:nvPr>
        </p:nvSpPr>
        <p:spPr>
          <a:xfrm>
            <a:off x="609600" y="1600200"/>
            <a:ext cx="11353800" cy="4343400"/>
          </a:xfrm>
        </p:spPr>
        <p:txBody>
          <a:bodyPr/>
          <a:lstStyle/>
          <a:p>
            <a:pPr eaLnBrk="1" hangingPunct="1">
              <a:spcBef>
                <a:spcPct val="0"/>
              </a:spcBef>
              <a:defRPr/>
            </a:pPr>
            <a:r>
              <a:rPr kumimoji="1" lang="en-US" sz="2800" dirty="0">
                <a:solidFill>
                  <a:schemeClr val="bg1"/>
                </a:solidFill>
                <a:latin typeface="Arial" charset="0"/>
                <a:ea typeface="ＭＳ Ｐゴシック" pitchFamily="34" charset="-128"/>
                <a:cs typeface="+mn-cs"/>
              </a:rPr>
              <a:t>Determine Area of Hazard</a:t>
            </a:r>
          </a:p>
          <a:p>
            <a:pPr eaLnBrk="1" hangingPunct="1">
              <a:spcBef>
                <a:spcPct val="0"/>
              </a:spcBef>
              <a:defRPr/>
            </a:pPr>
            <a:r>
              <a:rPr kumimoji="1" lang="en-US" sz="2800" dirty="0">
                <a:solidFill>
                  <a:schemeClr val="bg1"/>
                </a:solidFill>
                <a:latin typeface="Arial" charset="0"/>
                <a:ea typeface="ＭＳ Ｐゴシック" pitchFamily="34" charset="-128"/>
                <a:cs typeface="+mn-cs"/>
              </a:rPr>
              <a:t>Choose Appropriate Application Rate</a:t>
            </a:r>
          </a:p>
          <a:p>
            <a:pPr eaLnBrk="1" hangingPunct="1">
              <a:spcBef>
                <a:spcPct val="0"/>
              </a:spcBef>
              <a:defRPr/>
            </a:pPr>
            <a:r>
              <a:rPr kumimoji="1" lang="en-US" sz="2800" dirty="0">
                <a:solidFill>
                  <a:schemeClr val="bg1"/>
                </a:solidFill>
                <a:latin typeface="Arial" charset="0"/>
                <a:ea typeface="ＭＳ Ｐゴシック" pitchFamily="34" charset="-128"/>
                <a:cs typeface="+mn-cs"/>
              </a:rPr>
              <a:t>Rate x Area = GPM of Foam Solution</a:t>
            </a:r>
          </a:p>
          <a:p>
            <a:pPr eaLnBrk="1" hangingPunct="1">
              <a:spcBef>
                <a:spcPct val="0"/>
              </a:spcBef>
              <a:defRPr/>
            </a:pPr>
            <a:r>
              <a:rPr kumimoji="1" lang="en-US" sz="2800" dirty="0">
                <a:solidFill>
                  <a:schemeClr val="bg1"/>
                </a:solidFill>
                <a:latin typeface="Arial" charset="0"/>
                <a:ea typeface="ＭＳ Ｐゴシック" pitchFamily="34" charset="-128"/>
                <a:cs typeface="+mn-cs"/>
              </a:rPr>
              <a:t>Solution GPM x  %  Used = Concentrate GPM</a:t>
            </a:r>
          </a:p>
          <a:p>
            <a:pPr eaLnBrk="1" hangingPunct="1">
              <a:spcBef>
                <a:spcPct val="0"/>
              </a:spcBef>
              <a:defRPr/>
            </a:pPr>
            <a:r>
              <a:rPr kumimoji="1" lang="en-US" sz="2800" dirty="0">
                <a:solidFill>
                  <a:schemeClr val="bg1"/>
                </a:solidFill>
                <a:latin typeface="Arial" charset="0"/>
                <a:ea typeface="ＭＳ Ｐゴシック" pitchFamily="34" charset="-128"/>
                <a:cs typeface="+mn-cs"/>
              </a:rPr>
              <a:t>Concentrate GPM x Time = Total Concentrate</a:t>
            </a:r>
          </a:p>
          <a:p>
            <a:pPr marL="0" indent="0" eaLnBrk="1" hangingPunct="1">
              <a:spcBef>
                <a:spcPct val="0"/>
              </a:spcBef>
              <a:buFont typeface="Arial" panose="020B0604020202020204" pitchFamily="34" charset="0"/>
              <a:buNone/>
              <a:defRPr/>
            </a:pPr>
            <a:endParaRPr kumimoji="1" lang="en-US" sz="2800" dirty="0">
              <a:solidFill>
                <a:schemeClr val="bg1"/>
              </a:solidFill>
              <a:latin typeface="Arial" charset="0"/>
              <a:ea typeface="ＭＳ Ｐゴシック" pitchFamily="34" charset="-128"/>
              <a:cs typeface="+mn-cs"/>
            </a:endParaRPr>
          </a:p>
          <a:p>
            <a:pPr marL="0" indent="0" eaLnBrk="1" hangingPunct="1">
              <a:spcBef>
                <a:spcPct val="0"/>
              </a:spcBef>
              <a:buFont typeface="Arial" panose="020B0604020202020204" pitchFamily="34" charset="0"/>
              <a:buNone/>
              <a:defRPr/>
            </a:pPr>
            <a:r>
              <a:rPr kumimoji="1" lang="en-US" sz="2800" dirty="0">
                <a:solidFill>
                  <a:schemeClr val="bg1"/>
                </a:solidFill>
                <a:latin typeface="Arial" charset="0"/>
                <a:ea typeface="ＭＳ Ｐゴシック" pitchFamily="34" charset="-128"/>
                <a:cs typeface="+mn-cs"/>
              </a:rPr>
              <a:t>Spills - 30 Minutes Minimum Flow Time for Ethanol-Blended Fuels</a:t>
            </a:r>
          </a:p>
          <a:p>
            <a:pPr marL="0" indent="0" eaLnBrk="1" hangingPunct="1">
              <a:spcBef>
                <a:spcPct val="0"/>
              </a:spcBef>
              <a:buFont typeface="Arial" panose="020B0604020202020204" pitchFamily="34" charset="0"/>
              <a:buNone/>
              <a:defRPr/>
            </a:pPr>
            <a:r>
              <a:rPr kumimoji="1" lang="en-US" sz="2400" dirty="0">
                <a:solidFill>
                  <a:srgbClr val="FFB005"/>
                </a:solidFill>
                <a:latin typeface="Arial" charset="0"/>
                <a:ea typeface="ＭＳ Ｐゴシック" pitchFamily="34" charset="-128"/>
                <a:cs typeface="+mn-cs"/>
              </a:rPr>
              <a:t>(The incident flow time will be based on the recommendations from the foam manufacturer and the type of foam.)</a:t>
            </a:r>
          </a:p>
          <a:p>
            <a:pPr marL="0" indent="0" eaLnBrk="1" hangingPunct="1">
              <a:spcBef>
                <a:spcPct val="0"/>
              </a:spcBef>
              <a:buFont typeface="Arial" panose="020B0604020202020204" pitchFamily="34" charset="0"/>
              <a:buNone/>
              <a:defRPr/>
            </a:pPr>
            <a:endParaRPr lang="en-US" sz="1600" dirty="0">
              <a:solidFill>
                <a:schemeClr val="bg1"/>
              </a:solidFill>
              <a:effectLst>
                <a:outerShdw blurRad="38100" dist="38100" dir="2700000" algn="tl">
                  <a:srgbClr val="000000">
                    <a:alpha val="43137"/>
                  </a:srgbClr>
                </a:outerShdw>
              </a:effectLst>
              <a:latin typeface="Arial" charset="0"/>
              <a:ea typeface="ＭＳ Ｐゴシック" pitchFamily="34" charset="-128"/>
            </a:endParaRPr>
          </a:p>
          <a:p>
            <a:pPr marL="0" indent="0" eaLnBrk="1" hangingPunct="1">
              <a:spcBef>
                <a:spcPct val="0"/>
              </a:spcBef>
              <a:buFont typeface="Arial" panose="020B0604020202020204" pitchFamily="34" charset="0"/>
              <a:buNone/>
              <a:defRPr/>
            </a:pPr>
            <a:r>
              <a:rPr lang="en-US" sz="1800" dirty="0">
                <a:solidFill>
                  <a:schemeClr val="bg1"/>
                </a:solidFill>
                <a:latin typeface="Arial" charset="0"/>
                <a:ea typeface="ＭＳ Ｐゴシック" pitchFamily="34" charset="-128"/>
              </a:rPr>
              <a:t>Flow rates will dictate what nozzles or combination of nozzles will be required…</a:t>
            </a:r>
          </a:p>
          <a:p>
            <a:pPr marL="0" indent="0" eaLnBrk="1" hangingPunct="1">
              <a:spcBef>
                <a:spcPct val="0"/>
              </a:spcBef>
              <a:buFont typeface="Arial" panose="020B0604020202020204" pitchFamily="34" charset="0"/>
              <a:buNone/>
              <a:defRPr/>
            </a:pPr>
            <a:endParaRPr kumimoji="1" lang="en-US" sz="2400" b="1" dirty="0">
              <a:solidFill>
                <a:schemeClr val="bg1"/>
              </a:solidFill>
              <a:latin typeface="Arial" charset="0"/>
              <a:ea typeface="ＭＳ Ｐゴシック" pitchFamily="34" charset="-128"/>
              <a:cs typeface="+mn-cs"/>
            </a:endParaRPr>
          </a:p>
          <a:p>
            <a:pPr marL="0" indent="0" eaLnBrk="1" hangingPunct="1">
              <a:spcBef>
                <a:spcPct val="0"/>
              </a:spcBef>
              <a:buFont typeface="Arial" panose="020B0604020202020204" pitchFamily="34" charset="0"/>
              <a:buNone/>
              <a:defRPr/>
            </a:pPr>
            <a:endParaRPr kumimoji="1" lang="en-US" sz="2400" b="1" dirty="0">
              <a:solidFill>
                <a:schemeClr val="bg1"/>
              </a:solidFill>
              <a:latin typeface="Arial" charset="0"/>
              <a:ea typeface="ＭＳ Ｐゴシック" pitchFamily="34" charset="-128"/>
              <a:cs typeface="+mn-cs"/>
            </a:endParaRPr>
          </a:p>
          <a:p>
            <a:pPr eaLnBrk="1" hangingPunct="1">
              <a:buFont typeface="Arial" charset="0"/>
              <a:buChar char="•"/>
              <a:defRPr/>
            </a:pPr>
            <a:endParaRPr lang="en-US" dirty="0">
              <a:latin typeface="Verdana" pitchFamily="34" charset="0"/>
              <a:ea typeface="ＭＳ Ｐゴシック" pitchFamily="34" charset="-128"/>
            </a:endParaRPr>
          </a:p>
        </p:txBody>
      </p:sp>
      <p:sp>
        <p:nvSpPr>
          <p:cNvPr id="81923" name="Title 1">
            <a:extLst>
              <a:ext uri="{FF2B5EF4-FFF2-40B4-BE49-F238E27FC236}">
                <a16:creationId xmlns:a16="http://schemas.microsoft.com/office/drawing/2014/main" id="{82182745-6BA7-466B-8A79-819095F6414F}"/>
              </a:ext>
            </a:extLst>
          </p:cNvPr>
          <p:cNvSpPr>
            <a:spLocks noGrp="1"/>
          </p:cNvSpPr>
          <p:nvPr>
            <p:ph type="title"/>
          </p:nvPr>
        </p:nvSpPr>
        <p:spPr>
          <a:xfrm>
            <a:off x="609600" y="0"/>
            <a:ext cx="96012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Example: Spill Calculation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C189AE0-2A16-4CE4-9A80-A6AF6409CEAE}"/>
              </a:ext>
            </a:extLst>
          </p:cNvPr>
          <p:cNvSpPr>
            <a:spLocks noGrp="1"/>
          </p:cNvSpPr>
          <p:nvPr>
            <p:ph type="title"/>
          </p:nvPr>
        </p:nvSpPr>
        <p:spPr>
          <a:xfrm>
            <a:off x="609600" y="0"/>
            <a:ext cx="9601200" cy="1600200"/>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Example: Ethanol-Blended Fuel</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Spill Calculation</a:t>
            </a:r>
            <a:endPar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DEAC445D-49ED-425B-BF82-BEC452742736}"/>
              </a:ext>
            </a:extLst>
          </p:cNvPr>
          <p:cNvSpPr>
            <a:spLocks noGrp="1"/>
          </p:cNvSpPr>
          <p:nvPr>
            <p:ph idx="1"/>
          </p:nvPr>
        </p:nvSpPr>
        <p:spPr>
          <a:xfrm>
            <a:off x="609600" y="1600200"/>
            <a:ext cx="10896600" cy="4373563"/>
          </a:xfrm>
        </p:spPr>
        <p:txBody>
          <a:bodyPr/>
          <a:lstStyle/>
          <a:p>
            <a:pPr eaLnBrk="1" hangingPunct="1">
              <a:spcBef>
                <a:spcPct val="0"/>
              </a:spcBef>
              <a:defRPr/>
            </a:pPr>
            <a:r>
              <a:rPr kumimoji="1" lang="en-US" sz="2400" dirty="0">
                <a:solidFill>
                  <a:schemeClr val="bg1"/>
                </a:solidFill>
                <a:latin typeface="Arial" charset="0"/>
                <a:ea typeface="ＭＳ Ｐゴシック" pitchFamily="34" charset="-128"/>
              </a:rPr>
              <a:t>Determine Area of Hazard</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80</a:t>
            </a:r>
            <a:r>
              <a:rPr kumimoji="1" lang="ja-JP" altLang="en-US" sz="2400" dirty="0">
                <a:solidFill>
                  <a:srgbClr val="FFB005"/>
                </a:solidFill>
                <a:latin typeface="Arial" charset="0"/>
                <a:ea typeface="ＭＳ Ｐゴシック" pitchFamily="34" charset="-128"/>
              </a:rPr>
              <a:t>’</a:t>
            </a:r>
            <a:r>
              <a:rPr kumimoji="1" lang="en-US" altLang="ja-JP" sz="2400" dirty="0">
                <a:solidFill>
                  <a:srgbClr val="FFB005"/>
                </a:solidFill>
                <a:latin typeface="Arial" charset="0"/>
                <a:ea typeface="ＭＳ Ｐゴシック" pitchFamily="34" charset="-128"/>
              </a:rPr>
              <a:t>x 50</a:t>
            </a:r>
            <a:r>
              <a:rPr kumimoji="1" lang="ja-JP" altLang="en-US" sz="2400" dirty="0">
                <a:solidFill>
                  <a:srgbClr val="FFB005"/>
                </a:solidFill>
                <a:latin typeface="Arial" charset="0"/>
                <a:ea typeface="ＭＳ Ｐゴシック" pitchFamily="34" charset="-128"/>
              </a:rPr>
              <a:t>’</a:t>
            </a:r>
            <a:r>
              <a:rPr kumimoji="1" lang="en-US" altLang="ja-JP" sz="2400" dirty="0">
                <a:solidFill>
                  <a:srgbClr val="FFB005"/>
                </a:solidFill>
                <a:latin typeface="Arial" charset="0"/>
                <a:ea typeface="ＭＳ Ｐゴシック" pitchFamily="34" charset="-128"/>
              </a:rPr>
              <a:t> = 4000 </a:t>
            </a:r>
            <a:r>
              <a:rPr kumimoji="1" lang="en-US" altLang="ja-JP" sz="2400" dirty="0" err="1">
                <a:solidFill>
                  <a:srgbClr val="FFB005"/>
                </a:solidFill>
                <a:latin typeface="Arial" charset="0"/>
                <a:ea typeface="ＭＳ Ｐゴシック" pitchFamily="34" charset="-128"/>
              </a:rPr>
              <a:t>sqft</a:t>
            </a:r>
            <a:endParaRPr kumimoji="1" lang="en-US" sz="2400" dirty="0">
              <a:solidFill>
                <a:srgbClr val="FFB005"/>
              </a:solidFill>
              <a:latin typeface="Arial" charset="0"/>
              <a:ea typeface="ＭＳ Ｐゴシック" pitchFamily="34" charset="-128"/>
            </a:endParaRPr>
          </a:p>
          <a:p>
            <a:pPr eaLnBrk="1" hangingPunct="1">
              <a:spcBef>
                <a:spcPct val="0"/>
              </a:spcBef>
              <a:defRPr/>
            </a:pPr>
            <a:r>
              <a:rPr kumimoji="1" lang="en-US" sz="2400" dirty="0">
                <a:solidFill>
                  <a:schemeClr val="bg1"/>
                </a:solidFill>
                <a:latin typeface="Arial" charset="0"/>
                <a:ea typeface="ＭＳ Ｐゴシック" pitchFamily="34" charset="-128"/>
              </a:rPr>
              <a:t>Choose Appropriate Application Rate</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.20 GPM for product not in depth </a:t>
            </a:r>
          </a:p>
          <a:p>
            <a:pPr eaLnBrk="1" hangingPunct="1">
              <a:spcBef>
                <a:spcPct val="0"/>
              </a:spcBef>
              <a:defRPr/>
            </a:pPr>
            <a:r>
              <a:rPr kumimoji="1" lang="en-US" sz="2400" dirty="0">
                <a:solidFill>
                  <a:schemeClr val="bg1"/>
                </a:solidFill>
                <a:latin typeface="Arial" charset="0"/>
                <a:ea typeface="ＭＳ Ｐゴシック" pitchFamily="34" charset="-128"/>
              </a:rPr>
              <a:t>Rate x Area = GPM of Foam Solution</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800 GPM </a:t>
            </a:r>
          </a:p>
          <a:p>
            <a:pPr eaLnBrk="1" hangingPunct="1">
              <a:spcBef>
                <a:spcPct val="0"/>
              </a:spcBef>
              <a:defRPr/>
            </a:pPr>
            <a:r>
              <a:rPr kumimoji="1" lang="en-US" sz="2400" dirty="0">
                <a:solidFill>
                  <a:schemeClr val="bg1"/>
                </a:solidFill>
                <a:latin typeface="Arial" charset="0"/>
                <a:ea typeface="ＭＳ Ｐゴシック" pitchFamily="34" charset="-128"/>
              </a:rPr>
              <a:t>Solution GPM x % Used = Concentrate GPM</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800 GPM x 3% (.03) = 24 GPM</a:t>
            </a:r>
          </a:p>
          <a:p>
            <a:pPr eaLnBrk="1" hangingPunct="1">
              <a:spcBef>
                <a:spcPct val="0"/>
              </a:spcBef>
              <a:defRPr/>
            </a:pPr>
            <a:r>
              <a:rPr kumimoji="1" lang="en-US" sz="2400" dirty="0">
                <a:solidFill>
                  <a:schemeClr val="bg1"/>
                </a:solidFill>
                <a:latin typeface="Arial" charset="0"/>
                <a:ea typeface="ＭＳ Ｐゴシック" pitchFamily="34" charset="-128"/>
              </a:rPr>
              <a:t>Concentrate GPM x Time = Total Concentrate</a:t>
            </a:r>
          </a:p>
          <a:p>
            <a:pPr eaLnBrk="1" hangingPunct="1">
              <a:spcBef>
                <a:spcPct val="0"/>
              </a:spcBef>
              <a:defRPr/>
            </a:pPr>
            <a:r>
              <a:rPr kumimoji="1" lang="en-US" sz="2400" dirty="0">
                <a:solidFill>
                  <a:schemeClr val="bg1"/>
                </a:solidFill>
                <a:latin typeface="Arial" charset="0"/>
                <a:ea typeface="ＭＳ Ｐゴシック" pitchFamily="34" charset="-128"/>
              </a:rPr>
              <a:t>Spills - 30 Minutes Flow Time</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30 minutes x 24 GPM = 720 gallons of concentrate</a:t>
            </a:r>
          </a:p>
          <a:p>
            <a:pPr marL="0" indent="0" eaLnBrk="1" hangingPunct="1">
              <a:spcBef>
                <a:spcPct val="0"/>
              </a:spcBef>
              <a:buFont typeface="Arial" panose="020B0604020202020204" pitchFamily="34" charset="0"/>
              <a:buNone/>
              <a:defRPr/>
            </a:pPr>
            <a:endParaRPr kumimoji="1" lang="en-US" sz="2400" b="1" dirty="0">
              <a:solidFill>
                <a:schemeClr val="bg1"/>
              </a:solidFill>
              <a:latin typeface="Arial" charset="0"/>
              <a:ea typeface="ＭＳ Ｐゴシック" pitchFamily="34" charset="-128"/>
            </a:endParaRPr>
          </a:p>
          <a:p>
            <a:pPr eaLnBrk="1" hangingPunct="1">
              <a:spcBef>
                <a:spcPct val="0"/>
              </a:spcBef>
              <a:defRPr/>
            </a:pPr>
            <a:endParaRPr kumimoji="1" lang="en-US" sz="2600" b="1" dirty="0">
              <a:solidFill>
                <a:schemeClr val="bg1"/>
              </a:solidFill>
              <a:latin typeface="Arial" charset="0"/>
              <a:ea typeface="ＭＳ Ｐゴシック" pitchFamily="34" charset="-128"/>
            </a:endParaRPr>
          </a:p>
          <a:p>
            <a:pPr marL="0" indent="0">
              <a:buFont typeface="Arial" panose="020B0604020202020204" pitchFamily="34" charset="0"/>
              <a:buNone/>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D7C8CA7-EAFC-41B8-98A5-3440C0FB1F10}"/>
              </a:ext>
            </a:extLst>
          </p:cNvPr>
          <p:cNvSpPr>
            <a:spLocks noGrp="1"/>
          </p:cNvSpPr>
          <p:nvPr>
            <p:ph type="title"/>
          </p:nvPr>
        </p:nvSpPr>
        <p:spPr>
          <a:xfrm>
            <a:off x="609600" y="0"/>
            <a:ext cx="9525000" cy="808038"/>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86019" name="Rectangle 3">
            <a:extLst>
              <a:ext uri="{FF2B5EF4-FFF2-40B4-BE49-F238E27FC236}">
                <a16:creationId xmlns:a16="http://schemas.microsoft.com/office/drawing/2014/main" id="{7163CB30-8742-4121-B4E5-EB2705EB1920}"/>
              </a:ext>
            </a:extLst>
          </p:cNvPr>
          <p:cNvSpPr>
            <a:spLocks noGrp="1"/>
          </p:cNvSpPr>
          <p:nvPr>
            <p:ph idx="1"/>
          </p:nvPr>
        </p:nvSpPr>
        <p:spPr>
          <a:xfrm>
            <a:off x="609600" y="1600200"/>
            <a:ext cx="108204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foam is the best choice for incidents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foam is recommended for all incidents involving ethanol-blended fuels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foam performs well on hydrocarbon incidents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92F42-7F58-4FBB-AD32-0EA668882FE0}"/>
              </a:ext>
            </a:extLst>
          </p:cNvPr>
          <p:cNvSpPr>
            <a:spLocks noGrp="1"/>
          </p:cNvSpPr>
          <p:nvPr>
            <p:ph type="title"/>
          </p:nvPr>
        </p:nvSpPr>
        <p:spPr>
          <a:xfrm>
            <a:off x="609600" y="0"/>
            <a:ext cx="9525000" cy="9144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16387" name="Rectangle 3">
            <a:extLst>
              <a:ext uri="{FF2B5EF4-FFF2-40B4-BE49-F238E27FC236}">
                <a16:creationId xmlns:a16="http://schemas.microsoft.com/office/drawing/2014/main" id="{6099C064-039E-47D0-B268-14EA0FA11EE0}"/>
              </a:ext>
            </a:extLst>
          </p:cNvPr>
          <p:cNvSpPr>
            <a:spLocks noGrp="1"/>
          </p:cNvSpPr>
          <p:nvPr>
            <p:ph idx="1"/>
          </p:nvPr>
        </p:nvSpPr>
        <p:spPr>
          <a:xfrm>
            <a:off x="609600" y="1600200"/>
            <a:ext cx="1097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foam?</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a stable aggregation of bubbles of lower density than oil or water.” (NFPA 11 version 2016)</a:t>
            </a:r>
            <a:endPar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foam concentrate?</a:t>
            </a:r>
          </a:p>
          <a:p>
            <a:pPr lvl="1" eaLnBrk="1" hangingPunct="1">
              <a:lnSpc>
                <a:spcPct val="90000"/>
              </a:lnSpc>
            </a:pP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 concentrated liquid foaming agent as received from the manufacturer</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(NFPA 11 version 2016)</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alcohol resistant foam concentrate?</a:t>
            </a:r>
          </a:p>
          <a:p>
            <a:pPr lvl="1" eaLnBrk="1" hangingPunct="1">
              <a:lnSpc>
                <a:spcPct val="90000"/>
              </a:lnSpc>
            </a:pP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 concentrate used for fighting fires on water soluble materials and other fuels destructive to regular….foams</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(NFPA 11 version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6546807-8092-40A3-A7FF-99D76E6FB235}"/>
              </a:ext>
            </a:extLst>
          </p:cNvPr>
          <p:cNvSpPr>
            <a:spLocks noGrp="1"/>
          </p:cNvSpPr>
          <p:nvPr>
            <p:ph type="title"/>
          </p:nvPr>
        </p:nvSpPr>
        <p:spPr>
          <a:xfrm>
            <a:off x="609600" y="0"/>
            <a:ext cx="8839200" cy="1219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br>
              <a:rPr lang="en-US" altLang="en-US">
                <a:solidFill>
                  <a:srgbClr val="003175"/>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5ED232A8-69B4-41DB-9AF7-9914E95F57C2}"/>
              </a:ext>
            </a:extLst>
          </p:cNvPr>
          <p:cNvSpPr>
            <a:spLocks noGrp="1"/>
          </p:cNvSpPr>
          <p:nvPr>
            <p:ph idx="1"/>
          </p:nvPr>
        </p:nvSpPr>
        <p:spPr>
          <a:xfrm>
            <a:off x="609600" y="1600200"/>
            <a:ext cx="10972800" cy="4449763"/>
          </a:xfrm>
        </p:spPr>
        <p:txBody>
          <a:bodyPr/>
          <a:lstStyle/>
          <a:p>
            <a:pPr marL="0" indent="0">
              <a:lnSpc>
                <a:spcPct val="90000"/>
              </a:lnSpc>
              <a:buFont typeface="Arial" panose="020B0604020202020204" pitchFamily="34" charset="0"/>
              <a:buNone/>
              <a:defRPr/>
            </a:pPr>
            <a:r>
              <a:rPr lang="en-US" sz="2800" dirty="0">
                <a:solidFill>
                  <a:schemeClr val="bg1"/>
                </a:solidFill>
                <a:latin typeface="Arial" pitchFamily="34" charset="0"/>
                <a:cs typeface="Arial" pitchFamily="34" charset="0"/>
              </a:rPr>
              <a:t>Why use foam?</a:t>
            </a:r>
          </a:p>
          <a:p>
            <a:pPr lvl="1">
              <a:lnSpc>
                <a:spcPct val="90000"/>
              </a:lnSpc>
              <a:defRPr/>
            </a:pPr>
            <a:r>
              <a:rPr lang="en-US" sz="2600" dirty="0">
                <a:solidFill>
                  <a:schemeClr val="bg1"/>
                </a:solidFill>
                <a:latin typeface="Arial" pitchFamily="34" charset="0"/>
                <a:cs typeface="Arial" pitchFamily="34" charset="0"/>
              </a:rPr>
              <a:t>Can provide protection from flammable liquids for fire &amp; rescue personnel during emergency operations</a:t>
            </a:r>
          </a:p>
          <a:p>
            <a:pPr lvl="1">
              <a:lnSpc>
                <a:spcPct val="90000"/>
              </a:lnSpc>
              <a:defRPr/>
            </a:pPr>
            <a:r>
              <a:rPr lang="en-US" sz="2600" dirty="0">
                <a:solidFill>
                  <a:schemeClr val="bg1"/>
                </a:solidFill>
                <a:latin typeface="Arial" pitchFamily="34" charset="0"/>
                <a:cs typeface="Arial" pitchFamily="34" charset="0"/>
              </a:rPr>
              <a:t>Can provide post-fire security by protecting hazard until it can be secured/ removed</a:t>
            </a:r>
          </a:p>
          <a:p>
            <a:pPr marL="457200" lvl="1" indent="0">
              <a:lnSpc>
                <a:spcPct val="90000"/>
              </a:lnSpc>
              <a:buFont typeface="Arial" panose="020B0604020202020204" pitchFamily="34" charset="0"/>
              <a:buNone/>
              <a:defRPr/>
            </a:pPr>
            <a:endParaRPr lang="en-US" sz="2500" dirty="0">
              <a:solidFill>
                <a:schemeClr val="bg1"/>
              </a:solidFill>
              <a:latin typeface="Arial" pitchFamily="34" charset="0"/>
              <a:cs typeface="Arial" pitchFamily="34" charset="0"/>
            </a:endParaRPr>
          </a:p>
          <a:p>
            <a:pPr marL="914400" lvl="2" indent="0">
              <a:lnSpc>
                <a:spcPct val="90000"/>
              </a:lnSpc>
              <a:buFont typeface="Arial" panose="020B0604020202020204" pitchFamily="34" charset="0"/>
              <a:buNone/>
              <a:defRPr/>
            </a:pPr>
            <a:endParaRPr lang="en-US" sz="2500" dirty="0">
              <a:solidFill>
                <a:schemeClr val="bg1"/>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5D1246DB-8DBA-4BE2-A2EF-6FE7292D0D34}"/>
              </a:ext>
            </a:extLst>
          </p:cNvPr>
          <p:cNvPicPr>
            <a:picLocks noChangeAspect="1"/>
          </p:cNvPicPr>
          <p:nvPr/>
        </p:nvPicPr>
        <p:blipFill rotWithShape="1">
          <a:blip r:embed="rId3"/>
          <a:srcRect t="25000"/>
          <a:stretch/>
        </p:blipFill>
        <p:spPr>
          <a:xfrm>
            <a:off x="5791200" y="3505200"/>
            <a:ext cx="4876800" cy="2057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56FC46-81A2-4686-B3BB-C24BDF9CEBAB}"/>
              </a:ext>
            </a:extLst>
          </p:cNvPr>
          <p:cNvSpPr>
            <a:spLocks noGrp="1"/>
          </p:cNvSpPr>
          <p:nvPr>
            <p:ph type="title"/>
          </p:nvPr>
        </p:nvSpPr>
        <p:spPr>
          <a:xfrm>
            <a:off x="609600" y="0"/>
            <a:ext cx="9525000" cy="9144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20483" name="Rectangle 3">
            <a:extLst>
              <a:ext uri="{FF2B5EF4-FFF2-40B4-BE49-F238E27FC236}">
                <a16:creationId xmlns:a16="http://schemas.microsoft.com/office/drawing/2014/main" id="{76C4C48C-B9D6-4E83-986A-AC4545EC2BB2}"/>
              </a:ext>
            </a:extLst>
          </p:cNvPr>
          <p:cNvSpPr>
            <a:spLocks noGrp="1"/>
          </p:cNvSpPr>
          <p:nvPr>
            <p:ph type="body" sz="half" idx="1"/>
          </p:nvPr>
        </p:nvSpPr>
        <p:spPr>
          <a:xfrm>
            <a:off x="609600" y="1600200"/>
            <a:ext cx="63246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How foam works:</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tetrahedron</a:t>
            </a: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Before being used must be proportioned &amp; aerated</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4 elements</a:t>
            </a: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concentrate</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Air</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Aeration</a:t>
            </a:r>
          </a:p>
        </p:txBody>
      </p:sp>
      <p:pic>
        <p:nvPicPr>
          <p:cNvPr id="20484" name="Picture 3">
            <a:extLst>
              <a:ext uri="{FF2B5EF4-FFF2-40B4-BE49-F238E27FC236}">
                <a16:creationId xmlns:a16="http://schemas.microsoft.com/office/drawing/2014/main" id="{AF6CF2F8-01C5-4C53-A34E-E3A9DA6D69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506182" y="1600200"/>
            <a:ext cx="3386760" cy="38100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C0DC79D-6154-4F1F-9258-44DC38579E14}"/>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22531" name="Rectangle 3">
            <a:extLst>
              <a:ext uri="{FF2B5EF4-FFF2-40B4-BE49-F238E27FC236}">
                <a16:creationId xmlns:a16="http://schemas.microsoft.com/office/drawing/2014/main" id="{EBA53910-EF16-4441-B431-0084F9D603D1}"/>
              </a:ext>
            </a:extLst>
          </p:cNvPr>
          <p:cNvSpPr>
            <a:spLocks noGrp="1"/>
          </p:cNvSpPr>
          <p:nvPr>
            <p:ph idx="1"/>
          </p:nvPr>
        </p:nvSpPr>
        <p:spPr>
          <a:xfrm>
            <a:off x="609600" y="1600200"/>
            <a:ext cx="112776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foam effective on?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Effective at suppressing vapors &amp; extinguishing Class B fires</a:t>
            </a:r>
          </a:p>
          <a:p>
            <a:pPr lvl="2"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Not effective on pressurized flammable gases</a:t>
            </a:r>
          </a:p>
          <a:p>
            <a:pPr lvl="2"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Not effective on combustible metals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 categories of Class B products: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Hydrocarbons </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Foams listed such as AFFF</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solvents</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Never mix foam concentrates from different manufactures together</a:t>
            </a:r>
          </a:p>
          <a:p>
            <a:pPr marL="457200" lvl="1" indent="0" eaLnBrk="1" hangingPunct="1">
              <a:lnSpc>
                <a:spcPct val="90000"/>
              </a:lnSpc>
              <a:buNone/>
            </a:pP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CC21A0-FEFD-413F-9F12-36B0BF123DF9}"/>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endParaRPr lang="en-US" altLang="en-US" sz="4400" b="0">
              <a:solidFill>
                <a:srgbClr val="003175"/>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24579" name="Rectangle 3">
            <a:extLst>
              <a:ext uri="{FF2B5EF4-FFF2-40B4-BE49-F238E27FC236}">
                <a16:creationId xmlns:a16="http://schemas.microsoft.com/office/drawing/2014/main" id="{9C21CD2B-C5E4-4CAC-AC04-2E90A348C0CA}"/>
              </a:ext>
            </a:extLst>
          </p:cNvPr>
          <p:cNvSpPr>
            <a:spLocks noGrp="1"/>
          </p:cNvSpPr>
          <p:nvPr>
            <p:ph idx="1"/>
          </p:nvPr>
        </p:nvSpPr>
        <p:spPr>
          <a:xfrm>
            <a:off x="609600" y="1600200"/>
            <a:ext cx="107442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Types of foam:</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Protein foam</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Made of natural protein products such as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soybeans, chicken beaks, fish bones, &amp;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animal hooves, along with some other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stabilizing additives</a:t>
            </a:r>
          </a:p>
          <a:p>
            <a:pPr lvl="1" eaLnBrk="1" hangingPunct="1">
              <a:lnSpc>
                <a:spcPct val="90000"/>
              </a:lnSpc>
            </a:pP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Fluoroprotein</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foam</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Combination of protein-based foam derived from protein foam concentrates &amp; fluorochemical surfactants</a:t>
            </a:r>
          </a:p>
          <a:p>
            <a:pPr lvl="2" eaLnBrk="1" hangingPunct="1">
              <a:lnSpc>
                <a:spcPct val="90000"/>
              </a:lnSpc>
            </a:pPr>
            <a:endParaRPr lang="en-US" altLang="en-US" sz="2000" dirty="0">
              <a:latin typeface="Verdana" panose="020B060403050404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B714A35E-B43B-4282-9194-574E8F0D1E79}"/>
              </a:ext>
            </a:extLst>
          </p:cNvPr>
          <p:cNvPicPr>
            <a:picLocks noChangeAspect="1"/>
          </p:cNvPicPr>
          <p:nvPr/>
        </p:nvPicPr>
        <p:blipFill>
          <a:blip r:embed="rId3"/>
          <a:stretch>
            <a:fillRect/>
          </a:stretch>
        </p:blipFill>
        <p:spPr>
          <a:xfrm>
            <a:off x="8013046" y="1371600"/>
            <a:ext cx="3340754" cy="277073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Content Placeholder 5">
            <a:extLst>
              <a:ext uri="{FF2B5EF4-FFF2-40B4-BE49-F238E27FC236}">
                <a16:creationId xmlns:a16="http://schemas.microsoft.com/office/drawing/2014/main" id="{372DD0CA-88DE-4347-873D-319FFA7A538C}"/>
              </a:ext>
            </a:extLst>
          </p:cNvPr>
          <p:cNvSpPr>
            <a:spLocks noGrp="1"/>
          </p:cNvSpPr>
          <p:nvPr>
            <p:ph idx="1"/>
          </p:nvPr>
        </p:nvSpPr>
        <p:spPr>
          <a:xfrm>
            <a:off x="609600" y="1600200"/>
            <a:ext cx="11353800" cy="5181600"/>
          </a:xfrm>
        </p:spPr>
        <p:txBody>
          <a:bodyPr>
            <a:normAutofit fontScale="55000" lnSpcReduction="20000"/>
          </a:bodyPr>
          <a:lstStyle/>
          <a:p>
            <a:pPr marL="0" indent="0" eaLnBrk="1" hangingPunct="1">
              <a:lnSpc>
                <a:spcPct val="110000"/>
              </a:lnSpc>
              <a:buFont typeface="Arial" panose="020B0604020202020204" pitchFamily="34" charset="0"/>
              <a:buNone/>
              <a:defRPr/>
            </a:pPr>
            <a:r>
              <a:rPr lang="en-US" sz="5900" dirty="0">
                <a:solidFill>
                  <a:schemeClr val="bg1"/>
                </a:solidFill>
                <a:latin typeface="Arial"/>
                <a:cs typeface="Arial"/>
              </a:rPr>
              <a:t>Types of foam:</a:t>
            </a:r>
          </a:p>
          <a:p>
            <a:pPr lvl="1" eaLnBrk="1" hangingPunct="1">
              <a:lnSpc>
                <a:spcPct val="110000"/>
              </a:lnSpc>
              <a:buFont typeface="Arial" charset="0"/>
              <a:buChar char="–"/>
              <a:defRPr/>
            </a:pPr>
            <a:r>
              <a:rPr lang="en-US" sz="5100" dirty="0">
                <a:solidFill>
                  <a:schemeClr val="bg1"/>
                </a:solidFill>
                <a:latin typeface="Arial"/>
                <a:cs typeface="Arial"/>
              </a:rPr>
              <a:t>Aqueous Film Forming Foam (AFFF)</a:t>
            </a:r>
          </a:p>
          <a:p>
            <a:pPr lvl="2" eaLnBrk="1" hangingPunct="1">
              <a:lnSpc>
                <a:spcPct val="110000"/>
              </a:lnSpc>
              <a:buFont typeface="Arial" charset="0"/>
              <a:buChar char="•"/>
              <a:defRPr/>
            </a:pPr>
            <a:r>
              <a:rPr lang="en-US" sz="4400" dirty="0">
                <a:solidFill>
                  <a:schemeClr val="bg1"/>
                </a:solidFill>
                <a:latin typeface="Arial"/>
                <a:cs typeface="Arial"/>
              </a:rPr>
              <a:t>Synthetic foam consisting of fluorochemical &amp; hydrocarbon surfactants combined with high boiling point solvents &amp; water</a:t>
            </a:r>
          </a:p>
          <a:p>
            <a:pPr lvl="1" eaLnBrk="1" hangingPunct="1">
              <a:lnSpc>
                <a:spcPct val="110000"/>
              </a:lnSpc>
              <a:buFont typeface="Arial" charset="0"/>
              <a:buChar char="–"/>
              <a:defRPr/>
            </a:pPr>
            <a:r>
              <a:rPr lang="en-US" sz="5100" dirty="0">
                <a:solidFill>
                  <a:schemeClr val="bg1"/>
                </a:solidFill>
                <a:latin typeface="Arial"/>
                <a:cs typeface="Arial"/>
              </a:rPr>
              <a:t>Film Forming Fluoroprotein Foam (FFFP)</a:t>
            </a:r>
          </a:p>
          <a:p>
            <a:pPr lvl="2" eaLnBrk="1" hangingPunct="1">
              <a:lnSpc>
                <a:spcPct val="110000"/>
              </a:lnSpc>
              <a:buFont typeface="Arial" charset="0"/>
              <a:buChar char="•"/>
              <a:defRPr/>
            </a:pPr>
            <a:r>
              <a:rPr lang="en-US" sz="4400" dirty="0">
                <a:solidFill>
                  <a:schemeClr val="bg1"/>
                </a:solidFill>
                <a:latin typeface="Arial"/>
                <a:cs typeface="Arial"/>
              </a:rPr>
              <a:t>Based on fluoroprotein foam technology with AFFF capabilities </a:t>
            </a:r>
          </a:p>
          <a:p>
            <a:pPr lvl="2" eaLnBrk="1" hangingPunct="1">
              <a:lnSpc>
                <a:spcPct val="110000"/>
              </a:lnSpc>
              <a:buFont typeface="Arial" charset="0"/>
              <a:buChar char="•"/>
              <a:defRPr/>
            </a:pPr>
            <a:r>
              <a:rPr lang="en-US" sz="4400" dirty="0">
                <a:solidFill>
                  <a:schemeClr val="bg1"/>
                </a:solidFill>
                <a:latin typeface="Arial"/>
                <a:cs typeface="Arial"/>
              </a:rPr>
              <a:t>Capabilities of AFFF with the heat resistance of </a:t>
            </a:r>
            <a:r>
              <a:rPr lang="en-US" sz="4400" dirty="0" err="1">
                <a:solidFill>
                  <a:schemeClr val="bg1"/>
                </a:solidFill>
                <a:latin typeface="Arial"/>
                <a:cs typeface="Arial"/>
              </a:rPr>
              <a:t>fluoroprotein</a:t>
            </a:r>
            <a:r>
              <a:rPr lang="en-US" sz="4400" dirty="0">
                <a:solidFill>
                  <a:schemeClr val="bg1"/>
                </a:solidFill>
                <a:latin typeface="Arial"/>
                <a:cs typeface="Arial"/>
              </a:rPr>
              <a:t> foam</a:t>
            </a:r>
          </a:p>
          <a:p>
            <a:pPr lvl="1" eaLnBrk="1" hangingPunct="1">
              <a:lnSpc>
                <a:spcPct val="110000"/>
              </a:lnSpc>
              <a:buFont typeface="Arial" charset="0"/>
              <a:buChar char="–"/>
              <a:defRPr/>
            </a:pPr>
            <a:r>
              <a:rPr lang="en-US" sz="5100" dirty="0">
                <a:solidFill>
                  <a:schemeClr val="bg1"/>
                </a:solidFill>
                <a:latin typeface="Arial"/>
                <a:cs typeface="Arial"/>
              </a:rPr>
              <a:t>Alcohol-Resistant Aqueous Film-Forming Foam (AR-AFFF, ATC)</a:t>
            </a:r>
          </a:p>
          <a:p>
            <a:pPr lvl="2" eaLnBrk="1" hangingPunct="1">
              <a:lnSpc>
                <a:spcPct val="110000"/>
              </a:lnSpc>
              <a:buFont typeface="Arial" charset="0"/>
              <a:buChar char="•"/>
              <a:defRPr/>
            </a:pPr>
            <a:r>
              <a:rPr lang="en-US" sz="4400" dirty="0">
                <a:solidFill>
                  <a:schemeClr val="bg1"/>
                </a:solidFill>
                <a:latin typeface="Arial"/>
                <a:cs typeface="Arial"/>
              </a:rPr>
              <a:t>When applied to a polar solvent fuel, AR foams will often create a polymeric membrane rather than a film over the fuel</a:t>
            </a:r>
          </a:p>
        </p:txBody>
      </p:sp>
      <p:sp>
        <p:nvSpPr>
          <p:cNvPr id="26627" name="Rectangle 2">
            <a:extLst>
              <a:ext uri="{FF2B5EF4-FFF2-40B4-BE49-F238E27FC236}">
                <a16:creationId xmlns:a16="http://schemas.microsoft.com/office/drawing/2014/main" id="{69F48814-8692-420F-9592-A6A68AE609F0}"/>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270BC8-A239-47AE-8B5E-BF831327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BBAC14-521E-40BD-B18F-25F9960F8C02}">
  <ds:schemaRefs>
    <ds:schemaRef ds:uri="http://schemas.microsoft.com/sharepoint/v3/contenttype/forms"/>
  </ds:schemaRefs>
</ds:datastoreItem>
</file>

<file path=customXml/itemProps3.xml><?xml version="1.0" encoding="utf-8"?>
<ds:datastoreItem xmlns:ds="http://schemas.openxmlformats.org/officeDocument/2006/customXml" ds:itemID="{35F40B35-191C-40E8-ACDD-9B64C80E9E4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9f892f-2c11-43a9-b10f-e0092ef5799b"/>
    <ds:schemaRef ds:uri="9659d145-d520-4658-b925-eca3bc946a0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50884</TotalTime>
  <Words>8513</Words>
  <Application>Microsoft Office PowerPoint</Application>
  <PresentationFormat>Widescreen</PresentationFormat>
  <Paragraphs>697</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Verdana</vt:lpstr>
      <vt:lpstr>Wingdings</vt:lpstr>
      <vt:lpstr>1_Office Theme</vt:lpstr>
      <vt:lpstr>PowerPoint Presentation</vt:lpstr>
      <vt:lpstr>Objective</vt:lpstr>
      <vt:lpstr>Introduction</vt:lpstr>
      <vt:lpstr>Basic Foam Principles</vt:lpstr>
      <vt:lpstr>Basic Foam Principles </vt:lpstr>
      <vt:lpstr>Basic Foam Principles</vt:lpstr>
      <vt:lpstr>Basic Foam Principles</vt:lpstr>
      <vt:lpstr>Basic Foam Principles</vt:lpstr>
      <vt:lpstr>Basic Foam Principles</vt:lpstr>
      <vt:lpstr>Basic Foam Principles</vt:lpstr>
      <vt:lpstr>Basic Foam Principles</vt:lpstr>
      <vt:lpstr> </vt:lpstr>
      <vt:lpstr>PowerPoint Presentation</vt:lpstr>
      <vt:lpstr>Foam Characteristics</vt:lpstr>
      <vt:lpstr>Basic Foam Principles</vt:lpstr>
      <vt:lpstr>Basic Foam Principles</vt:lpstr>
      <vt:lpstr>Basic Foam Principles</vt:lpstr>
      <vt:lpstr>Hydrant with Foam Nozzle</vt:lpstr>
      <vt:lpstr>Basic Foam Principles</vt:lpstr>
      <vt:lpstr>Foam Trailer</vt:lpstr>
      <vt:lpstr>Specialized Foam Equipment</vt:lpstr>
      <vt:lpstr>Basic Foam Principles</vt:lpstr>
      <vt:lpstr>Basic Foam Principles</vt:lpstr>
      <vt:lpstr>PowerPoint Presentation</vt:lpstr>
      <vt:lpstr>Foam for Ethanol and Ethanol-Blended Fuels</vt:lpstr>
      <vt:lpstr>Foam Recommendations for Fire Departments</vt:lpstr>
      <vt:lpstr>Foam Application Rates</vt:lpstr>
      <vt:lpstr>Alcohol Resistant Foam Facts</vt:lpstr>
      <vt:lpstr>Ethanol Scene Evaluation</vt:lpstr>
      <vt:lpstr>Ethanol Scene Evaluation</vt:lpstr>
      <vt:lpstr>Application Formula</vt:lpstr>
      <vt:lpstr>Application Rates</vt:lpstr>
      <vt:lpstr>PowerPoint Presentation</vt:lpstr>
      <vt:lpstr>PowerPoint Presentation</vt:lpstr>
      <vt:lpstr> Concentrate requirements </vt:lpstr>
      <vt:lpstr>Application Rates  </vt:lpstr>
      <vt:lpstr>Example: Spill Calculation</vt:lpstr>
      <vt:lpstr>Example: Ethanol-Blended Fuel Spill Calculation</vt:lpstr>
      <vt:lpstr>Summary</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329</cp:revision>
  <cp:lastPrinted>2016-01-28T23:23:18Z</cp:lastPrinted>
  <dcterms:modified xsi:type="dcterms:W3CDTF">2021-12-05T19:00:29Z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