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315" r:id="rId5"/>
    <p:sldId id="307" r:id="rId6"/>
    <p:sldId id="308" r:id="rId7"/>
    <p:sldId id="309" r:id="rId8"/>
    <p:sldId id="310" r:id="rId9"/>
    <p:sldId id="314" r:id="rId10"/>
    <p:sldId id="312" r:id="rId11"/>
    <p:sldId id="313" r:id="rId12"/>
    <p:sldId id="316" r:id="rId13"/>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pos="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005"/>
    <a:srgbClr val="003175"/>
    <a:srgbClr val="FF0000"/>
    <a:srgbClr val="5DBA3E"/>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E38EB0-05AA-4553-B1A4-EA3ADE653449}" v="6" dt="2021-12-04T21:24:29.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68284" autoAdjust="0"/>
  </p:normalViewPr>
  <p:slideViewPr>
    <p:cSldViewPr>
      <p:cViewPr varScale="1">
        <p:scale>
          <a:sx n="87" d="100"/>
          <a:sy n="87" d="100"/>
        </p:scale>
        <p:origin x="1328" y="48"/>
      </p:cViewPr>
      <p:guideLst>
        <p:guide orient="horz" pos="672"/>
        <p:guide pos="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y Ruff" userId="2fedf697-c7c4-47e5-81d4-5bd69038a8f8" providerId="ADAL" clId="{47E38EB0-05AA-4553-B1A4-EA3ADE653449}"/>
    <pc:docChg chg="custSel modSld">
      <pc:chgData name="Missy Ruff" userId="2fedf697-c7c4-47e5-81d4-5bd69038a8f8" providerId="ADAL" clId="{47E38EB0-05AA-4553-B1A4-EA3ADE653449}" dt="2021-12-04T21:24:31.459" v="31"/>
      <pc:docMkLst>
        <pc:docMk/>
      </pc:docMkLst>
      <pc:sldChg chg="modNotes modNotesTx">
        <pc:chgData name="Missy Ruff" userId="2fedf697-c7c4-47e5-81d4-5bd69038a8f8" providerId="ADAL" clId="{47E38EB0-05AA-4553-B1A4-EA3ADE653449}" dt="2021-12-04T21:16:37.604" v="1" actId="27636"/>
        <pc:sldMkLst>
          <pc:docMk/>
          <pc:sldMk cId="0" sldId="308"/>
        </pc:sldMkLst>
      </pc:sldChg>
      <pc:sldChg chg="modNotesTx">
        <pc:chgData name="Missy Ruff" userId="2fedf697-c7c4-47e5-81d4-5bd69038a8f8" providerId="ADAL" clId="{47E38EB0-05AA-4553-B1A4-EA3ADE653449}" dt="2021-12-04T21:16:52.218" v="9" actId="12"/>
        <pc:sldMkLst>
          <pc:docMk/>
          <pc:sldMk cId="0" sldId="309"/>
        </pc:sldMkLst>
      </pc:sldChg>
      <pc:sldChg chg="modNotesTx">
        <pc:chgData name="Missy Ruff" userId="2fedf697-c7c4-47e5-81d4-5bd69038a8f8" providerId="ADAL" clId="{47E38EB0-05AA-4553-B1A4-EA3ADE653449}" dt="2021-12-04T21:17:27.141" v="17" actId="12"/>
        <pc:sldMkLst>
          <pc:docMk/>
          <pc:sldMk cId="0" sldId="310"/>
        </pc:sldMkLst>
      </pc:sldChg>
      <pc:sldChg chg="modNotesTx">
        <pc:chgData name="Missy Ruff" userId="2fedf697-c7c4-47e5-81d4-5bd69038a8f8" providerId="ADAL" clId="{47E38EB0-05AA-4553-B1A4-EA3ADE653449}" dt="2021-12-04T21:24:31.459" v="31"/>
        <pc:sldMkLst>
          <pc:docMk/>
          <pc:sldMk cId="0" sldId="312"/>
        </pc:sldMkLst>
      </pc:sldChg>
      <pc:sldChg chg="modNotes modNotesTx">
        <pc:chgData name="Missy Ruff" userId="2fedf697-c7c4-47e5-81d4-5bd69038a8f8" providerId="ADAL" clId="{47E38EB0-05AA-4553-B1A4-EA3ADE653449}" dt="2021-12-04T21:24:29.639" v="30" actId="27636"/>
        <pc:sldMkLst>
          <pc:docMk/>
          <pc:sldMk cId="0" sldId="314"/>
        </pc:sldMkLst>
      </pc:sldChg>
    </pc:docChg>
  </pc:docChgLst>
  <pc:docChgLst>
    <pc:chgData name="Missy Ruff" userId="2fedf697-c7c4-47e5-81d4-5bd69038a8f8" providerId="ADAL" clId="{DD5CBEA1-DB6A-4FF0-83B0-984B188F03FC}"/>
    <pc:docChg chg="modSld modMainMaster">
      <pc:chgData name="Missy Ruff" userId="2fedf697-c7c4-47e5-81d4-5bd69038a8f8" providerId="ADAL" clId="{DD5CBEA1-DB6A-4FF0-83B0-984B188F03FC}" dt="2021-02-15T18:44:47.280" v="2"/>
      <pc:docMkLst>
        <pc:docMk/>
      </pc:docMkLst>
      <pc:sldChg chg="setBg">
        <pc:chgData name="Missy Ruff" userId="2fedf697-c7c4-47e5-81d4-5bd69038a8f8" providerId="ADAL" clId="{DD5CBEA1-DB6A-4FF0-83B0-984B188F03FC}" dt="2021-02-15T18:44:47.280" v="2"/>
        <pc:sldMkLst>
          <pc:docMk/>
          <pc:sldMk cId="0" sldId="315"/>
        </pc:sldMkLst>
      </pc:sldChg>
      <pc:sldMasterChg chg="setBg modSldLayout">
        <pc:chgData name="Missy Ruff" userId="2fedf697-c7c4-47e5-81d4-5bd69038a8f8" providerId="ADAL" clId="{DD5CBEA1-DB6A-4FF0-83B0-984B188F03FC}" dt="2021-02-15T18:44:47.280" v="2"/>
        <pc:sldMasterMkLst>
          <pc:docMk/>
          <pc:sldMasterMk cId="0" sldId="2147483648"/>
        </pc:sldMasterMkLst>
        <pc:sldLayoutChg chg="setBg">
          <pc:chgData name="Missy Ruff" userId="2fedf697-c7c4-47e5-81d4-5bd69038a8f8" providerId="ADAL" clId="{DD5CBEA1-DB6A-4FF0-83B0-984B188F03FC}" dt="2021-02-15T18:44:47.280" v="2"/>
          <pc:sldLayoutMkLst>
            <pc:docMk/>
            <pc:sldMasterMk cId="0" sldId="2147483648"/>
            <pc:sldLayoutMk cId="447651762" sldId="2147483996"/>
          </pc:sldLayoutMkLst>
        </pc:sldLayoutChg>
        <pc:sldLayoutChg chg="setBg">
          <pc:chgData name="Missy Ruff" userId="2fedf697-c7c4-47e5-81d4-5bd69038a8f8" providerId="ADAL" clId="{DD5CBEA1-DB6A-4FF0-83B0-984B188F03FC}" dt="2021-02-15T18:44:47.280" v="2"/>
          <pc:sldLayoutMkLst>
            <pc:docMk/>
            <pc:sldMasterMk cId="0" sldId="2147483648"/>
            <pc:sldLayoutMk cId="398951235" sldId="2147483997"/>
          </pc:sldLayoutMkLst>
        </pc:sldLayoutChg>
        <pc:sldLayoutChg chg="setBg">
          <pc:chgData name="Missy Ruff" userId="2fedf697-c7c4-47e5-81d4-5bd69038a8f8" providerId="ADAL" clId="{DD5CBEA1-DB6A-4FF0-83B0-984B188F03FC}" dt="2021-02-15T18:44:47.280" v="2"/>
          <pc:sldLayoutMkLst>
            <pc:docMk/>
            <pc:sldMasterMk cId="0" sldId="2147483648"/>
            <pc:sldLayoutMk cId="722173430" sldId="214748399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7C1E87-0860-4D33-AFFF-38B031DA54CF}"/>
              </a:ext>
            </a:extLst>
          </p:cNvPr>
          <p:cNvSpPr>
            <a:spLocks noGrp="1"/>
          </p:cNvSpPr>
          <p:nvPr>
            <p:ph type="hdr" sz="quarter"/>
          </p:nvPr>
        </p:nvSpPr>
        <p:spPr>
          <a:xfrm>
            <a:off x="0" y="0"/>
            <a:ext cx="3038475" cy="465138"/>
          </a:xfrm>
          <a:prstGeom prst="rect">
            <a:avLst/>
          </a:prstGeom>
        </p:spPr>
        <p:txBody>
          <a:bodyPr vert="horz" lIns="91431" tIns="45716" rIns="91431" bIns="45716" rtlCol="0"/>
          <a:lstStyle>
            <a:lvl1pPr algn="l" eaLnBrk="1" hangingPunct="1">
              <a:defRPr sz="1200">
                <a:latin typeface="Arial"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78F11247-7A2B-4A73-8D1A-4096107B2D21}"/>
              </a:ext>
            </a:extLst>
          </p:cNvPr>
          <p:cNvSpPr>
            <a:spLocks noGrp="1"/>
          </p:cNvSpPr>
          <p:nvPr>
            <p:ph type="dt" sz="quarter" idx="1"/>
          </p:nvPr>
        </p:nvSpPr>
        <p:spPr>
          <a:xfrm>
            <a:off x="3970338" y="0"/>
            <a:ext cx="3038475" cy="465138"/>
          </a:xfrm>
          <a:prstGeom prst="rect">
            <a:avLst/>
          </a:prstGeom>
        </p:spPr>
        <p:txBody>
          <a:bodyPr vert="horz" wrap="square" lIns="91431" tIns="45716" rIns="91431" bIns="45716" numCol="1" anchor="t" anchorCtr="0" compatLnSpc="1">
            <a:prstTxWarp prst="textNoShape">
              <a:avLst/>
            </a:prstTxWarp>
          </a:bodyPr>
          <a:lstStyle>
            <a:lvl1pPr algn="r" eaLnBrk="1" hangingPunct="1">
              <a:defRPr sz="1200">
                <a:latin typeface="Arial" charset="0"/>
                <a:cs typeface="+mn-cs"/>
              </a:defRPr>
            </a:lvl1pPr>
          </a:lstStyle>
          <a:p>
            <a:pPr>
              <a:defRPr/>
            </a:pPr>
            <a:fld id="{F4221FCD-48C1-4E5D-928B-03D48E56CAA5}" type="datetimeFigureOut">
              <a:rPr lang="en-US"/>
              <a:pPr>
                <a:defRPr/>
              </a:pPr>
              <a:t>12/4/2021</a:t>
            </a:fld>
            <a:endParaRPr lang="en-US"/>
          </a:p>
        </p:txBody>
      </p:sp>
      <p:sp>
        <p:nvSpPr>
          <p:cNvPr id="4" name="Footer Placeholder 3">
            <a:extLst>
              <a:ext uri="{FF2B5EF4-FFF2-40B4-BE49-F238E27FC236}">
                <a16:creationId xmlns:a16="http://schemas.microsoft.com/office/drawing/2014/main" id="{CAF4FEC8-B613-4861-8E16-0431BFCAA544}"/>
              </a:ext>
            </a:extLst>
          </p:cNvPr>
          <p:cNvSpPr>
            <a:spLocks noGrp="1"/>
          </p:cNvSpPr>
          <p:nvPr>
            <p:ph type="ftr" sz="quarter" idx="2"/>
          </p:nvPr>
        </p:nvSpPr>
        <p:spPr>
          <a:xfrm>
            <a:off x="0" y="8829675"/>
            <a:ext cx="3038475" cy="465138"/>
          </a:xfrm>
          <a:prstGeom prst="rect">
            <a:avLst/>
          </a:prstGeom>
        </p:spPr>
        <p:txBody>
          <a:bodyPr vert="horz" lIns="91431" tIns="45716" rIns="91431" bIns="45716" rtlCol="0" anchor="b"/>
          <a:lstStyle>
            <a:lvl1pPr algn="l" eaLnBrk="1" hangingPunct="1">
              <a:defRPr sz="1200">
                <a:latin typeface="Arial" charset="0"/>
                <a:ea typeface="ＭＳ Ｐゴシック"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03FE896B-732D-4C55-9BA0-87E5634C0BD4}"/>
              </a:ext>
            </a:extLst>
          </p:cNvPr>
          <p:cNvSpPr>
            <a:spLocks noGrp="1"/>
          </p:cNvSpPr>
          <p:nvPr>
            <p:ph type="sldNum" sz="quarter" idx="3"/>
          </p:nvPr>
        </p:nvSpPr>
        <p:spPr>
          <a:xfrm>
            <a:off x="3970338" y="8829675"/>
            <a:ext cx="3038475" cy="465138"/>
          </a:xfrm>
          <a:prstGeom prst="rect">
            <a:avLst/>
          </a:prstGeom>
        </p:spPr>
        <p:txBody>
          <a:bodyPr vert="horz" wrap="square" lIns="91431" tIns="45716" rIns="91431" bIns="45716" numCol="1" anchor="b" anchorCtr="0" compatLnSpc="1">
            <a:prstTxWarp prst="textNoShape">
              <a:avLst/>
            </a:prstTxWarp>
          </a:bodyPr>
          <a:lstStyle>
            <a:lvl1pPr algn="r" eaLnBrk="1" hangingPunct="1">
              <a:defRPr sz="1200" smtClean="0"/>
            </a:lvl1pPr>
          </a:lstStyle>
          <a:p>
            <a:pPr>
              <a:defRPr/>
            </a:pPr>
            <a:fld id="{BE7BDC56-0579-483E-9AE7-DD9F22B8C61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A156F3-84E6-4CE3-AFE3-A27E6A79DFF6}"/>
              </a:ext>
            </a:extLst>
          </p:cNvPr>
          <p:cNvSpPr>
            <a:spLocks noGrp="1"/>
          </p:cNvSpPr>
          <p:nvPr>
            <p:ph type="hdr" sz="quarter"/>
          </p:nvPr>
        </p:nvSpPr>
        <p:spPr>
          <a:xfrm>
            <a:off x="0" y="0"/>
            <a:ext cx="3038475" cy="465138"/>
          </a:xfrm>
          <a:prstGeom prst="rect">
            <a:avLst/>
          </a:prstGeom>
        </p:spPr>
        <p:txBody>
          <a:bodyPr vert="horz" lIns="91431" tIns="45716" rIns="91431" bIns="45716"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C0A2540E-7981-48A7-8AEE-9253947167A3}"/>
              </a:ext>
            </a:extLst>
          </p:cNvPr>
          <p:cNvSpPr>
            <a:spLocks noGrp="1"/>
          </p:cNvSpPr>
          <p:nvPr>
            <p:ph type="dt" idx="1"/>
          </p:nvPr>
        </p:nvSpPr>
        <p:spPr>
          <a:xfrm>
            <a:off x="3970338" y="0"/>
            <a:ext cx="3038475" cy="465138"/>
          </a:xfrm>
          <a:prstGeom prst="rect">
            <a:avLst/>
          </a:prstGeom>
        </p:spPr>
        <p:txBody>
          <a:bodyPr vert="horz" wrap="square" lIns="91431" tIns="45716" rIns="91431" bIns="45716" numCol="1" anchor="t" anchorCtr="0" compatLnSpc="1">
            <a:prstTxWarp prst="textNoShape">
              <a:avLst/>
            </a:prstTxWarp>
          </a:bodyPr>
          <a:lstStyle>
            <a:lvl1pPr algn="r" eaLnBrk="1" hangingPunct="1">
              <a:defRPr sz="1200">
                <a:latin typeface="Calibri" pitchFamily="34" charset="0"/>
                <a:cs typeface="Arial" charset="0"/>
              </a:defRPr>
            </a:lvl1pPr>
          </a:lstStyle>
          <a:p>
            <a:pPr>
              <a:defRPr/>
            </a:pPr>
            <a:fld id="{4C72EA5B-3290-42A2-9E63-60086957D495}" type="datetimeFigureOut">
              <a:rPr lang="en-US"/>
              <a:pPr>
                <a:defRPr/>
              </a:pPr>
              <a:t>12/4/2021</a:t>
            </a:fld>
            <a:endParaRPr lang="en-US"/>
          </a:p>
        </p:txBody>
      </p:sp>
      <p:sp>
        <p:nvSpPr>
          <p:cNvPr id="4" name="Slide Image Placeholder 3">
            <a:extLst>
              <a:ext uri="{FF2B5EF4-FFF2-40B4-BE49-F238E27FC236}">
                <a16:creationId xmlns:a16="http://schemas.microsoft.com/office/drawing/2014/main" id="{8AC418E3-BC84-4E41-8517-B02E86C284AF}"/>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31" tIns="45716" rIns="91431" bIns="45716" rtlCol="0" anchor="ctr"/>
          <a:lstStyle/>
          <a:p>
            <a:pPr lvl="0"/>
            <a:endParaRPr lang="en-US" noProof="0"/>
          </a:p>
        </p:txBody>
      </p:sp>
      <p:sp>
        <p:nvSpPr>
          <p:cNvPr id="5" name="Notes Placeholder 4">
            <a:extLst>
              <a:ext uri="{FF2B5EF4-FFF2-40B4-BE49-F238E27FC236}">
                <a16:creationId xmlns:a16="http://schemas.microsoft.com/office/drawing/2014/main" id="{A1C6806B-C3E4-4259-8418-84B118F10BF7}"/>
              </a:ext>
            </a:extLst>
          </p:cNvPr>
          <p:cNvSpPr>
            <a:spLocks noGrp="1"/>
          </p:cNvSpPr>
          <p:nvPr>
            <p:ph type="body" sz="quarter" idx="3"/>
          </p:nvPr>
        </p:nvSpPr>
        <p:spPr>
          <a:xfrm>
            <a:off x="701675" y="4416425"/>
            <a:ext cx="5607050" cy="4183063"/>
          </a:xfrm>
          <a:prstGeom prst="rect">
            <a:avLst/>
          </a:prstGeom>
        </p:spPr>
        <p:txBody>
          <a:bodyPr vert="horz" lIns="91431" tIns="45716" rIns="91431" bIns="457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B15B040-710F-45E1-8D17-835F439217A5}"/>
              </a:ext>
            </a:extLst>
          </p:cNvPr>
          <p:cNvSpPr>
            <a:spLocks noGrp="1"/>
          </p:cNvSpPr>
          <p:nvPr>
            <p:ph type="ftr" sz="quarter" idx="4"/>
          </p:nvPr>
        </p:nvSpPr>
        <p:spPr>
          <a:xfrm>
            <a:off x="0" y="8829675"/>
            <a:ext cx="3038475" cy="465138"/>
          </a:xfrm>
          <a:prstGeom prst="rect">
            <a:avLst/>
          </a:prstGeom>
        </p:spPr>
        <p:txBody>
          <a:bodyPr vert="horz" lIns="91431" tIns="45716" rIns="91431" bIns="45716"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3D28774A-9CB3-4B64-B945-6A102E268A8E}"/>
              </a:ext>
            </a:extLst>
          </p:cNvPr>
          <p:cNvSpPr>
            <a:spLocks noGrp="1"/>
          </p:cNvSpPr>
          <p:nvPr>
            <p:ph type="sldNum" sz="quarter" idx="5"/>
          </p:nvPr>
        </p:nvSpPr>
        <p:spPr>
          <a:xfrm>
            <a:off x="3970338" y="8829675"/>
            <a:ext cx="3038475" cy="465138"/>
          </a:xfrm>
          <a:prstGeom prst="rect">
            <a:avLst/>
          </a:prstGeom>
        </p:spPr>
        <p:txBody>
          <a:bodyPr vert="horz" wrap="square" lIns="91431" tIns="45716" rIns="91431" bIns="45716"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5C559CB-F649-40AC-BC8A-4A62A93D35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D4FD386E-0F81-4C61-9B9B-5AFAAE86DA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F378534-BFC0-4B9F-BF4F-4BB46256B875}"/>
              </a:ext>
            </a:extLst>
          </p:cNvPr>
          <p:cNvSpPr>
            <a:spLocks noGrp="1"/>
          </p:cNvSpPr>
          <p:nvPr>
            <p:ph type="body" idx="1"/>
          </p:nvPr>
        </p:nvSpPr>
        <p:spPr/>
        <p:txBody>
          <a:bodyPr/>
          <a:lstStyle/>
          <a:p>
            <a:pPr>
              <a:defRPr/>
            </a:pPr>
            <a:r>
              <a:rPr lang="en-US" sz="1000" b="1" dirty="0">
                <a:latin typeface="Arial" pitchFamily="34" charset="0"/>
                <a:cs typeface="Arial" pitchFamily="34" charset="0"/>
              </a:rPr>
              <a:t>Module Time: </a:t>
            </a:r>
            <a:r>
              <a:rPr lang="en-US" sz="1000" dirty="0">
                <a:latin typeface="Arial" pitchFamily="34" charset="0"/>
                <a:cs typeface="Arial" pitchFamily="34" charset="0"/>
              </a:rPr>
              <a:t>20 minutes/ 30 minutes</a:t>
            </a:r>
          </a:p>
          <a:p>
            <a:pPr>
              <a:defRPr/>
            </a:pP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Materials:</a:t>
            </a:r>
          </a:p>
          <a:p>
            <a:pPr marL="171450" indent="-171450">
              <a:buFont typeface="Arial" pitchFamily="34" charset="0"/>
              <a:buChar char="•"/>
              <a:defRPr/>
            </a:pPr>
            <a:r>
              <a:rPr lang="en-US" sz="1000" dirty="0">
                <a:latin typeface="Arial" pitchFamily="34" charset="0"/>
                <a:cs typeface="Arial" pitchFamily="34" charset="0"/>
              </a:rPr>
              <a:t>Activity 8.1 and 8.2</a:t>
            </a:r>
          </a:p>
          <a:p>
            <a:pPr marL="628650" lvl="1" indent="-171450">
              <a:buFont typeface="Arial" pitchFamily="34" charset="0"/>
              <a:buChar char="•"/>
              <a:defRPr/>
            </a:pPr>
            <a:r>
              <a:rPr lang="en-US" sz="1000" dirty="0">
                <a:latin typeface="Arial" pitchFamily="34" charset="0"/>
                <a:cs typeface="Arial" pitchFamily="34" charset="0"/>
              </a:rPr>
              <a:t>Worksheet 8.2</a:t>
            </a:r>
          </a:p>
          <a:p>
            <a:pPr marL="171450" indent="-171450">
              <a:buFont typeface="Arial" pitchFamily="34" charset="0"/>
              <a:buChar char="•"/>
              <a:defRPr/>
            </a:pPr>
            <a:r>
              <a:rPr lang="en-US" sz="1000" i="1" dirty="0">
                <a:latin typeface="Arial" pitchFamily="34" charset="0"/>
                <a:cs typeface="Arial" pitchFamily="34" charset="0"/>
              </a:rPr>
              <a:t>Emergency Response Considerations </a:t>
            </a:r>
            <a:r>
              <a:rPr lang="en-US" sz="1000" dirty="0">
                <a:latin typeface="Arial" pitchFamily="34" charset="0"/>
                <a:cs typeface="Arial" pitchFamily="34" charset="0"/>
              </a:rPr>
              <a:t>video – (Show the video segment from 17:50 to 22:24)</a:t>
            </a:r>
          </a:p>
          <a:p>
            <a:pPr>
              <a:buFont typeface="Arial" pitchFamily="34" charset="0"/>
              <a:buNone/>
              <a:defRPr/>
            </a:pPr>
            <a:endParaRPr lang="en-US" sz="1000" dirty="0">
              <a:latin typeface="Arial" pitchFamily="34" charset="0"/>
              <a:cs typeface="Arial" pitchFamily="34" charset="0"/>
            </a:endParaRPr>
          </a:p>
          <a:p>
            <a:pPr>
              <a:defRPr/>
            </a:pPr>
            <a:endParaRPr lang="en-US" dirty="0"/>
          </a:p>
        </p:txBody>
      </p:sp>
      <p:sp>
        <p:nvSpPr>
          <p:cNvPr id="8196" name="Slide Number Placeholder 3">
            <a:extLst>
              <a:ext uri="{FF2B5EF4-FFF2-40B4-BE49-F238E27FC236}">
                <a16:creationId xmlns:a16="http://schemas.microsoft.com/office/drawing/2014/main" id="{F8E012D4-38D9-4E30-BBB3-00B2E3CDDC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C31D7C4-BB4D-4B8E-A0D4-22CDEFE41D9F}" type="slidenum">
              <a:rPr lang="en-US" altLang="en-US">
                <a:cs typeface="Arial" panose="020B0604020202020204" pitchFamily="34" charset="0"/>
              </a:rPr>
              <a:pPr>
                <a:spcBef>
                  <a:spcPct val="0"/>
                </a:spcBef>
              </a:pPr>
              <a:t>1</a:t>
            </a:fld>
            <a:endParaRPr lang="en-US" altLang="en-US">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42E77B41-C8E8-441B-AFE5-B00C985C81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82031F6-639A-4F4D-8150-6A8D61928D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Arial" panose="020B0604020202020204" pitchFamily="34" charset="0"/>
                <a:ea typeface="ＭＳ Ｐゴシック" panose="020B0600070205080204" pitchFamily="34" charset="-128"/>
                <a:cs typeface="Arial" panose="020B0604020202020204" pitchFamily="34" charset="0"/>
              </a:rPr>
              <a:t>Enabling Objectives</a:t>
            </a:r>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a:latin typeface="Arial" panose="020B0604020202020204" pitchFamily="34" charset="0"/>
                <a:ea typeface="ＭＳ Ｐゴシック" panose="020B0600070205080204" pitchFamily="34" charset="-128"/>
                <a:cs typeface="Arial" panose="020B0604020202020204" pitchFamily="34" charset="0"/>
              </a:rPr>
              <a:t>1. List the major concerns associated with fighting fires at tank farm and bulk storage facilities.</a:t>
            </a:r>
          </a:p>
          <a:p>
            <a:r>
              <a:rPr lang="en-US" altLang="en-US" sz="1000">
                <a:latin typeface="Arial" panose="020B0604020202020204" pitchFamily="34" charset="0"/>
                <a:ea typeface="ＭＳ Ｐゴシック" panose="020B0600070205080204" pitchFamily="34" charset="-128"/>
                <a:cs typeface="Arial" panose="020B0604020202020204" pitchFamily="34" charset="0"/>
              </a:rPr>
              <a:t>2. Describe the components of pre-planning.</a:t>
            </a:r>
          </a:p>
          <a:p>
            <a:r>
              <a:rPr lang="en-US" altLang="en-US" sz="1000">
                <a:latin typeface="Arial" panose="020B0604020202020204" pitchFamily="34" charset="0"/>
                <a:ea typeface="ＭＳ Ｐゴシック" panose="020B0600070205080204" pitchFamily="34" charset="-128"/>
                <a:cs typeface="Arial" panose="020B0604020202020204" pitchFamily="34" charset="0"/>
              </a:rPr>
              <a:t>3. Develop methods to mitigate each of the concerns associated with fighting fires at tank farms and bulk storage facilities.</a:t>
            </a:r>
          </a:p>
        </p:txBody>
      </p:sp>
      <p:sp>
        <p:nvSpPr>
          <p:cNvPr id="10244" name="Slide Number Placeholder 3">
            <a:extLst>
              <a:ext uri="{FF2B5EF4-FFF2-40B4-BE49-F238E27FC236}">
                <a16:creationId xmlns:a16="http://schemas.microsoft.com/office/drawing/2014/main" id="{43D2D8AD-12F8-49E2-A3A9-D5D45EA0ED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E763189-A30C-4BED-9F6F-37360715DF4F}" type="slidenum">
              <a:rPr lang="en-US" altLang="en-US">
                <a:cs typeface="Arial" panose="020B0604020202020204" pitchFamily="34" charset="0"/>
              </a:rPr>
              <a:pPr>
                <a:spcBef>
                  <a:spcPct val="0"/>
                </a:spcBef>
              </a:pPr>
              <a:t>2</a:t>
            </a:fld>
            <a:endParaRPr lang="en-US" altLang="en-US">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ED61E7B-2B08-408A-A309-C4DF744901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7889B576-B749-4980-A292-8BE294022F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Show the video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Emergency Response Considerations</a:t>
            </a:r>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 (17:50 to 22:24).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Tank farm and bulk storage fire operations can be extremely dangerous and require an extremely advanced technical knowledge of flammable liquids firefighting and fire protection. Because of the amount of time to set up operations and contain such a fire and the number of resources necessary to handle an incident and defend against a re-flash or re-ignition, they can become very tedious operations. In most cases these facilities will also require additional specialized equipment and apparatus as well as highly trained personnel in flammable liquid firefighting techniques to minimize risks to operational personnel, the facility and community.</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It is imperative the departments have good relationships and cooperation with the facility operators and staff and should establish extensive pre-fire plans. In addition, schedule walk-throughs to update pre-plan information and functional exercises to practice the details of those established pre-plans on a regular basis.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At an absolute minimum, it is highly recommended that these types of activities should be conducted at least once per year.</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In many cases a major fire incident at one of these facilities will be beyond the capabilities of local resources and responders, therefore it is important to develop and maintain mutual aid assistance agreements.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It may be prudent to contract outside national professional technical services for these incidents depending on magnitude and location. The best single avenue of defense for these installations is prevention and pro-active planning activities.</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It can-not be overemphasized for these types of high-risk facilities we: “Plan for the worst-case scenario and hope for the best outcome on this type of incident.”</a:t>
            </a:r>
          </a:p>
          <a:p>
            <a:endParaRPr lang="en-US" altLang="en-US" dirty="0">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4BB69BA8-1874-4ADD-B258-686BD8AAE9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6D1803B-2F43-4053-B603-619B76926BBB}" type="slidenum">
              <a:rPr lang="en-US" altLang="en-US">
                <a:cs typeface="Arial" panose="020B0604020202020204" pitchFamily="34" charset="0"/>
              </a:rPr>
              <a:pPr>
                <a:spcBef>
                  <a:spcPct val="0"/>
                </a:spcBef>
              </a:pPr>
              <a:t>3</a:t>
            </a:fld>
            <a:endParaRPr lang="en-US" altLang="en-US">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F2F917E-F0A3-423C-A513-E8501605AD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8778E17-9FB8-4489-A0C1-E025277A54FB}"/>
              </a:ext>
            </a:extLst>
          </p:cNvPr>
          <p:cNvSpPr>
            <a:spLocks noGrp="1"/>
          </p:cNvSpPr>
          <p:nvPr>
            <p:ph type="body" idx="1"/>
          </p:nvPr>
        </p:nvSpPr>
        <p:spPr/>
        <p:txBody>
          <a:bodyPr/>
          <a:lstStyle/>
          <a:p>
            <a:pPr>
              <a:defRPr/>
            </a:pPr>
            <a:r>
              <a:rPr lang="en-US" sz="1000" dirty="0">
                <a:latin typeface="Arial" pitchFamily="34" charset="0"/>
                <a:cs typeface="Arial" pitchFamily="34" charset="0"/>
              </a:rPr>
              <a:t>The following are some considerations for fire incidents at major facilities:</a:t>
            </a:r>
          </a:p>
          <a:p>
            <a:pPr marL="171450" indent="-171450">
              <a:buFont typeface="Arial" panose="020B0604020202020204" pitchFamily="34" charset="0"/>
              <a:buChar char="•"/>
              <a:defRPr/>
            </a:pPr>
            <a:r>
              <a:rPr lang="en-US" sz="1000" dirty="0">
                <a:latin typeface="Arial" pitchFamily="34" charset="0"/>
                <a:cs typeface="Arial" pitchFamily="34" charset="0"/>
              </a:rPr>
              <a:t>Pre-fire plans with predetermined flow rates should be established and reviewed regularly. Mutual aid resources should also be included in planning and drills. We also recommend that your pre-plan includes potentially impacted residential and business communities adjacent to these facilities and how an incident could impact them.</a:t>
            </a:r>
          </a:p>
          <a:p>
            <a:pPr marL="171450" indent="-171450">
              <a:buFont typeface="Arial" panose="020B0604020202020204" pitchFamily="34" charset="0"/>
              <a:buChar char="•"/>
              <a:defRPr/>
            </a:pPr>
            <a:r>
              <a:rPr lang="en-US" sz="1000" dirty="0">
                <a:latin typeface="Arial" pitchFamily="34" charset="0"/>
                <a:cs typeface="Arial" pitchFamily="34" charset="0"/>
              </a:rPr>
              <a:t>Fire foam flow rates and resources needs for “campaign” or long-term incidents should be established before the incident occurs and reviewed regularly.</a:t>
            </a:r>
          </a:p>
          <a:p>
            <a:pPr marL="171450" indent="-171450">
              <a:buFont typeface="Arial" panose="020B0604020202020204" pitchFamily="34" charset="0"/>
              <a:buChar char="•"/>
              <a:defRPr/>
            </a:pPr>
            <a:r>
              <a:rPr lang="en-US" sz="1000" dirty="0">
                <a:latin typeface="Arial" pitchFamily="34" charset="0"/>
                <a:cs typeface="Arial" pitchFamily="34" charset="0"/>
              </a:rPr>
              <a:t>Storage tanks containing ethanol-blended fuels should be identified and known by the fire department personnel well in advance of any incident.</a:t>
            </a:r>
          </a:p>
          <a:p>
            <a:pPr>
              <a:defRPr/>
            </a:pPr>
            <a:endParaRPr lang="en-US" dirty="0"/>
          </a:p>
        </p:txBody>
      </p:sp>
      <p:sp>
        <p:nvSpPr>
          <p:cNvPr id="14340" name="Slide Number Placeholder 3">
            <a:extLst>
              <a:ext uri="{FF2B5EF4-FFF2-40B4-BE49-F238E27FC236}">
                <a16:creationId xmlns:a16="http://schemas.microsoft.com/office/drawing/2014/main" id="{0BD99D56-B7A7-4B3A-9B7D-9DBD2D2DF7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28F4093-E5FB-4ECB-BBCD-D6DE40DF8671}" type="slidenum">
              <a:rPr lang="en-US" altLang="en-US">
                <a:cs typeface="Arial" panose="020B0604020202020204" pitchFamily="34" charset="0"/>
              </a:rPr>
              <a:pPr>
                <a:spcBef>
                  <a:spcPct val="0"/>
                </a:spcBef>
              </a:pPr>
              <a:t>4</a:t>
            </a:fld>
            <a:endParaRPr lang="en-US" altLang="en-US">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D323F1A-1C12-414A-A855-6DF805C9EF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17D1D13-E10D-46C0-A643-C5CED86F3651}"/>
              </a:ext>
            </a:extLst>
          </p:cNvPr>
          <p:cNvSpPr>
            <a:spLocks noGrp="1"/>
          </p:cNvSpPr>
          <p:nvPr>
            <p:ph type="body" idx="1"/>
          </p:nvPr>
        </p:nvSpPr>
        <p:spPr/>
        <p:txBody>
          <a:bodyPr/>
          <a:lstStyle/>
          <a:p>
            <a:pPr>
              <a:buFont typeface="Arial" pitchFamily="34" charset="0"/>
              <a:buNone/>
              <a:defRPr/>
            </a:pPr>
            <a:r>
              <a:rPr lang="en-US" sz="1000" dirty="0">
                <a:latin typeface="Arial" pitchFamily="34" charset="0"/>
                <a:cs typeface="Arial" pitchFamily="34" charset="0"/>
              </a:rPr>
              <a:t>The following are some considerations for fire incidents at major facilities:</a:t>
            </a:r>
          </a:p>
          <a:p>
            <a:pPr marL="171450" indent="-171450">
              <a:buFont typeface="Arial" panose="020B0604020202020204" pitchFamily="34" charset="0"/>
              <a:buChar char="•"/>
              <a:defRPr/>
            </a:pPr>
            <a:r>
              <a:rPr lang="en-US" sz="1000" dirty="0">
                <a:latin typeface="Arial" pitchFamily="34" charset="0"/>
                <a:cs typeface="Arial" pitchFamily="34" charset="0"/>
              </a:rPr>
              <a:t>If tanks are provided with pre-piped foam systems, connection locations and required pressures and flows should be identified. Personnel should be aware of the potential danger that systems installed on tanks which previously contained regular gasoline may not work or be appropriate for ethanol-blended fuels being stored in those tanks. Greater flow capacities may be required, and subsurface foam injection systems do not work with ethanol-blended fuel components.</a:t>
            </a:r>
          </a:p>
          <a:p>
            <a:pPr marL="171450" indent="-171450">
              <a:buFont typeface="Arial" panose="020B0604020202020204" pitchFamily="34" charset="0"/>
              <a:buChar char="•"/>
              <a:defRPr/>
            </a:pPr>
            <a:r>
              <a:rPr lang="en-US" sz="1000" dirty="0">
                <a:latin typeface="Arial" pitchFamily="34" charset="0"/>
                <a:cs typeface="Arial" pitchFamily="34" charset="0"/>
              </a:rPr>
              <a:t>Fires in storage tanks where no fixed systems are available or usable or in cases where fixed systems are rendered inoperable may not be extinguishable with non-fixed appliances. Lowering the fuel level and protecting exposures may be the only options for reducing the overall impact of the incident.</a:t>
            </a:r>
          </a:p>
          <a:p>
            <a:pPr>
              <a:defRPr/>
            </a:pPr>
            <a:endParaRPr lang="en-US" dirty="0"/>
          </a:p>
        </p:txBody>
      </p:sp>
      <p:sp>
        <p:nvSpPr>
          <p:cNvPr id="16388" name="Slide Number Placeholder 3">
            <a:extLst>
              <a:ext uri="{FF2B5EF4-FFF2-40B4-BE49-F238E27FC236}">
                <a16:creationId xmlns:a16="http://schemas.microsoft.com/office/drawing/2014/main" id="{6C83AEF3-E3FC-4FD7-80AF-1A83CBFBF5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C8E6035-92A1-4A9A-A4CC-FC7AA76770F2}" type="slidenum">
              <a:rPr lang="en-US" altLang="en-US">
                <a:cs typeface="Arial" panose="020B0604020202020204" pitchFamily="34" charset="0"/>
              </a:rPr>
              <a:pPr>
                <a:spcBef>
                  <a:spcPct val="0"/>
                </a:spcBef>
              </a:pPr>
              <a:t>5</a:t>
            </a:fld>
            <a:endParaRPr lang="en-US" altLang="en-US">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553545E-DE71-41E5-A842-3066BDCE73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39EC95E-A6CD-4851-B275-B38AFFF6E249}"/>
              </a:ext>
            </a:extLst>
          </p:cNvPr>
          <p:cNvSpPr>
            <a:spLocks noGrp="1"/>
          </p:cNvSpPr>
          <p:nvPr>
            <p:ph type="body" idx="1"/>
          </p:nvPr>
        </p:nvSpPr>
        <p:spPr/>
        <p:txBody>
          <a:bodyPr>
            <a:normAutofit fontScale="62500" lnSpcReduction="20000"/>
          </a:bodyPr>
          <a:lstStyle/>
          <a:p>
            <a:pPr>
              <a:defRPr/>
            </a:pPr>
            <a:r>
              <a:rPr lang="en-US" sz="1000" dirty="0">
                <a:latin typeface="Arial" pitchFamily="34" charset="0"/>
                <a:cs typeface="Arial" pitchFamily="34" charset="0"/>
              </a:rPr>
              <a:t>Pre-planning is a vital factor to the successful outcome in management an incident at a bulk storage facility involving ethanol-blended fuels. The amount of success obtained in resolving an emergency can, in most cases, be determined by the amount of advance preparation made by firefighting personnel. The purpose of pre-incident planning is to identify incident objectives, strategies and tactics well in advance of an incident. Along with functional and full scales exercises with all responsible parties involved in the training, this will enable attack preparations and fire-fighting operations to be carried out at the actual incident scene of an emergency as efficiently, effectively and safe as possible. </a:t>
            </a:r>
          </a:p>
          <a:p>
            <a:pPr>
              <a:defRPr/>
            </a:pP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The incident management attack operation can begin more quickly if details about the incident site are known prior to the arrival of the firefighters and if positions of specialized equipment, apparatus and possible hose layouts have been predetermined. Thus, less time needs to be spent on making decisions concerning the incident site during and after the size-up process.</a:t>
            </a:r>
          </a:p>
          <a:p>
            <a:pPr>
              <a:defRPr/>
            </a:pP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Group Discussion:</a:t>
            </a:r>
          </a:p>
          <a:p>
            <a:pPr>
              <a:defRPr/>
            </a:pPr>
            <a:r>
              <a:rPr lang="en-US" sz="1000" i="1" dirty="0">
                <a:latin typeface="Arial" pitchFamily="34" charset="0"/>
                <a:cs typeface="Arial" pitchFamily="34" charset="0"/>
              </a:rPr>
              <a:t>Ask participants to list items they would look for when conducting an exterior survey at a tank farm or bulk storage facility. Answers should include:</a:t>
            </a:r>
          </a:p>
          <a:p>
            <a:pPr marL="171450" indent="-171450">
              <a:buFont typeface="Arial" pitchFamily="34" charset="0"/>
              <a:buChar char="•"/>
              <a:defRPr/>
            </a:pPr>
            <a:r>
              <a:rPr lang="en-US" sz="1000" i="1" dirty="0">
                <a:latin typeface="Arial" pitchFamily="34" charset="0"/>
                <a:cs typeface="Arial" pitchFamily="34" charset="0"/>
              </a:rPr>
              <a:t>Facility dimensions</a:t>
            </a:r>
          </a:p>
          <a:p>
            <a:pPr marL="171450" indent="-171450">
              <a:buFont typeface="Arial" pitchFamily="34" charset="0"/>
              <a:buChar char="•"/>
              <a:defRPr/>
            </a:pPr>
            <a:r>
              <a:rPr lang="en-US" sz="1000" i="1" dirty="0">
                <a:latin typeface="Arial" pitchFamily="34" charset="0"/>
                <a:cs typeface="Arial" pitchFamily="34" charset="0"/>
              </a:rPr>
              <a:t>Fire hydrant locations</a:t>
            </a:r>
          </a:p>
          <a:p>
            <a:pPr marL="171450" indent="-171450">
              <a:buFont typeface="Arial" pitchFamily="34" charset="0"/>
              <a:buChar char="•"/>
              <a:defRPr/>
            </a:pPr>
            <a:r>
              <a:rPr lang="en-US" sz="1000" i="1" dirty="0">
                <a:latin typeface="Arial" pitchFamily="34" charset="0"/>
                <a:cs typeface="Arial" pitchFamily="34" charset="0"/>
              </a:rPr>
              <a:t>Fire Department Connection (FDC) locations</a:t>
            </a:r>
          </a:p>
          <a:p>
            <a:pPr marL="171450" indent="-171450">
              <a:buFont typeface="Arial" pitchFamily="34" charset="0"/>
              <a:buChar char="•"/>
              <a:defRPr/>
            </a:pPr>
            <a:r>
              <a:rPr lang="en-US" sz="1000" i="1" dirty="0">
                <a:latin typeface="Arial" pitchFamily="34" charset="0"/>
                <a:cs typeface="Arial" pitchFamily="34" charset="0"/>
              </a:rPr>
              <a:t>Utility shut-offs</a:t>
            </a:r>
          </a:p>
          <a:p>
            <a:pPr marL="171450" indent="-171450">
              <a:buFont typeface="Arial" pitchFamily="34" charset="0"/>
              <a:buChar char="•"/>
              <a:defRPr/>
            </a:pPr>
            <a:r>
              <a:rPr lang="en-US" sz="1000" i="1" dirty="0">
                <a:latin typeface="Arial" pitchFamily="34" charset="0"/>
                <a:cs typeface="Arial" pitchFamily="34" charset="0"/>
              </a:rPr>
              <a:t>Fences</a:t>
            </a:r>
          </a:p>
          <a:p>
            <a:pPr marL="171450" indent="-171450">
              <a:buFont typeface="Arial" pitchFamily="34" charset="0"/>
              <a:buChar char="•"/>
              <a:defRPr/>
            </a:pPr>
            <a:r>
              <a:rPr lang="en-US" sz="1000" i="1" dirty="0">
                <a:latin typeface="Arial" pitchFamily="34" charset="0"/>
                <a:cs typeface="Arial" pitchFamily="34" charset="0"/>
              </a:rPr>
              <a:t>Power lines locations and sizes of tanks or other storage containers</a:t>
            </a:r>
          </a:p>
          <a:p>
            <a:pPr marL="171450" indent="-171450">
              <a:buFont typeface="Arial" pitchFamily="34" charset="0"/>
              <a:buChar char="•"/>
              <a:defRPr/>
            </a:pPr>
            <a:r>
              <a:rPr lang="en-US" sz="1000" i="1" dirty="0">
                <a:latin typeface="Arial" pitchFamily="34" charset="0"/>
                <a:cs typeface="Arial" pitchFamily="34" charset="0"/>
              </a:rPr>
              <a:t>Landscaping</a:t>
            </a:r>
          </a:p>
          <a:p>
            <a:pPr marL="171450" indent="-171450">
              <a:buFont typeface="Arial" pitchFamily="34" charset="0"/>
              <a:buChar char="•"/>
              <a:defRPr/>
            </a:pPr>
            <a:r>
              <a:rPr lang="en-US" sz="1000" i="1" dirty="0">
                <a:latin typeface="Arial" pitchFamily="34" charset="0"/>
                <a:cs typeface="Arial" pitchFamily="34" charset="0"/>
              </a:rPr>
              <a:t>Obstructions</a:t>
            </a:r>
          </a:p>
          <a:p>
            <a:pPr marL="171450" indent="-171450">
              <a:buFont typeface="Arial" pitchFamily="34" charset="0"/>
              <a:buChar char="•"/>
              <a:defRPr/>
            </a:pPr>
            <a:r>
              <a:rPr lang="en-US" sz="1000" i="1" dirty="0">
                <a:latin typeface="Arial" pitchFamily="34" charset="0"/>
                <a:cs typeface="Arial" pitchFamily="34" charset="0"/>
              </a:rPr>
              <a:t>Exposures</a:t>
            </a:r>
          </a:p>
          <a:p>
            <a:pPr marL="171450" indent="-171450">
              <a:buFont typeface="Arial" pitchFamily="34" charset="0"/>
              <a:buChar char="•"/>
              <a:defRPr/>
            </a:pPr>
            <a:r>
              <a:rPr lang="en-US" sz="1000" i="1" dirty="0">
                <a:latin typeface="Arial" pitchFamily="34" charset="0"/>
                <a:cs typeface="Arial" pitchFamily="34" charset="0"/>
              </a:rPr>
              <a:t>Doors, windows, and fire escapes</a:t>
            </a:r>
          </a:p>
          <a:p>
            <a:pPr>
              <a:defRPr/>
            </a:pP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Steps involved in the pre-planning process include:</a:t>
            </a:r>
          </a:p>
          <a:p>
            <a:pPr marL="171450" indent="-171450">
              <a:buFont typeface="Arial" panose="020B0604020202020204" pitchFamily="34" charset="0"/>
              <a:buChar char="•"/>
              <a:defRPr/>
            </a:pPr>
            <a:r>
              <a:rPr lang="en-US" sz="1000" i="1" dirty="0">
                <a:latin typeface="Arial" pitchFamily="34" charset="0"/>
                <a:cs typeface="Arial" pitchFamily="34" charset="0"/>
              </a:rPr>
              <a:t>Information gathering</a:t>
            </a:r>
            <a:r>
              <a:rPr lang="en-US" sz="1000" dirty="0">
                <a:latin typeface="Arial" pitchFamily="34" charset="0"/>
                <a:cs typeface="Arial" pitchFamily="34" charset="0"/>
              </a:rPr>
              <a:t>: Collecting pertinent information at the selected site that might impact incident management operations, such as construction features, exposures, utility disconnects, fire hydrant location, water main sizes and flow capabilities, and anything else that would impact response operations if an emergency should occur.</a:t>
            </a:r>
          </a:p>
          <a:p>
            <a:pPr marL="171450" indent="-171450">
              <a:buFont typeface="Arial" panose="020B0604020202020204" pitchFamily="34" charset="0"/>
              <a:buChar char="•"/>
              <a:defRPr/>
            </a:pPr>
            <a:r>
              <a:rPr lang="en-US" sz="1000" i="1" dirty="0">
                <a:latin typeface="Arial" pitchFamily="34" charset="0"/>
                <a:cs typeface="Arial" pitchFamily="34" charset="0"/>
              </a:rPr>
              <a:t>Information analysis</a:t>
            </a:r>
            <a:r>
              <a:rPr lang="en-US" sz="1000" dirty="0">
                <a:latin typeface="Arial" pitchFamily="34" charset="0"/>
                <a:cs typeface="Arial" pitchFamily="34" charset="0"/>
              </a:rPr>
              <a:t>: The information gathered must be analyzed in terms of what is pertinent and vital to incident operations. An operable pre-incident plan must then be formulated and put into a usable format that can be used at the incident site and easily understood by all operationally engaged personnel. </a:t>
            </a:r>
          </a:p>
          <a:p>
            <a:pPr marL="171450" indent="-171450">
              <a:buFont typeface="Arial" panose="020B0604020202020204" pitchFamily="34" charset="0"/>
              <a:buChar char="•"/>
              <a:defRPr/>
            </a:pPr>
            <a:r>
              <a:rPr lang="en-US" sz="1000" i="1" dirty="0">
                <a:latin typeface="Arial" pitchFamily="34" charset="0"/>
                <a:cs typeface="Arial" pitchFamily="34" charset="0"/>
              </a:rPr>
              <a:t>Information distribution</a:t>
            </a:r>
            <a:r>
              <a:rPr lang="en-US" sz="1000" dirty="0">
                <a:latin typeface="Arial" pitchFamily="34" charset="0"/>
                <a:cs typeface="Arial" pitchFamily="34" charset="0"/>
              </a:rPr>
              <a:t>: All organizations that have statutory responsibility or functional capabilities at a bulk storage facility involving an ethanol-blended fuel incident of scope and magnitude should have a current copy of the facility pre-plan. This will allow these organizations to become familiar with both the plan and pertinent factors relating to it prior to an actual incident.</a:t>
            </a:r>
          </a:p>
          <a:p>
            <a:pPr>
              <a:defRPr/>
            </a:pP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It may not be feasible to keep adequate foam stock on hand. It is important to consider a consortium approach for bulk AR-AFFF storage and availability. It is also important to ensure there is an adequate foam resource management plan and foam stock rotation during long term storage as required by the foam manufacturers. This foam resource management plan must also include regular sample testing of the foam concentrate stockpile by qualified personnel to ensure the continued integrity of the foam concentrate.</a:t>
            </a:r>
          </a:p>
          <a:p>
            <a:pPr>
              <a:defRPr/>
            </a:pPr>
            <a:endParaRPr lang="en-US" sz="1000" dirty="0">
              <a:latin typeface="Arial" pitchFamily="34" charset="0"/>
              <a:cs typeface="Arial" pitchFamily="34" charset="0"/>
            </a:endParaRPr>
          </a:p>
        </p:txBody>
      </p:sp>
      <p:sp>
        <p:nvSpPr>
          <p:cNvPr id="18436" name="Slide Number Placeholder 3">
            <a:extLst>
              <a:ext uri="{FF2B5EF4-FFF2-40B4-BE49-F238E27FC236}">
                <a16:creationId xmlns:a16="http://schemas.microsoft.com/office/drawing/2014/main" id="{DE965337-078B-478F-ACF6-A6441FD446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C9E87CF-4808-4514-B5E5-A519A556BA42}" type="slidenum">
              <a:rPr lang="en-US" altLang="en-US">
                <a:cs typeface="Arial" panose="020B0604020202020204" pitchFamily="34" charset="0"/>
              </a:rPr>
              <a:pPr>
                <a:spcBef>
                  <a:spcPct val="0"/>
                </a:spcBef>
              </a:pPr>
              <a:t>6</a:t>
            </a:fld>
            <a:endParaRPr lang="en-US" altLang="en-US">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53EFB6B-F31F-4914-9A33-CA25395314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0509CFB0-BBA0-47FD-BFF3-4BD92A9DD7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In this module we learned that in the event of a major incident at a fuel storage facility, you will be better positioned to respond if you have done your homework in advance. You should have an incident plan in place and be in the habit of maintaining good relationships with the agencies that can offer support in your time of crisis. Drills and walk-throughs are essential parts of planning for major incidents and should be conducted on a regular basis.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 final note: Sometimes all you can safely do is contain the incident and let the fire run its course. Knowing when to let this happen is an important component of safety. Knowing the limitations of your resources and personnel, protecting the safety and wellbeing of your community all play a role in your emergency response decisions.</a:t>
            </a:r>
          </a:p>
          <a:p>
            <a:endParaRPr lang="en-US" altLang="en-US" dirty="0">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2A6B8609-FD79-49AD-8765-1F80DF7B08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3171428-77BC-4030-9059-1F0FD130A964}" type="slidenum">
              <a:rPr lang="en-US" altLang="en-US">
                <a:cs typeface="Arial" panose="020B0604020202020204" pitchFamily="34" charset="0"/>
              </a:rPr>
              <a:pPr>
                <a:spcBef>
                  <a:spcPct val="0"/>
                </a:spcBef>
              </a:pPr>
              <a:t>7</a:t>
            </a:fld>
            <a:endParaRPr lang="en-US" altLang="en-US">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501402E7-E4C2-45BA-B4E1-A2F11D62AB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8B89302-0023-4AD4-B17E-4E7F02398728}"/>
              </a:ext>
            </a:extLst>
          </p:cNvPr>
          <p:cNvSpPr>
            <a:spLocks noGrp="1"/>
          </p:cNvSpPr>
          <p:nvPr>
            <p:ph type="body" idx="1"/>
          </p:nvPr>
        </p:nvSpPr>
        <p:spPr/>
        <p:txBody>
          <a:bodyPr>
            <a:normAutofit fontScale="77500" lnSpcReduction="20000"/>
          </a:bodyPr>
          <a:lstStyle/>
          <a:p>
            <a:pPr>
              <a:defRPr/>
            </a:pPr>
            <a:r>
              <a:rPr lang="en-US" sz="1000" b="1" dirty="0">
                <a:latin typeface="Arial" pitchFamily="34" charset="0"/>
                <a:cs typeface="Arial" pitchFamily="34" charset="0"/>
              </a:rPr>
              <a:t>Time:</a:t>
            </a:r>
            <a:r>
              <a:rPr lang="en-US" sz="1000" dirty="0">
                <a:latin typeface="Arial" pitchFamily="34" charset="0"/>
                <a:cs typeface="Arial" pitchFamily="34" charset="0"/>
              </a:rPr>
              <a:t> 15 minutes</a:t>
            </a:r>
          </a:p>
          <a:p>
            <a:pPr>
              <a:defRPr/>
            </a:pPr>
            <a:r>
              <a:rPr lang="en-US" sz="1000" b="1" dirty="0">
                <a:latin typeface="Arial" pitchFamily="34" charset="0"/>
                <a:cs typeface="Arial" pitchFamily="34" charset="0"/>
              </a:rPr>
              <a:t>Materials:</a:t>
            </a:r>
            <a:r>
              <a:rPr lang="en-US" sz="1000" dirty="0">
                <a:latin typeface="Arial" pitchFamily="34" charset="0"/>
                <a:cs typeface="Arial" pitchFamily="34" charset="0"/>
              </a:rPr>
              <a:t> None</a:t>
            </a:r>
          </a:p>
          <a:p>
            <a:pPr>
              <a:defRPr/>
            </a:pPr>
            <a:endParaRPr lang="en-US" sz="1000" b="1" dirty="0">
              <a:latin typeface="Arial" pitchFamily="34" charset="0"/>
              <a:cs typeface="Arial" pitchFamily="34" charset="0"/>
            </a:endParaRPr>
          </a:p>
          <a:p>
            <a:pPr>
              <a:defRPr/>
            </a:pPr>
            <a:r>
              <a:rPr lang="en-US" sz="1000" b="1" dirty="0">
                <a:latin typeface="Arial" pitchFamily="34" charset="0"/>
                <a:cs typeface="Arial" pitchFamily="34" charset="0"/>
              </a:rPr>
              <a:t>Instructor Directions:</a:t>
            </a:r>
          </a:p>
          <a:p>
            <a:pPr marL="228600" indent="-228600">
              <a:buFont typeface="+mj-lt"/>
              <a:buAutoNum type="arabicPeriod"/>
              <a:defRPr/>
            </a:pPr>
            <a:r>
              <a:rPr lang="en-US" sz="1000" i="1" dirty="0">
                <a:latin typeface="Arial" pitchFamily="34" charset="0"/>
                <a:cs typeface="Arial" pitchFamily="34" charset="0"/>
              </a:rPr>
              <a:t>Allow the participants to work in groups of two to three for this activity.</a:t>
            </a:r>
          </a:p>
          <a:p>
            <a:pPr marL="228600" indent="-228600">
              <a:buFont typeface="+mj-lt"/>
              <a:buAutoNum type="arabicPeriod"/>
              <a:defRPr/>
            </a:pPr>
            <a:r>
              <a:rPr lang="en-US" sz="1000" i="1" dirty="0">
                <a:latin typeface="Arial" pitchFamily="34" charset="0"/>
                <a:cs typeface="Arial" pitchFamily="34" charset="0"/>
              </a:rPr>
              <a:t>Assign either scenario #1 or #2 to each group.</a:t>
            </a:r>
          </a:p>
          <a:p>
            <a:pPr marL="228600" indent="-228600">
              <a:buFont typeface="+mj-lt"/>
              <a:buAutoNum type="arabicPeriod"/>
              <a:defRPr/>
            </a:pPr>
            <a:r>
              <a:rPr lang="en-US" sz="1000" i="1" dirty="0">
                <a:latin typeface="Arial" pitchFamily="34" charset="0"/>
                <a:cs typeface="Arial" pitchFamily="34" charset="0"/>
              </a:rPr>
              <a:t>Participants should determine appropriate procedures based on their scenario.</a:t>
            </a:r>
          </a:p>
          <a:p>
            <a:pPr marL="228600" indent="-228600">
              <a:buFont typeface="+mj-lt"/>
              <a:buAutoNum type="arabicPeriod"/>
              <a:defRPr/>
            </a:pPr>
            <a:r>
              <a:rPr lang="en-US" sz="1000" i="1" dirty="0">
                <a:latin typeface="Arial" pitchFamily="34" charset="0"/>
                <a:cs typeface="Arial" pitchFamily="34" charset="0"/>
              </a:rPr>
              <a:t>After 10 minutes call time and randomly call on groups to provide their answers.</a:t>
            </a:r>
          </a:p>
          <a:p>
            <a:pPr marL="228600" indent="-228600">
              <a:buFont typeface="+mj-lt"/>
              <a:buAutoNum type="arabicPeriod"/>
              <a:defRPr/>
            </a:pPr>
            <a:r>
              <a:rPr lang="en-US" sz="1000" i="1" dirty="0">
                <a:latin typeface="Arial" pitchFamily="34" charset="0"/>
                <a:cs typeface="Arial" pitchFamily="34" charset="0"/>
              </a:rPr>
              <a:t>Participants should mention the following:</a:t>
            </a:r>
          </a:p>
          <a:p>
            <a:pPr marL="628650" lvl="1" indent="-171450">
              <a:buFont typeface="Arial" pitchFamily="34" charset="0"/>
              <a:buChar char="•"/>
              <a:defRPr/>
            </a:pPr>
            <a:r>
              <a:rPr lang="en-US" sz="1000" i="1" dirty="0">
                <a:latin typeface="Arial" pitchFamily="34" charset="0"/>
                <a:cs typeface="Arial" pitchFamily="34" charset="0"/>
              </a:rPr>
              <a:t>Methods to identify the product;</a:t>
            </a:r>
          </a:p>
          <a:p>
            <a:pPr marL="628650" lvl="1" indent="-171450">
              <a:buFont typeface="Arial" pitchFamily="34" charset="0"/>
              <a:buChar char="•"/>
              <a:defRPr/>
            </a:pPr>
            <a:r>
              <a:rPr lang="en-US" sz="1000" i="1" dirty="0">
                <a:latin typeface="Arial" pitchFamily="34" charset="0"/>
                <a:cs typeface="Arial" pitchFamily="34" charset="0"/>
              </a:rPr>
              <a:t>What potential dangers need to be considered based on the chemical and physical properties of the Ethanol Flex-Fuel;</a:t>
            </a:r>
          </a:p>
          <a:p>
            <a:pPr marL="628650" lvl="1" indent="-171450">
              <a:buFont typeface="Arial" pitchFamily="34" charset="0"/>
              <a:buChar char="•"/>
              <a:defRPr/>
            </a:pPr>
            <a:r>
              <a:rPr lang="en-US" sz="1000" i="1" dirty="0">
                <a:latin typeface="Arial" pitchFamily="34" charset="0"/>
                <a:cs typeface="Arial" pitchFamily="34" charset="0"/>
              </a:rPr>
              <a:t>Establishing a safety zone;</a:t>
            </a:r>
          </a:p>
          <a:p>
            <a:pPr marL="628650" lvl="1" indent="-171450">
              <a:buFont typeface="Arial" pitchFamily="34" charset="0"/>
              <a:buChar char="•"/>
              <a:defRPr/>
            </a:pPr>
            <a:r>
              <a:rPr lang="en-US" sz="1000" i="1" dirty="0">
                <a:latin typeface="Arial" pitchFamily="34" charset="0"/>
                <a:cs typeface="Arial" pitchFamily="34" charset="0"/>
              </a:rPr>
              <a:t>Spill containment;</a:t>
            </a:r>
          </a:p>
          <a:p>
            <a:pPr marL="628650" lvl="1" indent="-171450">
              <a:buFont typeface="Arial" pitchFamily="34" charset="0"/>
              <a:buChar char="•"/>
              <a:defRPr/>
            </a:pPr>
            <a:r>
              <a:rPr lang="en-US" sz="1000" i="1" dirty="0">
                <a:latin typeface="Arial" pitchFamily="34" charset="0"/>
                <a:cs typeface="Arial" pitchFamily="34" charset="0"/>
              </a:rPr>
              <a:t>Environmental issues;</a:t>
            </a:r>
          </a:p>
          <a:p>
            <a:pPr marL="628650" lvl="1" indent="-171450">
              <a:buFont typeface="Arial" pitchFamily="34" charset="0"/>
              <a:buChar char="•"/>
              <a:defRPr/>
            </a:pPr>
            <a:r>
              <a:rPr lang="en-US" sz="1000" i="1" dirty="0">
                <a:latin typeface="Arial" pitchFamily="34" charset="0"/>
                <a:cs typeface="Arial" pitchFamily="34" charset="0"/>
              </a:rPr>
              <a:t>Fire suppression methods, techniques, and considerations; and</a:t>
            </a:r>
          </a:p>
          <a:p>
            <a:pPr marL="628650" lvl="1" indent="-171450">
              <a:buFont typeface="Arial" pitchFamily="34" charset="0"/>
              <a:buChar char="•"/>
              <a:defRPr/>
            </a:pPr>
            <a:r>
              <a:rPr lang="en-US" sz="1000" i="1" dirty="0">
                <a:latin typeface="Arial" pitchFamily="34" charset="0"/>
                <a:cs typeface="Arial" pitchFamily="34" charset="0"/>
              </a:rPr>
              <a:t>Cleanup considerations.</a:t>
            </a:r>
          </a:p>
          <a:p>
            <a:pPr>
              <a:defRPr/>
            </a:pP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Scenario #1</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A transport vehicle carrying 8,500 gallons of Ethanol Flex-Fuel to a retailer is involved in an accident at an intersection. A passenger car ran a red light hitting the trailer in the side rupturing one tank holding 3,200 gallons of Ethanol Flex-Fuel and causing the fuel to leak from the trailer. The fuel is running downhill into a creek which runs next to the street toward an entrance to a shopping center.</a:t>
            </a:r>
          </a:p>
          <a:p>
            <a:pPr>
              <a:defRPr/>
            </a:pPr>
            <a:r>
              <a:rPr lang="en-US" sz="1000" dirty="0">
                <a:latin typeface="Arial" pitchFamily="34" charset="0"/>
                <a:cs typeface="Arial" pitchFamily="34" charset="0"/>
              </a:rPr>
              <a:t> </a:t>
            </a:r>
          </a:p>
          <a:p>
            <a:pPr>
              <a:defRPr/>
            </a:pPr>
            <a:r>
              <a:rPr lang="en-US" sz="1000" b="1" dirty="0">
                <a:latin typeface="Arial" pitchFamily="34" charset="0"/>
                <a:cs typeface="Arial" pitchFamily="34" charset="0"/>
              </a:rPr>
              <a:t>Scenario #2</a:t>
            </a: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A transport vehicle carrying 8,500 gallons of Ethanol Flex-Fuel to a retailer is involved in an accident at an intersection. A passenger car ran a red light hitting the trailer in the side rupturing one tank holding 3,200 gallons of Ethanol Flex-Fuel and causing the fuel to leak from the trailer. The fuel is running downhill into a dry ditch which runs next to the street toward an entrance to a shopping center. After approximately 12 minutes the spilled fuel on the ground near the cargo tank truck catches fire.</a:t>
            </a:r>
          </a:p>
          <a:p>
            <a:pPr>
              <a:defRPr/>
            </a:pPr>
            <a:endParaRPr lang="en-US" sz="1000" dirty="0">
              <a:latin typeface="Arial" pitchFamily="34" charset="0"/>
              <a:cs typeface="Arial" pitchFamily="34" charset="0"/>
            </a:endParaRPr>
          </a:p>
        </p:txBody>
      </p:sp>
      <p:sp>
        <p:nvSpPr>
          <p:cNvPr id="22532" name="Slide Number Placeholder 3">
            <a:extLst>
              <a:ext uri="{FF2B5EF4-FFF2-40B4-BE49-F238E27FC236}">
                <a16:creationId xmlns:a16="http://schemas.microsoft.com/office/drawing/2014/main" id="{27CE0F55-D7B5-4F10-9408-AE3E59F1A9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4034993-B892-46C5-AEE1-4158E1C5AE4E}" type="slidenum">
              <a:rPr lang="en-US" altLang="en-US">
                <a:cs typeface="Arial" panose="020B0604020202020204" pitchFamily="34" charset="0"/>
              </a:rPr>
              <a:pPr>
                <a:spcBef>
                  <a:spcPct val="0"/>
                </a:spcBef>
              </a:pPr>
              <a:t>8</a:t>
            </a:fld>
            <a:endParaRPr lang="en-US" altLang="en-US">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220A368-8F6D-4D00-A6F5-966DDC2732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900D044-8923-42EC-A0AB-D2A4F0A4FBA5}"/>
              </a:ext>
            </a:extLst>
          </p:cNvPr>
          <p:cNvSpPr>
            <a:spLocks noGrp="1"/>
          </p:cNvSpPr>
          <p:nvPr>
            <p:ph type="body" idx="1"/>
          </p:nvPr>
        </p:nvSpPr>
        <p:spPr/>
        <p:txBody>
          <a:bodyPr>
            <a:normAutofit fontScale="77500" lnSpcReduction="20000"/>
          </a:bodyPr>
          <a:lstStyle/>
          <a:p>
            <a:pPr>
              <a:defRPr/>
            </a:pPr>
            <a:r>
              <a:rPr lang="en-US" sz="1000" b="1" dirty="0">
                <a:latin typeface="Arial" panose="020B0604020202020204" pitchFamily="34" charset="0"/>
                <a:cs typeface="Arial" panose="020B0604020202020204" pitchFamily="34" charset="0"/>
              </a:rPr>
              <a:t>Time: </a:t>
            </a:r>
            <a:r>
              <a:rPr lang="en-US" sz="1000" dirty="0">
                <a:latin typeface="Arial" panose="020B0604020202020204" pitchFamily="34" charset="0"/>
                <a:cs typeface="Arial" panose="020B0604020202020204" pitchFamily="34" charset="0"/>
              </a:rPr>
              <a:t>15 minutes</a:t>
            </a:r>
          </a:p>
          <a:p>
            <a:pPr>
              <a:defRPr/>
            </a:pPr>
            <a:r>
              <a:rPr lang="en-US" sz="1000" b="1" dirty="0">
                <a:latin typeface="Arial" panose="020B0604020202020204" pitchFamily="34" charset="0"/>
                <a:cs typeface="Arial" panose="020B0604020202020204" pitchFamily="34" charset="0"/>
              </a:rPr>
              <a:t>Materials: </a:t>
            </a:r>
            <a:r>
              <a:rPr lang="en-US" sz="1000" dirty="0">
                <a:latin typeface="Arial" panose="020B0604020202020204" pitchFamily="34" charset="0"/>
                <a:cs typeface="Arial" panose="020B0604020202020204" pitchFamily="34" charset="0"/>
              </a:rPr>
              <a:t>Worksheet 8.2</a:t>
            </a:r>
          </a:p>
          <a:p>
            <a:pPr>
              <a:defRPr/>
            </a:pPr>
            <a:endParaRPr lang="en-US" sz="1000" dirty="0">
              <a:latin typeface="Arial" panose="020B0604020202020204" pitchFamily="34" charset="0"/>
              <a:cs typeface="Arial" panose="020B0604020202020204" pitchFamily="34" charset="0"/>
            </a:endParaRPr>
          </a:p>
          <a:p>
            <a:pPr>
              <a:defRPr/>
            </a:pPr>
            <a:r>
              <a:rPr lang="en-US" sz="1000" b="1" dirty="0">
                <a:latin typeface="Arial" pitchFamily="34" charset="0"/>
                <a:cs typeface="Arial" pitchFamily="34" charset="0"/>
              </a:rPr>
              <a:t>Instructor Note:</a:t>
            </a:r>
          </a:p>
          <a:p>
            <a:pPr>
              <a:defRPr/>
            </a:pPr>
            <a:r>
              <a:rPr lang="en-US" sz="1000" i="1" dirty="0">
                <a:latin typeface="Arial" pitchFamily="34" charset="0"/>
                <a:cs typeface="Arial" pitchFamily="34" charset="0"/>
              </a:rPr>
              <a:t>Using the video </a:t>
            </a:r>
            <a:r>
              <a:rPr lang="en-US" sz="1000" dirty="0">
                <a:latin typeface="Arial" pitchFamily="34" charset="0"/>
                <a:cs typeface="Arial" pitchFamily="34" charset="0"/>
              </a:rPr>
              <a:t>Responding to Ethanol Incidents</a:t>
            </a:r>
            <a:r>
              <a:rPr lang="en-US" sz="1000" i="1" dirty="0">
                <a:latin typeface="Arial" pitchFamily="34" charset="0"/>
                <a:cs typeface="Arial" pitchFamily="34" charset="0"/>
              </a:rPr>
              <a:t>, show the segment from 10:50 to 13:53. After the clip ask the following questions:</a:t>
            </a:r>
          </a:p>
          <a:p>
            <a:pPr marL="171450" indent="-171450">
              <a:buFont typeface="Arial" pitchFamily="34" charset="0"/>
              <a:buChar char="•"/>
              <a:defRPr/>
            </a:pPr>
            <a:r>
              <a:rPr lang="en-US" sz="1000" i="1" dirty="0">
                <a:latin typeface="Arial" pitchFamily="34" charset="0"/>
                <a:cs typeface="Arial" pitchFamily="34" charset="0"/>
              </a:rPr>
              <a:t>In the table-top demonstration, why were most of the foams ineffective on polar solvent fuels?</a:t>
            </a:r>
          </a:p>
          <a:p>
            <a:pPr marL="628650" lvl="1" indent="-171450">
              <a:buFont typeface="Arial" pitchFamily="34" charset="0"/>
              <a:buChar char="•"/>
              <a:defRPr/>
            </a:pPr>
            <a:r>
              <a:rPr lang="en-US" sz="1000" b="1" i="1" dirty="0">
                <a:latin typeface="Arial" pitchFamily="34" charset="0"/>
                <a:cs typeface="Arial" pitchFamily="34" charset="0"/>
              </a:rPr>
              <a:t>Answer:</a:t>
            </a:r>
            <a:r>
              <a:rPr lang="en-US" sz="1000" i="1" dirty="0">
                <a:latin typeface="Arial" pitchFamily="34" charset="0"/>
                <a:cs typeface="Arial" pitchFamily="34" charset="0"/>
              </a:rPr>
              <a:t> Because ethyl alcohol and water mix together and foam bubbles are mostly water.</a:t>
            </a:r>
          </a:p>
          <a:p>
            <a:pPr marL="171450" indent="-171450">
              <a:buFont typeface="Arial" pitchFamily="34" charset="0"/>
              <a:buChar char="•"/>
              <a:defRPr/>
            </a:pPr>
            <a:r>
              <a:rPr lang="en-US" sz="1000" i="1" dirty="0">
                <a:latin typeface="Arial" pitchFamily="34" charset="0"/>
                <a:cs typeface="Arial" pitchFamily="34" charset="0"/>
              </a:rPr>
              <a:t>What was in the two Alcohol-Resistant (AR) foams that allowed them to create the foam blanket?</a:t>
            </a:r>
          </a:p>
          <a:p>
            <a:pPr marL="628650" lvl="1" indent="-171450">
              <a:buFont typeface="Arial" pitchFamily="34" charset="0"/>
              <a:buChar char="•"/>
              <a:defRPr/>
            </a:pPr>
            <a:r>
              <a:rPr lang="en-US" sz="1000" b="1" i="1" dirty="0">
                <a:latin typeface="Arial" pitchFamily="34" charset="0"/>
                <a:cs typeface="Arial" pitchFamily="34" charset="0"/>
              </a:rPr>
              <a:t>Answer:</a:t>
            </a:r>
            <a:r>
              <a:rPr lang="en-US" sz="1000" i="1" dirty="0">
                <a:latin typeface="Arial" pitchFamily="34" charset="0"/>
                <a:cs typeface="Arial" pitchFamily="34" charset="0"/>
              </a:rPr>
              <a:t> Polymers</a:t>
            </a:r>
          </a:p>
          <a:p>
            <a:pPr marL="171450" indent="-171450">
              <a:buFont typeface="Arial" pitchFamily="34" charset="0"/>
              <a:buChar char="•"/>
              <a:defRPr/>
            </a:pPr>
            <a:r>
              <a:rPr lang="en-US" sz="1000" i="1" dirty="0">
                <a:latin typeface="Arial" pitchFamily="34" charset="0"/>
                <a:cs typeface="Arial" pitchFamily="34" charset="0"/>
              </a:rPr>
              <a:t>Why is dilution with water not an effective mitigation technique for polar solvent fires?</a:t>
            </a:r>
          </a:p>
          <a:p>
            <a:pPr marL="628650" lvl="1" indent="-171450">
              <a:buFont typeface="Arial" pitchFamily="34" charset="0"/>
              <a:buChar char="•"/>
              <a:defRPr/>
            </a:pPr>
            <a:r>
              <a:rPr lang="en-US" sz="1000" b="1" i="1" dirty="0">
                <a:latin typeface="Arial" pitchFamily="34" charset="0"/>
                <a:cs typeface="Arial" pitchFamily="34" charset="0"/>
              </a:rPr>
              <a:t>Answer:</a:t>
            </a:r>
            <a:r>
              <a:rPr lang="en-US" sz="1000" i="1" dirty="0">
                <a:latin typeface="Arial" pitchFamily="34" charset="0"/>
                <a:cs typeface="Arial" pitchFamily="34" charset="0"/>
              </a:rPr>
              <a:t> Even at 5:1 ratio/ 500% dilution ethanol will still burn.</a:t>
            </a:r>
          </a:p>
          <a:p>
            <a:pPr>
              <a:defRPr/>
            </a:pPr>
            <a:endParaRPr lang="en-US" sz="1000" b="1" dirty="0">
              <a:latin typeface="Arial" pitchFamily="34" charset="0"/>
              <a:cs typeface="Arial" pitchFamily="34" charset="0"/>
            </a:endParaRPr>
          </a:p>
          <a:p>
            <a:pPr>
              <a:defRPr/>
            </a:pPr>
            <a:r>
              <a:rPr lang="en-US" sz="1000" b="1" dirty="0">
                <a:latin typeface="Arial" pitchFamily="34" charset="0"/>
                <a:cs typeface="Arial" pitchFamily="34" charset="0"/>
              </a:rPr>
              <a:t>Instructor Directions:</a:t>
            </a:r>
          </a:p>
          <a:p>
            <a:pPr>
              <a:defRPr/>
            </a:pPr>
            <a:r>
              <a:rPr lang="en-US" sz="1000" i="1" dirty="0">
                <a:latin typeface="Arial" pitchFamily="34" charset="0"/>
                <a:cs typeface="Arial" pitchFamily="34" charset="0"/>
              </a:rPr>
              <a:t>1. Have participants attempt to properly order the steps in the following procedures.</a:t>
            </a:r>
            <a:endParaRPr lang="en-US" sz="1000" dirty="0">
              <a:latin typeface="Arial" pitchFamily="34" charset="0"/>
              <a:cs typeface="Arial" pitchFamily="34" charset="0"/>
            </a:endParaRPr>
          </a:p>
          <a:p>
            <a:pPr>
              <a:defRPr/>
            </a:pPr>
            <a:r>
              <a:rPr lang="en-US" sz="1000" i="1" dirty="0">
                <a:latin typeface="Arial" pitchFamily="34" charset="0"/>
                <a:cs typeface="Arial" pitchFamily="34" charset="0"/>
              </a:rPr>
              <a:t>2. Participants can work individually or in groups.</a:t>
            </a:r>
            <a:endParaRPr lang="en-US" sz="1000" dirty="0">
              <a:latin typeface="Arial" pitchFamily="34" charset="0"/>
              <a:cs typeface="Arial" pitchFamily="34" charset="0"/>
            </a:endParaRPr>
          </a:p>
          <a:p>
            <a:pPr>
              <a:defRPr/>
            </a:pPr>
            <a:r>
              <a:rPr lang="en-US" sz="1000" i="1" dirty="0">
                <a:latin typeface="Arial" pitchFamily="34" charset="0"/>
                <a:cs typeface="Arial" pitchFamily="34" charset="0"/>
              </a:rPr>
              <a:t>3. After the participants have put the procedures in order, go over the correct order and then    </a:t>
            </a:r>
            <a:endParaRPr lang="en-US" sz="1000" dirty="0">
              <a:latin typeface="Arial" pitchFamily="34" charset="0"/>
              <a:cs typeface="Arial" pitchFamily="34" charset="0"/>
            </a:endParaRPr>
          </a:p>
          <a:p>
            <a:pPr>
              <a:defRPr/>
            </a:pPr>
            <a:r>
              <a:rPr lang="en-US" sz="1000" i="1" dirty="0">
                <a:latin typeface="Arial" pitchFamily="34" charset="0"/>
                <a:cs typeface="Arial" pitchFamily="34" charset="0"/>
              </a:rPr>
              <a:t>    discuss the rationales behind each. </a:t>
            </a:r>
          </a:p>
          <a:p>
            <a:pPr>
              <a:defRPr/>
            </a:pPr>
            <a:endParaRPr lang="en-US" sz="1000" b="1" dirty="0">
              <a:latin typeface="Arial" pitchFamily="34" charset="0"/>
              <a:cs typeface="Arial" pitchFamily="34" charset="0"/>
            </a:endParaRPr>
          </a:p>
          <a:p>
            <a:pPr>
              <a:defRPr/>
            </a:pPr>
            <a:r>
              <a:rPr lang="en-US" sz="1000" b="1" dirty="0">
                <a:latin typeface="Arial" pitchFamily="34" charset="0"/>
                <a:cs typeface="Arial" pitchFamily="34" charset="0"/>
              </a:rPr>
              <a:t>Answers:</a:t>
            </a:r>
          </a:p>
          <a:p>
            <a:pPr>
              <a:defRPr/>
            </a:pPr>
            <a:r>
              <a:rPr lang="en-US" sz="1000" i="1" dirty="0">
                <a:latin typeface="Arial" pitchFamily="34" charset="0"/>
                <a:cs typeface="Arial" pitchFamily="34" charset="0"/>
              </a:rPr>
              <a:t>B</a:t>
            </a:r>
          </a:p>
          <a:p>
            <a:pPr>
              <a:defRPr/>
            </a:pPr>
            <a:r>
              <a:rPr lang="en-US" sz="1000" i="1" dirty="0">
                <a:latin typeface="Arial" pitchFamily="34" charset="0"/>
                <a:cs typeface="Arial" pitchFamily="34" charset="0"/>
              </a:rPr>
              <a:t>D</a:t>
            </a:r>
          </a:p>
          <a:p>
            <a:pPr>
              <a:defRPr/>
            </a:pPr>
            <a:r>
              <a:rPr lang="en-US" sz="1000" i="1" dirty="0">
                <a:latin typeface="Arial" pitchFamily="34" charset="0"/>
                <a:cs typeface="Arial" pitchFamily="34" charset="0"/>
              </a:rPr>
              <a:t>E</a:t>
            </a:r>
          </a:p>
          <a:p>
            <a:pPr>
              <a:defRPr/>
            </a:pPr>
            <a:r>
              <a:rPr lang="en-US" sz="1000" i="1" dirty="0">
                <a:latin typeface="Arial" pitchFamily="34" charset="0"/>
                <a:cs typeface="Arial" pitchFamily="34" charset="0"/>
              </a:rPr>
              <a:t>C</a:t>
            </a:r>
          </a:p>
          <a:p>
            <a:pPr>
              <a:defRPr/>
            </a:pPr>
            <a:r>
              <a:rPr lang="en-US" sz="1000" i="1" dirty="0">
                <a:latin typeface="Arial" pitchFamily="34" charset="0"/>
                <a:cs typeface="Arial" pitchFamily="34" charset="0"/>
              </a:rPr>
              <a:t>A</a:t>
            </a:r>
          </a:p>
          <a:p>
            <a:pPr>
              <a:defRPr/>
            </a:pPr>
            <a:r>
              <a:rPr lang="en-US" sz="1000" i="1" dirty="0">
                <a:latin typeface="Arial" pitchFamily="34" charset="0"/>
                <a:cs typeface="Arial" pitchFamily="34" charset="0"/>
              </a:rPr>
              <a:t>F</a:t>
            </a:r>
            <a:endParaRPr lang="en-US" sz="1000" dirty="0">
              <a:latin typeface="Arial" pitchFamily="34" charset="0"/>
              <a:cs typeface="Arial" pitchFamily="34" charset="0"/>
            </a:endParaRPr>
          </a:p>
          <a:p>
            <a:pPr>
              <a:defRPr/>
            </a:pPr>
            <a:endParaRPr lang="en-US" sz="1000" i="1" dirty="0">
              <a:latin typeface="Arial" pitchFamily="34" charset="0"/>
              <a:cs typeface="Arial" pitchFamily="34" charset="0"/>
            </a:endParaRPr>
          </a:p>
          <a:p>
            <a:pPr>
              <a:defRPr/>
            </a:pPr>
            <a:r>
              <a:rPr lang="en-US" sz="1000" i="1" dirty="0">
                <a:latin typeface="Arial" pitchFamily="34" charset="0"/>
                <a:cs typeface="Arial" pitchFamily="34" charset="0"/>
              </a:rPr>
              <a:t>Ask participants what emergency personnel, in addition to cleanup personnel, they would like to have on stand-by as they conduct their cleanups. Why?</a:t>
            </a:r>
            <a:endParaRPr lang="en-US" sz="1000" dirty="0">
              <a:latin typeface="Arial" pitchFamily="34" charset="0"/>
              <a:cs typeface="Arial" pitchFamily="34" charset="0"/>
            </a:endParaRPr>
          </a:p>
          <a:p>
            <a:pPr>
              <a:defRPr/>
            </a:pPr>
            <a:endParaRPr lang="en-US" sz="1000" b="1" dirty="0">
              <a:latin typeface="Arial" panose="020B0604020202020204" pitchFamily="34" charset="0"/>
              <a:cs typeface="Arial" panose="020B0604020202020204" pitchFamily="34" charset="0"/>
            </a:endParaRPr>
          </a:p>
          <a:p>
            <a:pPr>
              <a:defRPr/>
            </a:pPr>
            <a:endParaRPr lang="en-US" sz="1000" dirty="0">
              <a:latin typeface="Arial" panose="020B0604020202020204" pitchFamily="34" charset="0"/>
              <a:cs typeface="Arial" panose="020B0604020202020204" pitchFamily="34" charset="0"/>
            </a:endParaRPr>
          </a:p>
        </p:txBody>
      </p:sp>
      <p:sp>
        <p:nvSpPr>
          <p:cNvPr id="24580" name="Slide Number Placeholder 3">
            <a:extLst>
              <a:ext uri="{FF2B5EF4-FFF2-40B4-BE49-F238E27FC236}">
                <a16:creationId xmlns:a16="http://schemas.microsoft.com/office/drawing/2014/main" id="{FAA22947-3E2C-4D4E-8341-2F530AEE3D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6A00EF5-6A77-465C-85C9-4B4EA7C4D7D2}" type="slidenum">
              <a:rPr lang="en-US" altLang="en-US">
                <a:cs typeface="Arial" panose="020B0604020202020204" pitchFamily="34" charset="0"/>
              </a:rPr>
              <a:pPr>
                <a:spcBef>
                  <a:spcPct val="0"/>
                </a:spcBef>
              </a:pPr>
              <a:t>9</a:t>
            </a:fld>
            <a:endParaRPr lang="en-US"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65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0"/>
            <a:ext cx="10972800" cy="2267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1"/>
          </p:nvPr>
        </p:nvSpPr>
        <p:spPr>
          <a:xfrm>
            <a:off x="609600" y="3886200"/>
            <a:ext cx="10972800" cy="2267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E5E25B5-89B7-4C46-8A15-151290AC92BD}"/>
              </a:ext>
            </a:extLst>
          </p:cNvPr>
          <p:cNvSpPr>
            <a:spLocks noGrp="1" noChangeArrowheads="1"/>
          </p:cNvSpPr>
          <p:nvPr>
            <p:ph type="sldNum" sz="quarter" idx="12"/>
          </p:nvPr>
        </p:nvSpPr>
        <p:spPr/>
        <p:txBody>
          <a:bodyPr/>
          <a:lstStyle>
            <a:lvl1pPr>
              <a:defRPr smtClean="0"/>
            </a:lvl1pPr>
          </a:lstStyle>
          <a:p>
            <a:pPr>
              <a:defRPr/>
            </a:pPr>
            <a:fld id="{A7D8D73B-C685-4CA9-A146-A879FD7AC5A9}" type="slidenum">
              <a:rPr lang="en-US" altLang="en-US"/>
              <a:pPr>
                <a:defRPr/>
              </a:pPr>
              <a:t>‹#›</a:t>
            </a:fld>
            <a:endParaRPr lang="en-US" altLang="en-US"/>
          </a:p>
        </p:txBody>
      </p:sp>
    </p:spTree>
    <p:extLst>
      <p:ext uri="{BB962C8B-B14F-4D97-AF65-F5344CB8AC3E}">
        <p14:creationId xmlns:p14="http://schemas.microsoft.com/office/powerpoint/2010/main" val="39895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a:extLst>
              <a:ext uri="{FF2B5EF4-FFF2-40B4-BE49-F238E27FC236}">
                <a16:creationId xmlns:a16="http://schemas.microsoft.com/office/drawing/2014/main" id="{A59BE501-9E7F-4A73-A7F8-304DA943640C}"/>
              </a:ext>
            </a:extLst>
          </p:cNvPr>
          <p:cNvSpPr>
            <a:spLocks noGrp="1" noChangeArrowheads="1"/>
          </p:cNvSpPr>
          <p:nvPr>
            <p:ph type="sldNum" sz="quarter" idx="10"/>
          </p:nvPr>
        </p:nvSpPr>
        <p:spPr/>
        <p:txBody>
          <a:bodyPr/>
          <a:lstStyle>
            <a:lvl1pPr>
              <a:defRPr smtClean="0"/>
            </a:lvl1pPr>
          </a:lstStyle>
          <a:p>
            <a:pPr>
              <a:defRPr/>
            </a:pPr>
            <a:fld id="{6E449D77-1776-4ACF-9BD5-9A064D3D093C}" type="slidenum">
              <a:rPr lang="en-US" altLang="en-US"/>
              <a:pPr>
                <a:defRPr/>
              </a:pPr>
              <a:t>‹#›</a:t>
            </a:fld>
            <a:endParaRPr lang="en-US" altLang="en-US"/>
          </a:p>
        </p:txBody>
      </p:sp>
    </p:spTree>
    <p:extLst>
      <p:ext uri="{BB962C8B-B14F-4D97-AF65-F5344CB8AC3E}">
        <p14:creationId xmlns:p14="http://schemas.microsoft.com/office/powerpoint/2010/main" val="7221734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36B8542-5D9A-4E24-9419-064863396ACB}"/>
              </a:ext>
            </a:extLst>
          </p:cNvPr>
          <p:cNvSpPr>
            <a:spLocks noGrp="1"/>
          </p:cNvSpPr>
          <p:nvPr>
            <p:ph type="title"/>
          </p:nvPr>
        </p:nvSpPr>
        <p:spPr bwMode="auto">
          <a:xfrm>
            <a:off x="609600" y="838200"/>
            <a:ext cx="1097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Heading template</a:t>
            </a:r>
          </a:p>
        </p:txBody>
      </p:sp>
      <p:sp>
        <p:nvSpPr>
          <p:cNvPr id="1027" name="Text Placeholder 2">
            <a:extLst>
              <a:ext uri="{FF2B5EF4-FFF2-40B4-BE49-F238E27FC236}">
                <a16:creationId xmlns:a16="http://schemas.microsoft.com/office/drawing/2014/main" id="{8127B273-8E35-4DF6-A394-14D92371FF73}"/>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77BF8A9D-CE60-4403-96A8-89AC49997B3B}"/>
              </a:ext>
            </a:extLst>
          </p:cNvPr>
          <p:cNvSpPr>
            <a:spLocks noGrp="1"/>
          </p:cNvSpPr>
          <p:nvPr>
            <p:ph type="ftr" sz="quarter" idx="3"/>
          </p:nvPr>
        </p:nvSpPr>
        <p:spPr>
          <a:xfrm>
            <a:off x="304800" y="2286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9A9783B0-3A66-4C22-BE5C-D7C8C48FDCB9}"/>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8163B3C9-1332-47BA-A408-B0D8DA62EC57}" type="slidenum">
              <a:rPr lang="en-US" altLang="en-US"/>
              <a:pPr>
                <a:defRPr/>
              </a:pPr>
              <a:t>‹#›</a:t>
            </a:fld>
            <a:endParaRPr lang="en-US" altLang="en-US"/>
          </a:p>
        </p:txBody>
      </p:sp>
      <p:sp>
        <p:nvSpPr>
          <p:cNvPr id="9" name="Rectangle 9">
            <a:extLst>
              <a:ext uri="{FF2B5EF4-FFF2-40B4-BE49-F238E27FC236}">
                <a16:creationId xmlns:a16="http://schemas.microsoft.com/office/drawing/2014/main" id="{40E3F6A7-85C7-4D02-A607-803B94827098}"/>
              </a:ext>
            </a:extLst>
          </p:cNvPr>
          <p:cNvSpPr txBox="1">
            <a:spLocks noChangeArrowheads="1"/>
          </p:cNvSpPr>
          <p:nvPr/>
        </p:nvSpPr>
        <p:spPr>
          <a:xfrm>
            <a:off x="4572000" y="6191250"/>
            <a:ext cx="2844800" cy="365125"/>
          </a:xfrm>
          <a:prstGeom prst="rect">
            <a:avLst/>
          </a:prstGeo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fld id="{896834CB-64A8-4E04-B051-1D7CB3EFBAA6}" type="slidenum">
              <a:rPr lang="en-US" altLang="en-US" sz="1200" b="1" smtClean="0">
                <a:solidFill>
                  <a:schemeClr val="bg1"/>
                </a:solidFill>
                <a:latin typeface="Calibri" panose="020F0502020204030204" pitchFamily="34" charset="0"/>
              </a:rPr>
              <a:pPr algn="ctr" eaLnBrk="1" hangingPunct="1">
                <a:defRPr/>
              </a:pPr>
              <a:t>‹#›</a:t>
            </a:fld>
            <a:endParaRPr lang="en-US" altLang="en-US" sz="1200" b="1">
              <a:solidFill>
                <a:schemeClr val="bg1"/>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Lst>
  <p:txStyles>
    <p:titleStyle>
      <a:lvl1pPr algn="l" rtl="0" eaLnBrk="0" fontAlgn="base" hangingPunct="0">
        <a:spcBef>
          <a:spcPct val="0"/>
        </a:spcBef>
        <a:spcAft>
          <a:spcPct val="0"/>
        </a:spcAft>
        <a:defRPr sz="2400" b="1" kern="1200">
          <a:solidFill>
            <a:schemeClr val="tx1"/>
          </a:solidFill>
          <a:latin typeface="Arial"/>
          <a:ea typeface="ＭＳ Ｐゴシック" charset="0"/>
          <a:cs typeface="Arial"/>
        </a:defRPr>
      </a:lvl1pPr>
      <a:lvl2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a:extLst>
              <a:ext uri="{FF2B5EF4-FFF2-40B4-BE49-F238E27FC236}">
                <a16:creationId xmlns:a16="http://schemas.microsoft.com/office/drawing/2014/main" id="{2E876D25-0ADE-4C5B-A0C7-196502CB7C13}"/>
              </a:ext>
            </a:extLst>
          </p:cNvPr>
          <p:cNvSpPr>
            <a:spLocks noGrp="1"/>
          </p:cNvSpPr>
          <p:nvPr>
            <p:ph idx="1"/>
          </p:nvPr>
        </p:nvSpPr>
        <p:spPr>
          <a:xfrm>
            <a:off x="609600" y="914400"/>
            <a:ext cx="10896600" cy="5029200"/>
          </a:xfrm>
          <a:effectLst>
            <a:outerShdw blurRad="50800" dist="38100" dir="2700000" algn="tl" rotWithShape="0">
              <a:prstClr val="black">
                <a:alpha val="40000"/>
              </a:prstClr>
            </a:outerShdw>
          </a:effectLst>
        </p:spPr>
        <p:txBody>
          <a:bodyPr anchor="ctr"/>
          <a:lstStyle/>
          <a:p>
            <a:pPr marL="0" indent="0" algn="ctr" eaLnBrk="1" hangingPunct="1">
              <a:lnSpc>
                <a:spcPct val="150000"/>
              </a:lnSpc>
              <a:buFont typeface="Arial" panose="020B0604020202020204" pitchFamily="34" charset="0"/>
              <a:buNone/>
            </a:pPr>
            <a:r>
              <a:rPr lang="en-US" altLang="en-US" sz="4800" b="1"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Module 8:</a:t>
            </a:r>
          </a:p>
          <a:p>
            <a:pPr marL="0" indent="0" algn="ctr" eaLnBrk="1" hangingPunct="1">
              <a:buFont typeface="Arial" panose="020B0604020202020204" pitchFamily="34" charset="0"/>
              <a:buNone/>
            </a:pPr>
            <a:r>
              <a:rPr lang="en-US" altLang="en-US" sz="4800"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Storage and Pre-planning Considerations</a:t>
            </a:r>
            <a:endParaRPr lang="en-US" altLang="en-US" dirty="0">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06A0C66-77E2-4323-AE8F-95EEEAEA3C56}"/>
              </a:ext>
            </a:extLst>
          </p:cNvPr>
          <p:cNvSpPr>
            <a:spLocks noGrp="1"/>
          </p:cNvSpPr>
          <p:nvPr>
            <p:ph type="title"/>
          </p:nvPr>
        </p:nvSpPr>
        <p:spPr>
          <a:xfrm>
            <a:off x="609600" y="1"/>
            <a:ext cx="9601200" cy="838199"/>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Objective</a:t>
            </a:r>
          </a:p>
        </p:txBody>
      </p:sp>
      <p:sp>
        <p:nvSpPr>
          <p:cNvPr id="9219" name="Rectangle 3">
            <a:extLst>
              <a:ext uri="{FF2B5EF4-FFF2-40B4-BE49-F238E27FC236}">
                <a16:creationId xmlns:a16="http://schemas.microsoft.com/office/drawing/2014/main" id="{4D4B2B26-0D58-4A12-ACB3-973BAF23A0BC}"/>
              </a:ext>
            </a:extLst>
          </p:cNvPr>
          <p:cNvSpPr>
            <a:spLocks noGrp="1"/>
          </p:cNvSpPr>
          <p:nvPr>
            <p:ph idx="1"/>
          </p:nvPr>
        </p:nvSpPr>
        <p:spPr>
          <a:xfrm>
            <a:off x="609600" y="1600200"/>
            <a:ext cx="10972800" cy="1371600"/>
          </a:xfrm>
        </p:spPr>
        <p:txBody>
          <a:bodyPr/>
          <a:lstStyle/>
          <a:p>
            <a:pPr marL="0" indent="0" eaLnBrk="1" hangingPunct="1">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Upon the completion of this module, participants should be able to develop plans to fight or contain fires at tank farms &amp; bulk storage facilities.</a:t>
            </a:r>
          </a:p>
        </p:txBody>
      </p:sp>
      <p:pic>
        <p:nvPicPr>
          <p:cNvPr id="9220" name="Picture 7">
            <a:extLst>
              <a:ext uri="{FF2B5EF4-FFF2-40B4-BE49-F238E27FC236}">
                <a16:creationId xmlns:a16="http://schemas.microsoft.com/office/drawing/2014/main" id="{18691F61-AA6A-4235-80DF-A79D18A3B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561"/>
          <a:stretch>
            <a:fillRect/>
          </a:stretch>
        </p:blipFill>
        <p:spPr bwMode="auto">
          <a:xfrm>
            <a:off x="3295650" y="2739312"/>
            <a:ext cx="5600700" cy="296370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5D040A4-E488-4570-AA0B-58CBC59FF7AC}"/>
              </a:ext>
            </a:extLst>
          </p:cNvPr>
          <p:cNvSpPr>
            <a:spLocks noGrp="1"/>
          </p:cNvSpPr>
          <p:nvPr>
            <p:ph type="title"/>
          </p:nvPr>
        </p:nvSpPr>
        <p:spPr>
          <a:xfrm>
            <a:off x="609600" y="1"/>
            <a:ext cx="9525000" cy="838199"/>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Introduction</a:t>
            </a:r>
          </a:p>
        </p:txBody>
      </p:sp>
      <p:sp>
        <p:nvSpPr>
          <p:cNvPr id="11267" name="Rectangle 3">
            <a:extLst>
              <a:ext uri="{FF2B5EF4-FFF2-40B4-BE49-F238E27FC236}">
                <a16:creationId xmlns:a16="http://schemas.microsoft.com/office/drawing/2014/main" id="{46575492-ABFD-4B5F-A54C-1C74ED3F14CF}"/>
              </a:ext>
            </a:extLst>
          </p:cNvPr>
          <p:cNvSpPr>
            <a:spLocks noGrp="1"/>
          </p:cNvSpPr>
          <p:nvPr>
            <p:ph type="body" idx="1"/>
          </p:nvPr>
        </p:nvSpPr>
        <p:spPr>
          <a:xfrm>
            <a:off x="609600" y="1600200"/>
            <a:ext cx="10972800" cy="4419600"/>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Agency responsibility</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Establish pre-plans, drills, &amp; walk-throughs on regular basis</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Establish &amp; maintain good relations &amp; cooperation with facility operators &amp; staff</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Pre-planning should identify:</a:t>
            </a: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Foam supplies</a:t>
            </a: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Special equipment</a:t>
            </a: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Apparatus</a:t>
            </a:r>
          </a:p>
          <a:p>
            <a:pPr lvl="2" eaLnBrk="1" hangingPunct="1">
              <a:lnSpc>
                <a:spcPct val="90000"/>
              </a:lnSpc>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Mutual aid &amp; contract services</a:t>
            </a:r>
          </a:p>
          <a:p>
            <a:pPr eaLnBrk="1" hangingPunct="1">
              <a:lnSpc>
                <a:spcPct val="90000"/>
              </a:lnSpc>
            </a:pPr>
            <a:r>
              <a:rPr lang="en-US" altLang="en-US" sz="2800" dirty="0">
                <a:solidFill>
                  <a:srgbClr val="FFB005"/>
                </a:solidFill>
                <a:latin typeface="Arial" panose="020B0604020202020204" pitchFamily="34" charset="0"/>
                <a:ea typeface="ＭＳ Ｐゴシック" panose="020B0600070205080204" pitchFamily="34" charset="-128"/>
                <a:cs typeface="Arial" panose="020B0604020202020204" pitchFamily="34" charset="0"/>
              </a:rPr>
              <a:t>Best defense is a pro-active approach and prevention!</a:t>
            </a:r>
          </a:p>
        </p:txBody>
      </p:sp>
      <p:pic>
        <p:nvPicPr>
          <p:cNvPr id="2" name="Picture 1">
            <a:extLst>
              <a:ext uri="{FF2B5EF4-FFF2-40B4-BE49-F238E27FC236}">
                <a16:creationId xmlns:a16="http://schemas.microsoft.com/office/drawing/2014/main" id="{DFD6FFAA-2073-4513-8BF3-06D8D5AC2BFE}"/>
              </a:ext>
            </a:extLst>
          </p:cNvPr>
          <p:cNvPicPr>
            <a:picLocks noChangeAspect="1"/>
          </p:cNvPicPr>
          <p:nvPr/>
        </p:nvPicPr>
        <p:blipFill rotWithShape="1">
          <a:blip r:embed="rId3"/>
          <a:srcRect t="10516" b="31606"/>
          <a:stretch/>
        </p:blipFill>
        <p:spPr>
          <a:xfrm>
            <a:off x="6705600" y="3073624"/>
            <a:ext cx="4210050" cy="2146613"/>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C490DE9-D495-4396-88E3-33937E3B3AE1}"/>
              </a:ext>
            </a:extLst>
          </p:cNvPr>
          <p:cNvSpPr>
            <a:spLocks noGrp="1"/>
          </p:cNvSpPr>
          <p:nvPr>
            <p:ph type="title"/>
          </p:nvPr>
        </p:nvSpPr>
        <p:spPr>
          <a:xfrm>
            <a:off x="609600" y="0"/>
            <a:ext cx="9372600" cy="808037"/>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Bulk Storage Fire Operations</a:t>
            </a:r>
          </a:p>
        </p:txBody>
      </p:sp>
      <p:sp>
        <p:nvSpPr>
          <p:cNvPr id="13315" name="Rectangle 3">
            <a:extLst>
              <a:ext uri="{FF2B5EF4-FFF2-40B4-BE49-F238E27FC236}">
                <a16:creationId xmlns:a16="http://schemas.microsoft.com/office/drawing/2014/main" id="{7D55CB55-7FD7-4B8C-AEE3-9929C608C919}"/>
              </a:ext>
            </a:extLst>
          </p:cNvPr>
          <p:cNvSpPr>
            <a:spLocks noGrp="1"/>
          </p:cNvSpPr>
          <p:nvPr>
            <p:ph type="body" idx="1"/>
          </p:nvPr>
        </p:nvSpPr>
        <p:spPr>
          <a:xfrm>
            <a:off x="609600" y="1600200"/>
            <a:ext cx="7162800" cy="4449763"/>
          </a:xfrm>
        </p:spPr>
        <p:txBody>
          <a:bodyPr/>
          <a:lstStyle/>
          <a:p>
            <a:pPr marL="0" indent="0" eaLnBrk="1" hangingPunct="1">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Considerations:</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Pre-plans with predetermined response plans should be developed for emergency incidents</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Fire foam flow rates should be established before incident occurs &amp; reviewed regularly</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Storage tanks containing ethanol-blended fuels should be identified &amp; known by agency  personnel in advance</a:t>
            </a:r>
          </a:p>
        </p:txBody>
      </p:sp>
      <p:pic>
        <p:nvPicPr>
          <p:cNvPr id="3" name="Picture 2" descr="A picture containing orange, outdoor, person, man&#10;&#10;Description automatically generated">
            <a:extLst>
              <a:ext uri="{FF2B5EF4-FFF2-40B4-BE49-F238E27FC236}">
                <a16:creationId xmlns:a16="http://schemas.microsoft.com/office/drawing/2014/main" id="{6A23DA3F-B451-4B62-91E4-24FB0E1CC2AD}"/>
              </a:ext>
            </a:extLst>
          </p:cNvPr>
          <p:cNvPicPr>
            <a:picLocks noChangeAspect="1"/>
          </p:cNvPicPr>
          <p:nvPr/>
        </p:nvPicPr>
        <p:blipFill rotWithShape="1">
          <a:blip r:embed="rId3">
            <a:extLst>
              <a:ext uri="{28A0092B-C50C-407E-A947-70E740481C1C}">
                <a14:useLocalDpi xmlns:a14="http://schemas.microsoft.com/office/drawing/2010/main" val="0"/>
              </a:ext>
            </a:extLst>
          </a:blip>
          <a:srcRect l="4758" r="38245"/>
          <a:stretch/>
        </p:blipFill>
        <p:spPr>
          <a:xfrm>
            <a:off x="7924800" y="1676400"/>
            <a:ext cx="3352800" cy="377190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2034A99-BEF9-469F-9A93-386618E06737}"/>
              </a:ext>
            </a:extLst>
          </p:cNvPr>
          <p:cNvSpPr>
            <a:spLocks noGrp="1"/>
          </p:cNvSpPr>
          <p:nvPr>
            <p:ph type="title"/>
          </p:nvPr>
        </p:nvSpPr>
        <p:spPr>
          <a:xfrm>
            <a:off x="609600" y="0"/>
            <a:ext cx="9525000" cy="838200"/>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Bulk Storage Fire Operations</a:t>
            </a:r>
          </a:p>
        </p:txBody>
      </p:sp>
      <p:sp>
        <p:nvSpPr>
          <p:cNvPr id="15363" name="Rectangle 3">
            <a:extLst>
              <a:ext uri="{FF2B5EF4-FFF2-40B4-BE49-F238E27FC236}">
                <a16:creationId xmlns:a16="http://schemas.microsoft.com/office/drawing/2014/main" id="{80B4A778-B12D-43CB-81F3-493F3AB1EBAF}"/>
              </a:ext>
            </a:extLst>
          </p:cNvPr>
          <p:cNvSpPr>
            <a:spLocks noGrp="1"/>
          </p:cNvSpPr>
          <p:nvPr>
            <p:ph type="body" idx="1"/>
          </p:nvPr>
        </p:nvSpPr>
        <p:spPr>
          <a:xfrm>
            <a:off x="609600" y="1600200"/>
            <a:ext cx="7010400" cy="4419600"/>
          </a:xfrm>
        </p:spPr>
        <p:txBody>
          <a:bodyPr/>
          <a:lstStyle/>
          <a:p>
            <a:pPr marL="0" indent="0" eaLnBrk="1" hangingPunct="1">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Considerations:</a:t>
            </a:r>
          </a:p>
          <a:p>
            <a:pPr lvl="1" eaLnBrk="1" hangingPunct="1"/>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Connection locations &amp; required pressures &amp; flows identified on tanks provided with pre-piped foam systems</a:t>
            </a:r>
          </a:p>
          <a:p>
            <a:pPr lvl="1" eaLnBrk="1" hangingPunct="1"/>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Fires in storage tanks where no fixed systems are available/ usable or in cases where fixed systems rendered inoperable may not be extinguishable with non-fixed appliances</a:t>
            </a:r>
          </a:p>
        </p:txBody>
      </p:sp>
      <p:pic>
        <p:nvPicPr>
          <p:cNvPr id="2" name="Picture 1">
            <a:extLst>
              <a:ext uri="{FF2B5EF4-FFF2-40B4-BE49-F238E27FC236}">
                <a16:creationId xmlns:a16="http://schemas.microsoft.com/office/drawing/2014/main" id="{10AC4490-5F4D-4747-829F-5A492211ED61}"/>
              </a:ext>
            </a:extLst>
          </p:cNvPr>
          <p:cNvPicPr>
            <a:picLocks noChangeAspect="1"/>
          </p:cNvPicPr>
          <p:nvPr/>
        </p:nvPicPr>
        <p:blipFill rotWithShape="1">
          <a:blip r:embed="rId3"/>
          <a:srcRect l="15631" r="13321"/>
          <a:stretch/>
        </p:blipFill>
        <p:spPr>
          <a:xfrm>
            <a:off x="7924800" y="1933100"/>
            <a:ext cx="3657600" cy="3217544"/>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2E6887B-A688-443E-A5DF-3370C8265A26}"/>
              </a:ext>
            </a:extLst>
          </p:cNvPr>
          <p:cNvSpPr>
            <a:spLocks noGrp="1"/>
          </p:cNvSpPr>
          <p:nvPr>
            <p:ph type="title"/>
          </p:nvPr>
        </p:nvSpPr>
        <p:spPr>
          <a:xfrm>
            <a:off x="609600" y="0"/>
            <a:ext cx="9601200" cy="884237"/>
          </a:xfrm>
        </p:spPr>
        <p:txBody>
          <a:bodyPr/>
          <a:lstStyle/>
          <a:p>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Pre-planning</a:t>
            </a:r>
          </a:p>
        </p:txBody>
      </p:sp>
      <p:sp>
        <p:nvSpPr>
          <p:cNvPr id="10243" name="Content Placeholder 2">
            <a:extLst>
              <a:ext uri="{FF2B5EF4-FFF2-40B4-BE49-F238E27FC236}">
                <a16:creationId xmlns:a16="http://schemas.microsoft.com/office/drawing/2014/main" id="{A2505B01-20FF-4D96-9D8D-2D669F3E5FBC}"/>
              </a:ext>
            </a:extLst>
          </p:cNvPr>
          <p:cNvSpPr>
            <a:spLocks noGrp="1"/>
          </p:cNvSpPr>
          <p:nvPr>
            <p:ph idx="1"/>
          </p:nvPr>
        </p:nvSpPr>
        <p:spPr>
          <a:xfrm>
            <a:off x="609600" y="1600200"/>
            <a:ext cx="7467600" cy="4373563"/>
          </a:xfrm>
        </p:spPr>
        <p:txBody>
          <a:bodyPr/>
          <a:lstStyle/>
          <a:p>
            <a:pPr>
              <a:defRPr/>
            </a:pPr>
            <a:r>
              <a:rPr lang="en-US" altLang="en-US" sz="2800" dirty="0">
                <a:solidFill>
                  <a:schemeClr val="bg1"/>
                </a:solidFill>
                <a:latin typeface="Arial" charset="0"/>
                <a:ea typeface="ＭＳ Ｐゴシック" pitchFamily="34" charset="-128"/>
                <a:cs typeface="Arial" charset="0"/>
              </a:rPr>
              <a:t>Steps involved in the pre-planning process include:</a:t>
            </a:r>
          </a:p>
          <a:p>
            <a:pPr lvl="1">
              <a:buFont typeface="Arial" charset="0"/>
              <a:buChar char="–"/>
              <a:defRPr/>
            </a:pPr>
            <a:r>
              <a:rPr lang="en-US" altLang="en-US" sz="2600" dirty="0">
                <a:solidFill>
                  <a:schemeClr val="bg1"/>
                </a:solidFill>
                <a:latin typeface="Arial" charset="0"/>
                <a:ea typeface="ＭＳ Ｐゴシック" pitchFamily="34" charset="-128"/>
                <a:cs typeface="Arial" charset="0"/>
              </a:rPr>
              <a:t>Information gathering</a:t>
            </a:r>
          </a:p>
          <a:p>
            <a:pPr lvl="1">
              <a:buFont typeface="Arial" charset="0"/>
              <a:buChar char="–"/>
              <a:defRPr/>
            </a:pPr>
            <a:r>
              <a:rPr lang="en-US" altLang="en-US" sz="2600" dirty="0">
                <a:solidFill>
                  <a:schemeClr val="bg1"/>
                </a:solidFill>
                <a:latin typeface="Arial" charset="0"/>
                <a:ea typeface="ＭＳ Ｐゴシック" pitchFamily="34" charset="-128"/>
                <a:cs typeface="Arial" charset="0"/>
              </a:rPr>
              <a:t>Information analysis</a:t>
            </a:r>
          </a:p>
          <a:p>
            <a:pPr lvl="1">
              <a:buFont typeface="Arial" charset="0"/>
              <a:buChar char="–"/>
              <a:defRPr/>
            </a:pPr>
            <a:r>
              <a:rPr lang="en-US" altLang="en-US" sz="2600" dirty="0">
                <a:solidFill>
                  <a:schemeClr val="bg1"/>
                </a:solidFill>
                <a:latin typeface="Arial" charset="0"/>
                <a:ea typeface="ＭＳ Ｐゴシック" pitchFamily="34" charset="-128"/>
                <a:cs typeface="Arial" charset="0"/>
              </a:rPr>
              <a:t>Information distribution</a:t>
            </a:r>
          </a:p>
          <a:p>
            <a:pPr>
              <a:defRPr/>
            </a:pPr>
            <a:r>
              <a:rPr lang="en-US" altLang="en-US" sz="2600" dirty="0">
                <a:solidFill>
                  <a:srgbClr val="FFC000"/>
                </a:solidFill>
                <a:latin typeface="Arial" charset="0"/>
                <a:ea typeface="ＭＳ Ｐゴシック" pitchFamily="34" charset="-128"/>
                <a:cs typeface="Arial" charset="0"/>
              </a:rPr>
              <a:t>Again, consider consortium approach for bulk AR-AFFF storage and availability</a:t>
            </a:r>
          </a:p>
          <a:p>
            <a:pPr>
              <a:defRPr/>
            </a:pPr>
            <a:r>
              <a:rPr lang="en-US" altLang="en-US" sz="2600" dirty="0">
                <a:solidFill>
                  <a:srgbClr val="FFC000"/>
                </a:solidFill>
                <a:latin typeface="Arial" charset="0"/>
                <a:ea typeface="ＭＳ Ｐゴシック" pitchFamily="34" charset="-128"/>
                <a:cs typeface="Arial" charset="0"/>
              </a:rPr>
              <a:t>Ensure adequate foam resource management plan and foam stock rotation</a:t>
            </a:r>
          </a:p>
          <a:p>
            <a:pPr>
              <a:defRPr/>
            </a:pPr>
            <a:endParaRPr lang="en-US" altLang="en-US" sz="2800" dirty="0">
              <a:solidFill>
                <a:schemeClr val="bg1"/>
              </a:solidFill>
              <a:latin typeface="Arial" charset="0"/>
              <a:ea typeface="ＭＳ Ｐゴシック" pitchFamily="34" charset="-128"/>
              <a:cs typeface="Arial" charset="0"/>
            </a:endParaRPr>
          </a:p>
          <a:p>
            <a:pPr lvl="1">
              <a:buFont typeface="Arial" charset="0"/>
              <a:buChar char="–"/>
              <a:defRPr/>
            </a:pPr>
            <a:endParaRPr lang="en-US" altLang="en-US" sz="2600" dirty="0">
              <a:solidFill>
                <a:schemeClr val="bg1"/>
              </a:solidFill>
              <a:latin typeface="Arial" charset="0"/>
              <a:ea typeface="ＭＳ Ｐゴシック" pitchFamily="34" charset="-128"/>
              <a:cs typeface="Arial" charset="0"/>
            </a:endParaRPr>
          </a:p>
          <a:p>
            <a:pPr>
              <a:buFont typeface="Arial" charset="0"/>
              <a:buChar char="•"/>
              <a:defRPr/>
            </a:pPr>
            <a:endParaRPr lang="en-US" altLang="en-US" dirty="0">
              <a:solidFill>
                <a:schemeClr val="bg1"/>
              </a:solidFill>
              <a:ea typeface="ＭＳ Ｐゴシック" pitchFamily="34" charset="-128"/>
            </a:endParaRPr>
          </a:p>
        </p:txBody>
      </p:sp>
      <p:pic>
        <p:nvPicPr>
          <p:cNvPr id="2" name="Picture 1">
            <a:extLst>
              <a:ext uri="{FF2B5EF4-FFF2-40B4-BE49-F238E27FC236}">
                <a16:creationId xmlns:a16="http://schemas.microsoft.com/office/drawing/2014/main" id="{BAD0E762-0D4D-44A7-BE65-CB77618831D9}"/>
              </a:ext>
            </a:extLst>
          </p:cNvPr>
          <p:cNvPicPr>
            <a:picLocks noChangeAspect="1"/>
          </p:cNvPicPr>
          <p:nvPr/>
        </p:nvPicPr>
        <p:blipFill rotWithShape="1">
          <a:blip r:embed="rId3"/>
          <a:srcRect r="25750"/>
          <a:stretch/>
        </p:blipFill>
        <p:spPr>
          <a:xfrm>
            <a:off x="8052338" y="1801969"/>
            <a:ext cx="3530061" cy="3151031"/>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49BA9D6-5299-47FE-BC12-294B45AB4360}"/>
              </a:ext>
            </a:extLst>
          </p:cNvPr>
          <p:cNvSpPr>
            <a:spLocks noGrp="1"/>
          </p:cNvSpPr>
          <p:nvPr>
            <p:ph type="title"/>
          </p:nvPr>
        </p:nvSpPr>
        <p:spPr>
          <a:xfrm>
            <a:off x="609600" y="1"/>
            <a:ext cx="9525000" cy="838199"/>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Summary</a:t>
            </a:r>
          </a:p>
        </p:txBody>
      </p:sp>
      <p:sp>
        <p:nvSpPr>
          <p:cNvPr id="19459" name="Rectangle 3">
            <a:extLst>
              <a:ext uri="{FF2B5EF4-FFF2-40B4-BE49-F238E27FC236}">
                <a16:creationId xmlns:a16="http://schemas.microsoft.com/office/drawing/2014/main" id="{5AB9ED28-4EBD-4765-9B7F-CB4631658280}"/>
              </a:ext>
            </a:extLst>
          </p:cNvPr>
          <p:cNvSpPr>
            <a:spLocks noGrp="1"/>
          </p:cNvSpPr>
          <p:nvPr>
            <p:ph type="body" idx="1"/>
          </p:nvPr>
        </p:nvSpPr>
        <p:spPr>
          <a:xfrm>
            <a:off x="609600" y="1600200"/>
            <a:ext cx="10972800" cy="4419600"/>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Better positioned to respond if prepared in advance</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Incident plan in place &amp; maintain good relationships with agencies that can offer support in time of crisis</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Drills/ walk-throughs essential &amp; should be conducted on regular basis</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Sometimes all that can safely be done is contain incident &amp; let fire run course</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Knowing when to let this happen is an important component of safety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C946B2C-A1ED-4BBD-B22C-825422C0A484}"/>
              </a:ext>
            </a:extLst>
          </p:cNvPr>
          <p:cNvSpPr>
            <a:spLocks noGrp="1"/>
          </p:cNvSpPr>
          <p:nvPr>
            <p:ph type="title"/>
          </p:nvPr>
        </p:nvSpPr>
        <p:spPr>
          <a:xfrm>
            <a:off x="609600" y="76200"/>
            <a:ext cx="9601200" cy="1417638"/>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Activity 8.1:</a:t>
            </a:r>
            <a:b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 Emergency Procedures</a:t>
            </a:r>
          </a:p>
        </p:txBody>
      </p:sp>
      <p:sp>
        <p:nvSpPr>
          <p:cNvPr id="21507" name="Rectangle 3">
            <a:extLst>
              <a:ext uri="{FF2B5EF4-FFF2-40B4-BE49-F238E27FC236}">
                <a16:creationId xmlns:a16="http://schemas.microsoft.com/office/drawing/2014/main" id="{5AC95E6F-5933-4A0D-B5E6-0EF9C1430AAB}"/>
              </a:ext>
            </a:extLst>
          </p:cNvPr>
          <p:cNvSpPr>
            <a:spLocks noGrp="1"/>
          </p:cNvSpPr>
          <p:nvPr>
            <p:ph type="body" idx="1"/>
          </p:nvPr>
        </p:nvSpPr>
        <p:spPr>
          <a:xfrm>
            <a:off x="609600" y="2514600"/>
            <a:ext cx="10972800" cy="4144963"/>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Purpose:</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To allow participants to utilize all the information discussed in the course to determine the appropriate procedures for fire &amp; non-fire ethanol emergencies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05C5022-0B39-4D5F-A6AD-CEBAE8575157}"/>
              </a:ext>
            </a:extLst>
          </p:cNvPr>
          <p:cNvSpPr>
            <a:spLocks noGrp="1"/>
          </p:cNvSpPr>
          <p:nvPr>
            <p:ph type="title"/>
          </p:nvPr>
        </p:nvSpPr>
        <p:spPr>
          <a:xfrm>
            <a:off x="609600" y="76201"/>
            <a:ext cx="9601200" cy="1447800"/>
          </a:xfrm>
        </p:spPr>
        <p:txBody>
          <a:bodyPr/>
          <a:lstStyle/>
          <a:p>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Activity 8.2:</a:t>
            </a:r>
            <a:b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 Incident Procedures</a:t>
            </a:r>
            <a:endParaRPr lang="en-US" altLang="en-US" sz="4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3555" name="Content Placeholder 2">
            <a:extLst>
              <a:ext uri="{FF2B5EF4-FFF2-40B4-BE49-F238E27FC236}">
                <a16:creationId xmlns:a16="http://schemas.microsoft.com/office/drawing/2014/main" id="{DB457CFE-E248-4540-BDCA-1C1EC4961CFB}"/>
              </a:ext>
            </a:extLst>
          </p:cNvPr>
          <p:cNvSpPr>
            <a:spLocks noGrp="1"/>
          </p:cNvSpPr>
          <p:nvPr>
            <p:ph idx="1"/>
          </p:nvPr>
        </p:nvSpPr>
        <p:spPr>
          <a:xfrm>
            <a:off x="609600" y="2514600"/>
            <a:ext cx="10972800" cy="3352800"/>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Purpose:</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To allow participants to show comprehension of the firefighting foam capabilities and inabilities to combat polar solvent fire emergencies</a:t>
            </a:r>
          </a:p>
          <a:p>
            <a:endParaRPr lang="en-US" altLang="en-US" dirty="0">
              <a:ea typeface="ＭＳ Ｐゴシック" panose="020B0600070205080204" pitchFamily="34" charset="-12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8BD9980522ED479C512EC977991EAE" ma:contentTypeVersion="13" ma:contentTypeDescription="Create a new document." ma:contentTypeScope="" ma:versionID="14ee48337cd9bca6bcec809af2f25d54">
  <xsd:schema xmlns:xsd="http://www.w3.org/2001/XMLSchema" xmlns:xs="http://www.w3.org/2001/XMLSchema" xmlns:p="http://schemas.microsoft.com/office/2006/metadata/properties" xmlns:ns2="9659d145-d520-4658-b925-eca3bc946a0b" xmlns:ns3="679f892f-2c11-43a9-b10f-e0092ef5799b" targetNamespace="http://schemas.microsoft.com/office/2006/metadata/properties" ma:root="true" ma:fieldsID="cf40a550308b68aefc8db5915aa2ac90" ns2:_="" ns3:_="">
    <xsd:import namespace="9659d145-d520-4658-b925-eca3bc946a0b"/>
    <xsd:import namespace="679f892f-2c11-43a9-b10f-e0092ef579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59d145-d520-4658-b925-eca3bc946a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9f892f-2c11-43a9-b10f-e0092ef5799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7915E8-DFD9-4B98-A4A3-0EB9610B89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59d145-d520-4658-b925-eca3bc946a0b"/>
    <ds:schemaRef ds:uri="679f892f-2c11-43a9-b10f-e0092ef579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11B417-3179-43E2-9A6B-9AF3C299FE9D}">
  <ds:schemaRefs>
    <ds:schemaRef ds:uri="http://schemas.microsoft.com/sharepoint/v3/contenttype/forms"/>
  </ds:schemaRefs>
</ds:datastoreItem>
</file>

<file path=customXml/itemProps3.xml><?xml version="1.0" encoding="utf-8"?>
<ds:datastoreItem xmlns:ds="http://schemas.openxmlformats.org/officeDocument/2006/customXml" ds:itemID="{2CB043DD-BCE7-4CE9-BBE7-ED2A94D9E5C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27224</TotalTime>
  <Words>2108</Words>
  <Application>Microsoft Office PowerPoint</Application>
  <PresentationFormat>Widescreen</PresentationFormat>
  <Paragraphs>157</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Objective</vt:lpstr>
      <vt:lpstr>Introduction</vt:lpstr>
      <vt:lpstr>Bulk Storage Fire Operations</vt:lpstr>
      <vt:lpstr>Bulk Storage Fire Operations</vt:lpstr>
      <vt:lpstr>Pre-planning</vt:lpstr>
      <vt:lpstr>Summary</vt:lpstr>
      <vt:lpstr>Activity 8.1: Ethanol Emergency Procedures</vt:lpstr>
      <vt:lpstr>Activity 8.2: Ethanol Incident Procedures</vt:lpstr>
    </vt:vector>
  </TitlesOfParts>
  <Company>Andrew Johnson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RFA</dc:creator>
  <cp:lastModifiedBy>Missy Ruff</cp:lastModifiedBy>
  <cp:revision>147</cp:revision>
  <cp:lastPrinted>2020-03-04T15:34:46Z</cp:lastPrinted>
  <dcterms:modified xsi:type="dcterms:W3CDTF">2021-12-04T21:24:47Z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0x010100238BD9980522ED479C512EC977991EAE</vt:lpwstr>
  </property>
</Properties>
</file>